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38" r:id="rId1"/>
  </p:sldMasterIdLst>
  <p:notesMasterIdLst>
    <p:notesMasterId r:id="rId42"/>
  </p:notesMasterIdLst>
  <p:sldIdLst>
    <p:sldId id="256" r:id="rId2"/>
    <p:sldId id="258" r:id="rId3"/>
    <p:sldId id="292" r:id="rId4"/>
    <p:sldId id="291" r:id="rId5"/>
    <p:sldId id="293" r:id="rId6"/>
    <p:sldId id="259" r:id="rId7"/>
    <p:sldId id="263" r:id="rId8"/>
    <p:sldId id="261" r:id="rId9"/>
    <p:sldId id="262" r:id="rId10"/>
    <p:sldId id="295" r:id="rId11"/>
    <p:sldId id="265" r:id="rId12"/>
    <p:sldId id="266" r:id="rId13"/>
    <p:sldId id="274" r:id="rId14"/>
    <p:sldId id="275" r:id="rId15"/>
    <p:sldId id="298" r:id="rId16"/>
    <p:sldId id="264" r:id="rId17"/>
    <p:sldId id="267" r:id="rId18"/>
    <p:sldId id="268" r:id="rId19"/>
    <p:sldId id="269" r:id="rId20"/>
    <p:sldId id="270" r:id="rId21"/>
    <p:sldId id="271" r:id="rId22"/>
    <p:sldId id="273" r:id="rId23"/>
    <p:sldId id="272" r:id="rId24"/>
    <p:sldId id="276" r:id="rId25"/>
    <p:sldId id="277" r:id="rId26"/>
    <p:sldId id="278" r:id="rId27"/>
    <p:sldId id="279" r:id="rId28"/>
    <p:sldId id="280" r:id="rId29"/>
    <p:sldId id="281" r:id="rId30"/>
    <p:sldId id="282" r:id="rId31"/>
    <p:sldId id="283" r:id="rId32"/>
    <p:sldId id="284" r:id="rId33"/>
    <p:sldId id="285" r:id="rId34"/>
    <p:sldId id="286" r:id="rId35"/>
    <p:sldId id="294" r:id="rId36"/>
    <p:sldId id="296" r:id="rId37"/>
    <p:sldId id="297" r:id="rId38"/>
    <p:sldId id="289" r:id="rId39"/>
    <p:sldId id="290" r:id="rId40"/>
    <p:sldId id="28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C56"/>
    <a:srgbClr val="7F7F7F"/>
    <a:srgbClr val="008080"/>
    <a:srgbClr val="38A4BA"/>
    <a:srgbClr val="297787"/>
    <a:srgbClr val="88B6E0"/>
    <a:srgbClr val="77B1B5"/>
    <a:srgbClr val="246876"/>
    <a:srgbClr val="1C535E"/>
    <a:srgbClr val="110A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522" autoAdjust="0"/>
    <p:restoredTop sz="88741" autoAdjust="0"/>
  </p:normalViewPr>
  <p:slideViewPr>
    <p:cSldViewPr snapToGrid="0">
      <p:cViewPr varScale="1">
        <p:scale>
          <a:sx n="98" d="100"/>
          <a:sy n="98" d="100"/>
        </p:scale>
        <p:origin x="2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CBCBF5A-2555-4BE3-B636-056FCDDA27D1}" type="datetimeFigureOut">
              <a:rPr lang="he-IL" smtClean="0"/>
              <a:t>א'/טבת/תשפ"ו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338D9B9-669E-4AE2-BE58-17514D21B3E7}" type="slidenum">
              <a:rPr lang="he-IL" smtClean="0"/>
              <a:t>‹#›</a:t>
            </a:fld>
            <a:endParaRPr lang="he-IL"/>
          </a:p>
        </p:txBody>
      </p:sp>
    </p:spTree>
    <p:extLst>
      <p:ext uri="{BB962C8B-B14F-4D97-AF65-F5344CB8AC3E}">
        <p14:creationId xmlns:p14="http://schemas.microsoft.com/office/powerpoint/2010/main" val="18935440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5C7F9-921B-CB7D-667D-ECB2C38FA71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211C397-2946-434D-4A10-6866A44C46CB}"/>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8A6555AE-2BEA-FE5D-AF5D-FCE67A66F365}"/>
              </a:ext>
            </a:extLst>
          </p:cNvPr>
          <p:cNvSpPr>
            <a:spLocks noGrp="1"/>
          </p:cNvSpPr>
          <p:nvPr>
            <p:ph type="body" idx="1"/>
          </p:nvPr>
        </p:nvSpPr>
        <p:spPr/>
        <p:txBody>
          <a:bodyPr/>
          <a:lstStyle/>
          <a:p>
            <a:pPr marL="285750" indent="-285750">
              <a:lnSpc>
                <a:spcPct val="200000"/>
              </a:lnSpc>
              <a:buFont typeface="Arial" panose="020B0604020202020204" pitchFamily="34" charset="0"/>
              <a:buChar char="•"/>
            </a:pPr>
            <a:r>
              <a:rPr lang="en-US" sz="1200" dirty="0"/>
              <a:t>A segmented/sparse telescope is composed of several lenses/mirrors combined forming one large telescope.</a:t>
            </a:r>
            <a:endParaRPr lang="he-IL" sz="1200" dirty="0"/>
          </a:p>
          <a:p>
            <a:pPr marL="285750" indent="-285750">
              <a:lnSpc>
                <a:spcPct val="200000"/>
              </a:lnSpc>
              <a:buFont typeface="Arial" panose="020B0604020202020204" pitchFamily="34" charset="0"/>
              <a:buChar char="•"/>
            </a:pPr>
            <a:endParaRPr lang="en-US" sz="1200" dirty="0"/>
          </a:p>
          <a:p>
            <a:pPr marL="285750" indent="-285750">
              <a:lnSpc>
                <a:spcPct val="200000"/>
              </a:lnSpc>
              <a:buFont typeface="Arial" panose="020B0604020202020204" pitchFamily="34" charset="0"/>
              <a:buChar char="•"/>
            </a:pPr>
            <a:r>
              <a:rPr lang="en-US" sz="1200" dirty="0"/>
              <a:t>Sparse telescopes are far apart telescopes, made of mirrors or lenses, which are functioning as a single unit</a:t>
            </a:r>
          </a:p>
          <a:p>
            <a:pPr marL="285750" indent="-285750">
              <a:lnSpc>
                <a:spcPct val="200000"/>
              </a:lnSpc>
              <a:buFont typeface="Arial" panose="020B0604020202020204" pitchFamily="34" charset="0"/>
              <a:buChar char="•"/>
            </a:pPr>
            <a:r>
              <a:rPr lang="en-US" sz="1200" dirty="0"/>
              <a:t>While Segmented telescopes are a “mosaic” form of telescope ( like James Webb) and act together as a single large mirror which also have a single focal point</a:t>
            </a:r>
          </a:p>
          <a:p>
            <a:pPr marL="285750" indent="-285750">
              <a:lnSpc>
                <a:spcPct val="200000"/>
              </a:lnSpc>
              <a:buFont typeface="Arial" panose="020B0604020202020204" pitchFamily="34" charset="0"/>
              <a:buChar char="•"/>
            </a:pPr>
            <a:r>
              <a:rPr lang="en-US" sz="1200" dirty="0"/>
              <a:t>While in sparse the way to form the images is by interferometry.</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1200" dirty="0"/>
              <a:t>Sparse telescopes are used mostly for radio telescopes due to wavelength properties – but not solely (like VLT using visible).</a:t>
            </a:r>
          </a:p>
          <a:p>
            <a:pPr marL="285750" indent="-285750">
              <a:lnSpc>
                <a:spcPct val="200000"/>
              </a:lnSpc>
              <a:buFont typeface="Arial" panose="020B0604020202020204" pitchFamily="34" charset="0"/>
              <a:buChar char="•"/>
            </a:pPr>
            <a:r>
              <a:rPr lang="en-US" sz="1200" dirty="0"/>
              <a:t>Segmented telescopes are used mostly for visible-infrared light.</a:t>
            </a:r>
          </a:p>
        </p:txBody>
      </p:sp>
      <p:sp>
        <p:nvSpPr>
          <p:cNvPr id="4" name="מציין מיקום של מספר שקופית 3">
            <a:extLst>
              <a:ext uri="{FF2B5EF4-FFF2-40B4-BE49-F238E27FC236}">
                <a16:creationId xmlns:a16="http://schemas.microsoft.com/office/drawing/2014/main" id="{58ACED9E-1E6C-D5F6-5AF2-9BB92CA1AA87}"/>
              </a:ext>
            </a:extLst>
          </p:cNvPr>
          <p:cNvSpPr>
            <a:spLocks noGrp="1"/>
          </p:cNvSpPr>
          <p:nvPr>
            <p:ph type="sldNum" sz="quarter" idx="5"/>
          </p:nvPr>
        </p:nvSpPr>
        <p:spPr/>
        <p:txBody>
          <a:bodyPr/>
          <a:lstStyle/>
          <a:p>
            <a:fld id="{5338D9B9-669E-4AE2-BE58-17514D21B3E7}" type="slidenum">
              <a:rPr lang="he-IL" smtClean="0"/>
              <a:t>3</a:t>
            </a:fld>
            <a:endParaRPr lang="he-IL"/>
          </a:p>
        </p:txBody>
      </p:sp>
    </p:spTree>
    <p:extLst>
      <p:ext uri="{BB962C8B-B14F-4D97-AF65-F5344CB8AC3E}">
        <p14:creationId xmlns:p14="http://schemas.microsoft.com/office/powerpoint/2010/main" val="2954755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A7356-0A6B-4295-D4C7-D03AD3A79DF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128FA04-98C0-98AE-4D2D-A4BC65B7E198}"/>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58BFE0C7-63E8-FDDA-3B66-51A84C281A75}"/>
              </a:ext>
            </a:extLst>
          </p:cNvPr>
          <p:cNvSpPr>
            <a:spLocks noGrp="1"/>
          </p:cNvSpPr>
          <p:nvPr>
            <p:ph type="body" idx="1"/>
          </p:nvPr>
        </p:nvSpPr>
        <p:spPr/>
        <p:txBody>
          <a:bodyPr/>
          <a:lstStyle/>
          <a:p>
            <a:r>
              <a:rPr lang="en-US" dirty="0"/>
              <a:t>Here is another 1D example </a:t>
            </a:r>
          </a:p>
          <a:p>
            <a:endParaRPr lang="en-US" dirty="0"/>
          </a:p>
          <a:p>
            <a:r>
              <a:rPr lang="en-US" dirty="0"/>
              <a:t>There is also another way of thinking about this auto-correlation, and this is looking at the vectors between each couple of apertures, the green one is repeated once in this configuration, and that means in the place of the size of the green vector, there will be a point equals 1</a:t>
            </a:r>
          </a:p>
          <a:p>
            <a:r>
              <a:rPr lang="en-US" dirty="0"/>
              <a:t>The orange vector is repeated twice along the configuration, and that means in the place which is the size of the orange vector – we will have the height of 2 </a:t>
            </a:r>
          </a:p>
          <a:p>
            <a:r>
              <a:rPr lang="en-US" dirty="0"/>
              <a:t>And this is a redundancy!</a:t>
            </a:r>
          </a:p>
          <a:p>
            <a:r>
              <a:rPr lang="en-US" dirty="0"/>
              <a:t>It appeared because the same vector is repeated twice along the configuration, and the outcome of it is the height of more than 1 in the auto-correlation space</a:t>
            </a:r>
          </a:p>
          <a:p>
            <a:r>
              <a:rPr lang="en-US" dirty="0"/>
              <a:t>More than 1 is considered redundant because in that spot you cant tell the difference between which couple of apertures brought to create that point in auto-correlation space</a:t>
            </a:r>
          </a:p>
          <a:p>
            <a:r>
              <a:rPr lang="en-US" dirty="0"/>
              <a:t>The center point is always with the height of the number of apertures we have in the configuration because naturally each aperture has an auto-correlation with itself without moving, that means in the vector of 0 we will have 1 for each aperture</a:t>
            </a:r>
          </a:p>
          <a:p>
            <a:r>
              <a:rPr lang="en-US" dirty="0"/>
              <a:t>We will mostly ignore the center because this is trivial and we cant do much about it anyway</a:t>
            </a:r>
          </a:p>
          <a:p>
            <a:r>
              <a:rPr lang="en-US" dirty="0"/>
              <a:t>But with the rest of the points in auto-correlation space – they are determined only by our organizing of the aperture in space</a:t>
            </a:r>
          </a:p>
          <a:p>
            <a:r>
              <a:rPr lang="en-US" dirty="0"/>
              <a:t>so</a:t>
            </a:r>
          </a:p>
          <a:p>
            <a:r>
              <a:rPr lang="en-US" dirty="0"/>
              <a:t>That means that if we want to create a non-redundant configuration we need to not repeat a vector twice between couples of apertures, and this is not a trivial task when there are more apertures, because even here we see we need to move away one of them to have bigger space between it and the other 2</a:t>
            </a:r>
          </a:p>
          <a:p>
            <a:r>
              <a:rPr lang="en-US" dirty="0"/>
              <a:t>But when there are more apertures, moving one affects every single one of the rest of the apertures, and maybe others will get redundant by that </a:t>
            </a:r>
          </a:p>
          <a:p>
            <a:r>
              <a:rPr lang="en-US" dirty="0"/>
              <a:t>And on the other hand we don’t want to  distance them too much apart because that will create holes in the autocorrelation space, which means losing that spatial frequency from the image </a:t>
            </a:r>
          </a:p>
          <a:p>
            <a:r>
              <a:rPr lang="en-US" dirty="0"/>
              <a:t>So now you maybe can get a feeling about the complexity of this problem</a:t>
            </a:r>
          </a:p>
          <a:p>
            <a:r>
              <a:rPr lang="en-US" dirty="0"/>
              <a:t>And this is why over decades there were many different suggestions for organizing apertures the optimal way</a:t>
            </a:r>
          </a:p>
          <a:p>
            <a:r>
              <a:rPr lang="en-US" dirty="0"/>
              <a:t>But we will see soon the pros and cons of some of these suggestions and why there is place for more </a:t>
            </a:r>
            <a:endParaRPr lang="he-IL" dirty="0"/>
          </a:p>
          <a:p>
            <a:endParaRPr lang="he-IL" dirty="0"/>
          </a:p>
          <a:p>
            <a:r>
              <a:rPr lang="en-US" dirty="0"/>
              <a:t>Another thing worth mentioning here is that in the continuous limit – when the aperture is one single big aperture, an can be made of continuous points in a row</a:t>
            </a:r>
          </a:p>
          <a:p>
            <a:r>
              <a:rPr lang="en-US" dirty="0"/>
              <a:t>Their MTF will become something similar to a triangle </a:t>
            </a:r>
            <a:endParaRPr lang="he-IL" dirty="0"/>
          </a:p>
        </p:txBody>
      </p:sp>
      <p:sp>
        <p:nvSpPr>
          <p:cNvPr id="4" name="מציין מיקום של מספר שקופית 3">
            <a:extLst>
              <a:ext uri="{FF2B5EF4-FFF2-40B4-BE49-F238E27FC236}">
                <a16:creationId xmlns:a16="http://schemas.microsoft.com/office/drawing/2014/main" id="{3EC7A0BB-FAE7-34D9-391F-90FD05096460}"/>
              </a:ext>
            </a:extLst>
          </p:cNvPr>
          <p:cNvSpPr>
            <a:spLocks noGrp="1"/>
          </p:cNvSpPr>
          <p:nvPr>
            <p:ph type="sldNum" sz="quarter" idx="5"/>
          </p:nvPr>
        </p:nvSpPr>
        <p:spPr/>
        <p:txBody>
          <a:bodyPr/>
          <a:lstStyle/>
          <a:p>
            <a:fld id="{5338D9B9-669E-4AE2-BE58-17514D21B3E7}" type="slidenum">
              <a:rPr lang="he-IL" smtClean="0"/>
              <a:t>12</a:t>
            </a:fld>
            <a:endParaRPr lang="he-IL"/>
          </a:p>
        </p:txBody>
      </p:sp>
    </p:spTree>
    <p:extLst>
      <p:ext uri="{BB962C8B-B14F-4D97-AF65-F5344CB8AC3E}">
        <p14:creationId xmlns:p14="http://schemas.microsoft.com/office/powerpoint/2010/main" val="3658509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7CF1-44C2-873E-84E4-1FF04072D98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3610FDA-DB5A-9BB0-B231-63F4DD538CC0}"/>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73957F41-2B01-5C6C-3DC7-EBFADB52F93B}"/>
              </a:ext>
            </a:extLst>
          </p:cNvPr>
          <p:cNvSpPr>
            <a:spLocks noGrp="1"/>
          </p:cNvSpPr>
          <p:nvPr>
            <p:ph type="body" idx="1"/>
          </p:nvPr>
        </p:nvSpPr>
        <p:spPr/>
        <p:txBody>
          <a:bodyPr/>
          <a:lstStyle/>
          <a:p>
            <a:r>
              <a:rPr lang="en-US" dirty="0"/>
              <a:t>In other words, after understanding intuitively how to calculate the auto-correlation for point-like configurations</a:t>
            </a:r>
          </a:p>
          <a:p>
            <a:r>
              <a:rPr lang="en-US" dirty="0"/>
              <a:t>Extend that into finite radius apertures from there – we can convolve the configuration of singular points with the shape of a continuous aperture  </a:t>
            </a:r>
          </a:p>
          <a:p>
            <a:r>
              <a:rPr lang="en-US" dirty="0"/>
              <a:t>What we will get is that instead of every point in the autocorrelation space – we will get a spread-out point with the structure of a cone</a:t>
            </a:r>
            <a:endParaRPr lang="he-IL" dirty="0"/>
          </a:p>
        </p:txBody>
      </p:sp>
      <p:sp>
        <p:nvSpPr>
          <p:cNvPr id="4" name="מציין מיקום של מספר שקופית 3">
            <a:extLst>
              <a:ext uri="{FF2B5EF4-FFF2-40B4-BE49-F238E27FC236}">
                <a16:creationId xmlns:a16="http://schemas.microsoft.com/office/drawing/2014/main" id="{49796483-5972-972B-9AF2-785FB1087BBF}"/>
              </a:ext>
            </a:extLst>
          </p:cNvPr>
          <p:cNvSpPr>
            <a:spLocks noGrp="1"/>
          </p:cNvSpPr>
          <p:nvPr>
            <p:ph type="sldNum" sz="quarter" idx="5"/>
          </p:nvPr>
        </p:nvSpPr>
        <p:spPr/>
        <p:txBody>
          <a:bodyPr/>
          <a:lstStyle/>
          <a:p>
            <a:fld id="{5338D9B9-669E-4AE2-BE58-17514D21B3E7}" type="slidenum">
              <a:rPr lang="he-IL" smtClean="0"/>
              <a:t>13</a:t>
            </a:fld>
            <a:endParaRPr lang="he-IL"/>
          </a:p>
        </p:txBody>
      </p:sp>
    </p:spTree>
    <p:extLst>
      <p:ext uri="{BB962C8B-B14F-4D97-AF65-F5344CB8AC3E}">
        <p14:creationId xmlns:p14="http://schemas.microsoft.com/office/powerpoint/2010/main" val="183065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7AEF0-AD9D-CD0E-AA4F-D036F02F671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302DB07-C84D-94ED-917B-D88208FCE3DA}"/>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1C9B1A96-91E0-28FE-2D94-3BD986170F2D}"/>
              </a:ext>
            </a:extLst>
          </p:cNvPr>
          <p:cNvSpPr>
            <a:spLocks noGrp="1"/>
          </p:cNvSpPr>
          <p:nvPr>
            <p:ph type="body" idx="1"/>
          </p:nvPr>
        </p:nvSpPr>
        <p:spPr/>
        <p:txBody>
          <a:bodyPr/>
          <a:lstStyle/>
          <a:p>
            <a:r>
              <a:rPr lang="en-US" dirty="0"/>
              <a:t>In other words, after understanding intuitively how to calculate the auto-correlation for point-like configurations</a:t>
            </a:r>
          </a:p>
          <a:p>
            <a:r>
              <a:rPr lang="en-US" dirty="0"/>
              <a:t>Extend that into finite radius apertures from there – we can convolve the configuration of singular points with the shape of a continuous aperture  </a:t>
            </a:r>
          </a:p>
          <a:p>
            <a:r>
              <a:rPr lang="en-US" dirty="0"/>
              <a:t>What we will get is that instead of every point in the autocorrelation space – we will get a spread-out point with the structure of a cone</a:t>
            </a:r>
            <a:endParaRPr lang="he-IL" dirty="0"/>
          </a:p>
          <a:p>
            <a:endParaRPr lang="he-IL" dirty="0"/>
          </a:p>
          <a:p>
            <a:r>
              <a:rPr lang="en-US" dirty="0"/>
              <a:t>We can see here that for that radius of apertures – from a certain distance between them, we will get zeros in the MTF or auto-correlation</a:t>
            </a:r>
          </a:p>
          <a:p>
            <a:r>
              <a:rPr lang="en-US" dirty="0"/>
              <a:t>And if the apertures are </a:t>
            </a:r>
            <a:endParaRPr lang="he-IL" dirty="0"/>
          </a:p>
        </p:txBody>
      </p:sp>
      <p:sp>
        <p:nvSpPr>
          <p:cNvPr id="4" name="מציין מיקום של מספר שקופית 3">
            <a:extLst>
              <a:ext uri="{FF2B5EF4-FFF2-40B4-BE49-F238E27FC236}">
                <a16:creationId xmlns:a16="http://schemas.microsoft.com/office/drawing/2014/main" id="{0A717E9C-F01E-17F4-B6BE-49756930BE22}"/>
              </a:ext>
            </a:extLst>
          </p:cNvPr>
          <p:cNvSpPr>
            <a:spLocks noGrp="1"/>
          </p:cNvSpPr>
          <p:nvPr>
            <p:ph type="sldNum" sz="quarter" idx="5"/>
          </p:nvPr>
        </p:nvSpPr>
        <p:spPr/>
        <p:txBody>
          <a:bodyPr/>
          <a:lstStyle/>
          <a:p>
            <a:fld id="{5338D9B9-669E-4AE2-BE58-17514D21B3E7}" type="slidenum">
              <a:rPr lang="he-IL" smtClean="0"/>
              <a:t>14</a:t>
            </a:fld>
            <a:endParaRPr lang="he-IL"/>
          </a:p>
        </p:txBody>
      </p:sp>
    </p:spTree>
    <p:extLst>
      <p:ext uri="{BB962C8B-B14F-4D97-AF65-F5344CB8AC3E}">
        <p14:creationId xmlns:p14="http://schemas.microsoft.com/office/powerpoint/2010/main" val="7760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960E-5EF7-B3A2-D1D4-8233D12FC7B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17D900E-107D-B75B-F478-EE75B687A464}"/>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685AAB8B-34EF-7AE9-E5E0-459F0E96FA8F}"/>
              </a:ext>
            </a:extLst>
          </p:cNvPr>
          <p:cNvSpPr>
            <a:spLocks noGrp="1"/>
          </p:cNvSpPr>
          <p:nvPr>
            <p:ph type="body" idx="1"/>
          </p:nvPr>
        </p:nvSpPr>
        <p:spPr/>
        <p:txBody>
          <a:bodyPr/>
          <a:lstStyle/>
          <a:p>
            <a:r>
              <a:rPr lang="en-US" dirty="0"/>
              <a:t>In other words, after understanding intuitively how to calculate the auto-correlation for point-like configurations</a:t>
            </a:r>
          </a:p>
          <a:p>
            <a:r>
              <a:rPr lang="en-US" dirty="0"/>
              <a:t>Extend that into finite radius apertures from there – we can convolve the configuration of singular points with the shape of a continuous aperture  </a:t>
            </a:r>
          </a:p>
          <a:p>
            <a:r>
              <a:rPr lang="en-US" dirty="0"/>
              <a:t>What we will get is that instead of every point in the autocorrelation space – we will get a spread-out point with the structure of a cone</a:t>
            </a:r>
            <a:endParaRPr lang="he-IL" dirty="0"/>
          </a:p>
        </p:txBody>
      </p:sp>
      <p:sp>
        <p:nvSpPr>
          <p:cNvPr id="4" name="מציין מיקום של מספר שקופית 3">
            <a:extLst>
              <a:ext uri="{FF2B5EF4-FFF2-40B4-BE49-F238E27FC236}">
                <a16:creationId xmlns:a16="http://schemas.microsoft.com/office/drawing/2014/main" id="{CF2A920F-E2FC-B23E-D38F-50403F834714}"/>
              </a:ext>
            </a:extLst>
          </p:cNvPr>
          <p:cNvSpPr>
            <a:spLocks noGrp="1"/>
          </p:cNvSpPr>
          <p:nvPr>
            <p:ph type="sldNum" sz="quarter" idx="5"/>
          </p:nvPr>
        </p:nvSpPr>
        <p:spPr/>
        <p:txBody>
          <a:bodyPr/>
          <a:lstStyle/>
          <a:p>
            <a:fld id="{5338D9B9-669E-4AE2-BE58-17514D21B3E7}" type="slidenum">
              <a:rPr lang="he-IL" smtClean="0"/>
              <a:t>15</a:t>
            </a:fld>
            <a:endParaRPr lang="he-IL"/>
          </a:p>
        </p:txBody>
      </p:sp>
    </p:spTree>
    <p:extLst>
      <p:ext uri="{BB962C8B-B14F-4D97-AF65-F5344CB8AC3E}">
        <p14:creationId xmlns:p14="http://schemas.microsoft.com/office/powerpoint/2010/main" val="1875843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CB791-6525-48F1-66CE-A739939D0D2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5950CB0-EBEC-810F-6CF8-CD8DAE6174B3}"/>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07174E91-670F-EE38-8296-7F4C840E387E}"/>
              </a:ext>
            </a:extLst>
          </p:cNvPr>
          <p:cNvSpPr>
            <a:spLocks noGrp="1"/>
          </p:cNvSpPr>
          <p:nvPr>
            <p:ph type="body" idx="1"/>
          </p:nvPr>
        </p:nvSpPr>
        <p:spPr/>
        <p:txBody>
          <a:bodyPr/>
          <a:lstStyle/>
          <a:p>
            <a:r>
              <a:rPr lang="en-US" dirty="0"/>
              <a:t>Golay was the first to suggest an algorithm to organize apertures, in square lattice, triangular lattice, and one with 60 degrees symmetry</a:t>
            </a:r>
          </a:p>
          <a:p>
            <a:r>
              <a:rPr lang="en-US" dirty="0"/>
              <a:t> and what his algorithm does is to make the most compact configuration – in real space</a:t>
            </a:r>
          </a:p>
          <a:p>
            <a:r>
              <a:rPr lang="en-US" dirty="0"/>
              <a:t>And the auto-correlation (or MTF) is whatever the configuration brings, with no any preference </a:t>
            </a:r>
          </a:p>
          <a:p>
            <a:r>
              <a:rPr lang="en-US" dirty="0"/>
              <a:t>He did calculated the MTF “moment of inertia” as a way to differ one configuration from the other, but if a certain number of apertures yields several configuration options, he would just put them all with the moment of inertia for each and let the people choose whatever they liked better</a:t>
            </a:r>
          </a:p>
          <a:p>
            <a:endParaRPr lang="en-US" dirty="0"/>
          </a:p>
          <a:p>
            <a:r>
              <a:rPr lang="en-US" dirty="0" err="1"/>
              <a:t>Golays</a:t>
            </a:r>
            <a:r>
              <a:rPr lang="en-US" dirty="0"/>
              <a:t> algorithm is considered the pioneer in this field, and most of the times papers with different algorithms will compare theirs to </a:t>
            </a:r>
            <a:r>
              <a:rPr lang="en-US" dirty="0" err="1"/>
              <a:t>golays</a:t>
            </a:r>
            <a:endParaRPr lang="en-US" dirty="0"/>
          </a:p>
          <a:p>
            <a:r>
              <a:rPr lang="en-US" dirty="0"/>
              <a:t>His algorithm is not a very sophisticated one, and there are better ones out there</a:t>
            </a:r>
            <a:r>
              <a:rPr lang="he-IL" dirty="0"/>
              <a:t> </a:t>
            </a:r>
            <a:endParaRPr lang="en-US" dirty="0"/>
          </a:p>
          <a:p>
            <a:r>
              <a:rPr lang="en-US" dirty="0"/>
              <a:t>Even with the same goal of making a compact configuration in real space</a:t>
            </a:r>
          </a:p>
          <a:p>
            <a:r>
              <a:rPr lang="en-US" dirty="0"/>
              <a:t>And this is because his algorithm isn’t unique to each number of apertures, but each additional aperture is added to the current configuration, instead of organizing everything from scratch </a:t>
            </a:r>
          </a:p>
          <a:p>
            <a:r>
              <a:rPr lang="en-US" dirty="0"/>
              <a:t>So this </a:t>
            </a:r>
            <a:r>
              <a:rPr lang="en-US" dirty="0" err="1"/>
              <a:t>algorhtim</a:t>
            </a:r>
            <a:r>
              <a:rPr lang="en-US" dirty="0"/>
              <a:t> is very simple, with the cost of that it gives less ideal results</a:t>
            </a:r>
          </a:p>
          <a:p>
            <a:endParaRPr lang="en-US" dirty="0"/>
          </a:p>
        </p:txBody>
      </p:sp>
      <p:sp>
        <p:nvSpPr>
          <p:cNvPr id="4" name="מציין מיקום של מספר שקופית 3">
            <a:extLst>
              <a:ext uri="{FF2B5EF4-FFF2-40B4-BE49-F238E27FC236}">
                <a16:creationId xmlns:a16="http://schemas.microsoft.com/office/drawing/2014/main" id="{C28DDB21-DD8A-6FD5-4969-4CFB8444F624}"/>
              </a:ext>
            </a:extLst>
          </p:cNvPr>
          <p:cNvSpPr>
            <a:spLocks noGrp="1"/>
          </p:cNvSpPr>
          <p:nvPr>
            <p:ph type="sldNum" sz="quarter" idx="5"/>
          </p:nvPr>
        </p:nvSpPr>
        <p:spPr/>
        <p:txBody>
          <a:bodyPr/>
          <a:lstStyle/>
          <a:p>
            <a:fld id="{5338D9B9-669E-4AE2-BE58-17514D21B3E7}" type="slidenum">
              <a:rPr lang="he-IL" smtClean="0"/>
              <a:t>16</a:t>
            </a:fld>
            <a:endParaRPr lang="he-IL"/>
          </a:p>
        </p:txBody>
      </p:sp>
    </p:spTree>
    <p:extLst>
      <p:ext uri="{BB962C8B-B14F-4D97-AF65-F5344CB8AC3E}">
        <p14:creationId xmlns:p14="http://schemas.microsoft.com/office/powerpoint/2010/main" val="138281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41B47-E06A-1E04-BFE6-929986C6300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C9A08CA-5836-E4AE-0A98-06FAB83AC496}"/>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A36E77B8-8289-3019-9AD3-7E0B5DC09F4E}"/>
              </a:ext>
            </a:extLst>
          </p:cNvPr>
          <p:cNvSpPr>
            <a:spLocks noGrp="1"/>
          </p:cNvSpPr>
          <p:nvPr>
            <p:ph type="body" idx="1"/>
          </p:nvPr>
        </p:nvSpPr>
        <p:spPr/>
        <p:txBody>
          <a:bodyPr/>
          <a:lstStyle/>
          <a:p>
            <a:r>
              <a:rPr lang="en-US" dirty="0"/>
              <a:t>Golay was the first to suggest an algorithm to organize apertures with no redundancy, in square lattice, </a:t>
            </a:r>
            <a:r>
              <a:rPr lang="en-US" dirty="0" err="1"/>
              <a:t>trigangular</a:t>
            </a:r>
            <a:r>
              <a:rPr lang="en-US" dirty="0"/>
              <a:t> lattice, and one with 60 degrees symmetry</a:t>
            </a:r>
          </a:p>
          <a:p>
            <a:r>
              <a:rPr lang="en-US" dirty="0"/>
              <a:t> and what his algorithm does is to make the most compact configuration – in real space</a:t>
            </a:r>
          </a:p>
          <a:p>
            <a:r>
              <a:rPr lang="en-US" dirty="0"/>
              <a:t>And the auto-correlation (or MTF) is whatever the configuration brings, with no any preference </a:t>
            </a:r>
          </a:p>
          <a:p>
            <a:r>
              <a:rPr lang="en-US" dirty="0"/>
              <a:t>He did calculated the MTF “moment of inertia” as a way to differ one configuration from the other, but if a certain number of apertures yields several configuration options, he would just put them all with the moment of inertia for each and let the people choose whatever they liked better</a:t>
            </a:r>
          </a:p>
          <a:p>
            <a:endParaRPr lang="en-US" dirty="0"/>
          </a:p>
          <a:p>
            <a:r>
              <a:rPr lang="en-US" dirty="0" err="1"/>
              <a:t>Golays</a:t>
            </a:r>
            <a:r>
              <a:rPr lang="en-US" dirty="0"/>
              <a:t> algorithm is considered the pioneer in this field, and most of the times papers with different algorithms will compare theirs to </a:t>
            </a:r>
            <a:r>
              <a:rPr lang="en-US" dirty="0" err="1"/>
              <a:t>golays</a:t>
            </a:r>
            <a:endParaRPr lang="en-US" dirty="0"/>
          </a:p>
          <a:p>
            <a:r>
              <a:rPr lang="en-US" dirty="0"/>
              <a:t>His algorithm is not a very sophisticated one, and there are better ones out there</a:t>
            </a:r>
            <a:r>
              <a:rPr lang="he-IL" dirty="0"/>
              <a:t> </a:t>
            </a:r>
            <a:endParaRPr lang="en-US" dirty="0"/>
          </a:p>
          <a:p>
            <a:r>
              <a:rPr lang="en-US" dirty="0"/>
              <a:t>Even with the same goal of making a compact configuration in real space</a:t>
            </a:r>
          </a:p>
          <a:p>
            <a:r>
              <a:rPr lang="en-US" dirty="0"/>
              <a:t>And this is because his algorithm isn’t unique to each number of apertures, but each additional aperture is added to the current configuration, instead of organizing everything from scratch </a:t>
            </a:r>
          </a:p>
          <a:p>
            <a:r>
              <a:rPr lang="en-US" dirty="0"/>
              <a:t>So this </a:t>
            </a:r>
            <a:r>
              <a:rPr lang="en-US" dirty="0" err="1"/>
              <a:t>algorhtim</a:t>
            </a:r>
            <a:r>
              <a:rPr lang="en-US" dirty="0"/>
              <a:t> is very simple, with the cost of that it gives less ideal results</a:t>
            </a:r>
          </a:p>
          <a:p>
            <a:endParaRPr lang="en-US" dirty="0"/>
          </a:p>
        </p:txBody>
      </p:sp>
      <p:sp>
        <p:nvSpPr>
          <p:cNvPr id="4" name="מציין מיקום של מספר שקופית 3">
            <a:extLst>
              <a:ext uri="{FF2B5EF4-FFF2-40B4-BE49-F238E27FC236}">
                <a16:creationId xmlns:a16="http://schemas.microsoft.com/office/drawing/2014/main" id="{5B9A3B56-56E7-BF2B-E18A-6D66692363AA}"/>
              </a:ext>
            </a:extLst>
          </p:cNvPr>
          <p:cNvSpPr>
            <a:spLocks noGrp="1"/>
          </p:cNvSpPr>
          <p:nvPr>
            <p:ph type="sldNum" sz="quarter" idx="5"/>
          </p:nvPr>
        </p:nvSpPr>
        <p:spPr/>
        <p:txBody>
          <a:bodyPr/>
          <a:lstStyle/>
          <a:p>
            <a:fld id="{5338D9B9-669E-4AE2-BE58-17514D21B3E7}" type="slidenum">
              <a:rPr lang="he-IL" smtClean="0"/>
              <a:t>17</a:t>
            </a:fld>
            <a:endParaRPr lang="he-IL"/>
          </a:p>
        </p:txBody>
      </p:sp>
    </p:spTree>
    <p:extLst>
      <p:ext uri="{BB962C8B-B14F-4D97-AF65-F5344CB8AC3E}">
        <p14:creationId xmlns:p14="http://schemas.microsoft.com/office/powerpoint/2010/main" val="415958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1DAE8-D5D9-4394-7800-EE01AD6C01C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5A33061-4840-AFB9-5637-9B48DD2B6DDB}"/>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FFB86FCC-3F96-DCCC-4FF3-5D0C86C70ECC}"/>
              </a:ext>
            </a:extLst>
          </p:cNvPr>
          <p:cNvSpPr>
            <a:spLocks noGrp="1"/>
          </p:cNvSpPr>
          <p:nvPr>
            <p:ph type="body" idx="1"/>
          </p:nvPr>
        </p:nvSpPr>
        <p:spPr/>
        <p:txBody>
          <a:bodyPr/>
          <a:lstStyle/>
          <a:p>
            <a:r>
              <a:rPr lang="en-US" dirty="0"/>
              <a:t>Golay was the first to suggest an algorithm to organize apertures, in square lattice, </a:t>
            </a:r>
            <a:r>
              <a:rPr lang="en-US" dirty="0" err="1"/>
              <a:t>trigangular</a:t>
            </a:r>
            <a:r>
              <a:rPr lang="en-US" dirty="0"/>
              <a:t> lattice, and one with 60 degrees symmetry</a:t>
            </a:r>
          </a:p>
          <a:p>
            <a:r>
              <a:rPr lang="en-US" dirty="0"/>
              <a:t> and what his algorithm does is to make the most compact configuration – in real space</a:t>
            </a:r>
          </a:p>
          <a:p>
            <a:r>
              <a:rPr lang="en-US" dirty="0"/>
              <a:t>And the auto-correlation (or MTF) is whatever the configuration brings, with no any preference </a:t>
            </a:r>
          </a:p>
          <a:p>
            <a:r>
              <a:rPr lang="en-US" dirty="0"/>
              <a:t>He did calculated the MTF “moment of inertia” as a way to differ one configuration from the other, but if a certain number of apertures yields several configuration options, he would just put them all with the moment of inertia for each and let the people choose whatever they liked better</a:t>
            </a:r>
          </a:p>
          <a:p>
            <a:endParaRPr lang="en-US" dirty="0"/>
          </a:p>
          <a:p>
            <a:r>
              <a:rPr lang="en-US" dirty="0" err="1"/>
              <a:t>Golays</a:t>
            </a:r>
            <a:r>
              <a:rPr lang="en-US" dirty="0"/>
              <a:t> algorithm is considered the pioneer in this field, and most of the times papers with different algorithms will compare theirs to </a:t>
            </a:r>
            <a:r>
              <a:rPr lang="en-US" dirty="0" err="1"/>
              <a:t>golays</a:t>
            </a:r>
            <a:endParaRPr lang="en-US" dirty="0"/>
          </a:p>
          <a:p>
            <a:r>
              <a:rPr lang="en-US" dirty="0"/>
              <a:t>His algorithm is not a very sophisticated one, and there are better ones out there</a:t>
            </a:r>
            <a:r>
              <a:rPr lang="he-IL" dirty="0"/>
              <a:t> </a:t>
            </a:r>
            <a:endParaRPr lang="en-US" dirty="0"/>
          </a:p>
          <a:p>
            <a:r>
              <a:rPr lang="en-US" dirty="0"/>
              <a:t>Even with the same goal of making a compact configuration in real space</a:t>
            </a:r>
          </a:p>
          <a:p>
            <a:r>
              <a:rPr lang="en-US" dirty="0"/>
              <a:t>And this is because his algorithm isn’t unique to each number of apertures, but each additional aperture is added to the current configuration, instead of organizing everything from scratch </a:t>
            </a:r>
          </a:p>
          <a:p>
            <a:r>
              <a:rPr lang="en-US" dirty="0"/>
              <a:t>So this </a:t>
            </a:r>
            <a:r>
              <a:rPr lang="en-US" dirty="0" err="1"/>
              <a:t>algorhtim</a:t>
            </a:r>
            <a:r>
              <a:rPr lang="en-US" dirty="0"/>
              <a:t> is very simple, with the cost of that it gives less ideal results</a:t>
            </a:r>
          </a:p>
          <a:p>
            <a:endParaRPr lang="en-US" dirty="0"/>
          </a:p>
        </p:txBody>
      </p:sp>
      <p:sp>
        <p:nvSpPr>
          <p:cNvPr id="4" name="מציין מיקום של מספר שקופית 3">
            <a:extLst>
              <a:ext uri="{FF2B5EF4-FFF2-40B4-BE49-F238E27FC236}">
                <a16:creationId xmlns:a16="http://schemas.microsoft.com/office/drawing/2014/main" id="{1B959719-A107-80A9-1676-076A20E372A7}"/>
              </a:ext>
            </a:extLst>
          </p:cNvPr>
          <p:cNvSpPr>
            <a:spLocks noGrp="1"/>
          </p:cNvSpPr>
          <p:nvPr>
            <p:ph type="sldNum" sz="quarter" idx="5"/>
          </p:nvPr>
        </p:nvSpPr>
        <p:spPr/>
        <p:txBody>
          <a:bodyPr/>
          <a:lstStyle/>
          <a:p>
            <a:fld id="{5338D9B9-669E-4AE2-BE58-17514D21B3E7}" type="slidenum">
              <a:rPr lang="he-IL" smtClean="0"/>
              <a:t>18</a:t>
            </a:fld>
            <a:endParaRPr lang="he-IL"/>
          </a:p>
        </p:txBody>
      </p:sp>
    </p:spTree>
    <p:extLst>
      <p:ext uri="{BB962C8B-B14F-4D97-AF65-F5344CB8AC3E}">
        <p14:creationId xmlns:p14="http://schemas.microsoft.com/office/powerpoint/2010/main" val="325035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38CB6-B801-D4FC-5C5B-AA9275CF5C1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29E8097-31C0-EA1C-C1EA-89BD24F54756}"/>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7FEA553A-0BF2-91AE-AD6B-75558F6A118B}"/>
              </a:ext>
            </a:extLst>
          </p:cNvPr>
          <p:cNvSpPr>
            <a:spLocks noGrp="1"/>
          </p:cNvSpPr>
          <p:nvPr>
            <p:ph type="body" idx="1"/>
          </p:nvPr>
        </p:nvSpPr>
        <p:spPr/>
        <p:txBody>
          <a:bodyPr/>
          <a:lstStyle/>
          <a:p>
            <a:r>
              <a:rPr lang="en-US" dirty="0"/>
              <a:t>Cornwell is also a classic configuration series </a:t>
            </a:r>
          </a:p>
          <a:p>
            <a:r>
              <a:rPr lang="en-US" dirty="0"/>
              <a:t>His algorithm aspires to create the MTF with the greatest cut-off with evenly spread points as possible in between, given the apertures are placed on a circle, so that the configuration has still a non redundant MTF</a:t>
            </a:r>
          </a:p>
          <a:p>
            <a:r>
              <a:rPr lang="en-US" dirty="0"/>
              <a:t>He used an algorithm which is called simulated annealing , we will talk about this algorithm later on</a:t>
            </a:r>
          </a:p>
          <a:p>
            <a:r>
              <a:rPr lang="en-US" dirty="0"/>
              <a:t>For now it is only to mention that the symmetric and beautiful </a:t>
            </a:r>
            <a:r>
              <a:rPr lang="en-US" dirty="0" err="1"/>
              <a:t>sturcutres</a:t>
            </a:r>
            <a:r>
              <a:rPr lang="en-US" dirty="0"/>
              <a:t> </a:t>
            </a:r>
            <a:r>
              <a:rPr lang="en-US" dirty="0" err="1"/>
              <a:t>arraised</a:t>
            </a:r>
            <a:r>
              <a:rPr lang="en-US" dirty="0"/>
              <a:t> naturally from the algorithm, and it was not planned</a:t>
            </a:r>
          </a:p>
          <a:p>
            <a:endParaRPr lang="en-US" dirty="0"/>
          </a:p>
        </p:txBody>
      </p:sp>
      <p:sp>
        <p:nvSpPr>
          <p:cNvPr id="4" name="מציין מיקום של מספר שקופית 3">
            <a:extLst>
              <a:ext uri="{FF2B5EF4-FFF2-40B4-BE49-F238E27FC236}">
                <a16:creationId xmlns:a16="http://schemas.microsoft.com/office/drawing/2014/main" id="{D19EF65F-71B1-9CF2-B056-46FF2A136889}"/>
              </a:ext>
            </a:extLst>
          </p:cNvPr>
          <p:cNvSpPr>
            <a:spLocks noGrp="1"/>
          </p:cNvSpPr>
          <p:nvPr>
            <p:ph type="sldNum" sz="quarter" idx="5"/>
          </p:nvPr>
        </p:nvSpPr>
        <p:spPr/>
        <p:txBody>
          <a:bodyPr/>
          <a:lstStyle/>
          <a:p>
            <a:fld id="{5338D9B9-669E-4AE2-BE58-17514D21B3E7}" type="slidenum">
              <a:rPr lang="he-IL" smtClean="0"/>
              <a:t>19</a:t>
            </a:fld>
            <a:endParaRPr lang="he-IL"/>
          </a:p>
        </p:txBody>
      </p:sp>
    </p:spTree>
    <p:extLst>
      <p:ext uri="{BB962C8B-B14F-4D97-AF65-F5344CB8AC3E}">
        <p14:creationId xmlns:p14="http://schemas.microsoft.com/office/powerpoint/2010/main" val="193354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3C986-C1BB-9725-2886-B13A5EB9FDE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79560FF-B9E6-E8C7-1480-2B0080F26664}"/>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4A93528E-F413-A642-9F58-DADB0B57ABA2}"/>
              </a:ext>
            </a:extLst>
          </p:cNvPr>
          <p:cNvSpPr>
            <a:spLocks noGrp="1"/>
          </p:cNvSpPr>
          <p:nvPr>
            <p:ph type="body" idx="1"/>
          </p:nvPr>
        </p:nvSpPr>
        <p:spPr/>
        <p:txBody>
          <a:bodyPr/>
          <a:lstStyle/>
          <a:p>
            <a:r>
              <a:rPr lang="en-US" dirty="0"/>
              <a:t>You can notice that it is almost a circle, but with holes</a:t>
            </a:r>
          </a:p>
          <a:p>
            <a:r>
              <a:rPr lang="en-US" dirty="0"/>
              <a:t>Because if it was a full circle – everything was redundant twice, because every vector has a parallel one in the other side</a:t>
            </a:r>
          </a:p>
          <a:p>
            <a:endParaRPr lang="en-US" dirty="0"/>
          </a:p>
        </p:txBody>
      </p:sp>
      <p:sp>
        <p:nvSpPr>
          <p:cNvPr id="4" name="מציין מיקום של מספר שקופית 3">
            <a:extLst>
              <a:ext uri="{FF2B5EF4-FFF2-40B4-BE49-F238E27FC236}">
                <a16:creationId xmlns:a16="http://schemas.microsoft.com/office/drawing/2014/main" id="{9F61377B-CAAA-D386-F3A9-B55AE3740703}"/>
              </a:ext>
            </a:extLst>
          </p:cNvPr>
          <p:cNvSpPr>
            <a:spLocks noGrp="1"/>
          </p:cNvSpPr>
          <p:nvPr>
            <p:ph type="sldNum" sz="quarter" idx="5"/>
          </p:nvPr>
        </p:nvSpPr>
        <p:spPr/>
        <p:txBody>
          <a:bodyPr/>
          <a:lstStyle/>
          <a:p>
            <a:fld id="{5338D9B9-669E-4AE2-BE58-17514D21B3E7}" type="slidenum">
              <a:rPr lang="he-IL" smtClean="0"/>
              <a:t>20</a:t>
            </a:fld>
            <a:endParaRPr lang="he-IL"/>
          </a:p>
        </p:txBody>
      </p:sp>
    </p:spTree>
    <p:extLst>
      <p:ext uri="{BB962C8B-B14F-4D97-AF65-F5344CB8AC3E}">
        <p14:creationId xmlns:p14="http://schemas.microsoft.com/office/powerpoint/2010/main" val="3738873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7DEA6-0C4A-D337-B443-A0E76CD18A0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A74AC3A-195C-EFC0-DFE8-6F9D380E6CED}"/>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F239A8EC-4EB8-9A92-E397-C582BBD5ACC8}"/>
              </a:ext>
            </a:extLst>
          </p:cNvPr>
          <p:cNvSpPr>
            <a:spLocks noGrp="1"/>
          </p:cNvSpPr>
          <p:nvPr>
            <p:ph type="body" idx="1"/>
          </p:nvPr>
        </p:nvSpPr>
        <p:spPr/>
        <p:txBody>
          <a:bodyPr/>
          <a:lstStyle/>
          <a:p>
            <a:r>
              <a:rPr lang="en-US" dirty="0"/>
              <a:t>Mugnier is currently one of the main people actively working on this problem</a:t>
            </a:r>
          </a:p>
          <a:p>
            <a:r>
              <a:rPr lang="en-US" dirty="0"/>
              <a:t>One work that he published is this one, </a:t>
            </a:r>
          </a:p>
          <a:p>
            <a:r>
              <a:rPr lang="en-US" dirty="0"/>
              <a:t>Here he did a systematic search (which means he put several solutions with different values)</a:t>
            </a:r>
          </a:p>
          <a:p>
            <a:r>
              <a:rPr lang="en-US" dirty="0"/>
              <a:t>Where the main goal is to create compact configurations, without holes, but with the cost of redundancy</a:t>
            </a:r>
          </a:p>
          <a:p>
            <a:r>
              <a:rPr lang="en-US" dirty="0"/>
              <a:t>The redundancy marked as different colors</a:t>
            </a:r>
          </a:p>
        </p:txBody>
      </p:sp>
      <p:sp>
        <p:nvSpPr>
          <p:cNvPr id="4" name="מציין מיקום של מספר שקופית 3">
            <a:extLst>
              <a:ext uri="{FF2B5EF4-FFF2-40B4-BE49-F238E27FC236}">
                <a16:creationId xmlns:a16="http://schemas.microsoft.com/office/drawing/2014/main" id="{B5EFC4E1-D86E-BDCE-1D9F-E992F720207E}"/>
              </a:ext>
            </a:extLst>
          </p:cNvPr>
          <p:cNvSpPr>
            <a:spLocks noGrp="1"/>
          </p:cNvSpPr>
          <p:nvPr>
            <p:ph type="sldNum" sz="quarter" idx="5"/>
          </p:nvPr>
        </p:nvSpPr>
        <p:spPr/>
        <p:txBody>
          <a:bodyPr/>
          <a:lstStyle/>
          <a:p>
            <a:fld id="{5338D9B9-669E-4AE2-BE58-17514D21B3E7}" type="slidenum">
              <a:rPr lang="he-IL" smtClean="0"/>
              <a:t>21</a:t>
            </a:fld>
            <a:endParaRPr lang="he-IL"/>
          </a:p>
        </p:txBody>
      </p:sp>
    </p:spTree>
    <p:extLst>
      <p:ext uri="{BB962C8B-B14F-4D97-AF65-F5344CB8AC3E}">
        <p14:creationId xmlns:p14="http://schemas.microsoft.com/office/powerpoint/2010/main" val="3861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2EB90-5689-8A51-2164-31B93FAAB96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ECA5DDA-DE78-0BF3-5487-36F8BB83D205}"/>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69FA3DF1-9815-7258-BCBC-AE00E4803695}"/>
              </a:ext>
            </a:extLst>
          </p:cNvPr>
          <p:cNvSpPr>
            <a:spLocks noGrp="1"/>
          </p:cNvSpPr>
          <p:nvPr>
            <p:ph type="body" idx="1"/>
          </p:nvPr>
        </p:nvSpPr>
        <p:spPr/>
        <p:txBody>
          <a:bodyPr/>
          <a:lstStyle/>
          <a:p>
            <a:r>
              <a:rPr lang="en-US" dirty="0"/>
              <a:t>So why even build sparse or segmented telescopes instead of a single full aperture?</a:t>
            </a:r>
          </a:p>
          <a:p>
            <a:r>
              <a:rPr lang="en-US" dirty="0"/>
              <a:t>Will start with sparse- </a:t>
            </a:r>
          </a:p>
          <a:p>
            <a:r>
              <a:rPr lang="en-US" dirty="0"/>
              <a:t>Each part can be spaced out to very large distances, even between different countries</a:t>
            </a:r>
          </a:p>
          <a:p>
            <a:r>
              <a:rPr lang="en-US" dirty="0"/>
              <a:t>And that what makes the angular resolution be so high, also compared to the total system size, building it from singular units is relatively compact</a:t>
            </a:r>
          </a:p>
          <a:p>
            <a:endParaRPr lang="he-IL" dirty="0"/>
          </a:p>
          <a:p>
            <a:r>
              <a:rPr lang="en-US" dirty="0"/>
              <a:t>So why to use segmented apertures instead of a single full aperture?</a:t>
            </a:r>
          </a:p>
          <a:p>
            <a:r>
              <a:rPr lang="en-US" dirty="0"/>
              <a:t>They are way easier and cheaper to manufacture, and each segment is more lightweight and compact than a single big aperture</a:t>
            </a:r>
            <a:endParaRPr lang="he-IL" dirty="0"/>
          </a:p>
          <a:p>
            <a:r>
              <a:rPr lang="en-US" dirty="0"/>
              <a:t>Actually there is a physical limit to how large a single aperture can get before it collapses under its own weight </a:t>
            </a:r>
          </a:p>
          <a:p>
            <a:r>
              <a:rPr lang="en-US" dirty="0"/>
              <a:t>And not to mention wanting to send this to space…</a:t>
            </a:r>
            <a:endParaRPr lang="he-IL" sz="1200" dirty="0"/>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he-IL" sz="1200" dirty="0"/>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Segmented telescopes are becoming the future for space imaging.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they can lead to significant discoveries as we know about, even </a:t>
            </a:r>
            <a:r>
              <a:rPr lang="en-US" sz="1200" dirty="0" err="1"/>
              <a:t>nobel</a:t>
            </a:r>
            <a:r>
              <a:rPr lang="en-US" sz="1200" dirty="0"/>
              <a:t> prizes,  like of </a:t>
            </a:r>
            <a:r>
              <a:rPr lang="en-US" sz="1200" b="0" i="0" kern="1200" dirty="0">
                <a:solidFill>
                  <a:schemeClr val="tx1"/>
                </a:solidFill>
                <a:effectLst/>
                <a:latin typeface="+mn-lt"/>
                <a:ea typeface="+mn-ea"/>
                <a:cs typeface="+mn-cs"/>
              </a:rPr>
              <a:t>Andrea Ghez in 2020 for black hole discoveries, using Keck segmented telescope</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Also </a:t>
            </a:r>
            <a:r>
              <a:rPr lang="en-US" sz="1200" dirty="0"/>
              <a:t>the </a:t>
            </a:r>
            <a:r>
              <a:rPr lang="en-US" sz="1200" dirty="0" err="1"/>
              <a:t>james</a:t>
            </a:r>
            <a:r>
              <a:rPr lang="en-US" sz="1200" dirty="0"/>
              <a:t> </a:t>
            </a:r>
            <a:r>
              <a:rPr lang="en-US" sz="1200" dirty="0" err="1"/>
              <a:t>webb</a:t>
            </a:r>
            <a:r>
              <a:rPr lang="en-US" sz="1200" dirty="0"/>
              <a:t> telescope that we all know it importance to discoveries, LIGO for gravitational waves discovery, and there are more examples  </a:t>
            </a:r>
            <a:endParaRPr lang="he-IL" sz="1200" dirty="0"/>
          </a:p>
          <a:p>
            <a:r>
              <a:rPr lang="en-US" dirty="0"/>
              <a:t>VLT for proving GR for stars moving in gravitational field near a black hole</a:t>
            </a:r>
          </a:p>
          <a:p>
            <a:r>
              <a:rPr lang="en-US" dirty="0"/>
              <a:t>Many of the large telescopes leading today are sparse or segmented, and the future planned large ones are almost all designed like that</a:t>
            </a:r>
            <a:endParaRPr lang="he-IL" dirty="0"/>
          </a:p>
        </p:txBody>
      </p:sp>
      <p:sp>
        <p:nvSpPr>
          <p:cNvPr id="4" name="מציין מיקום של מספר שקופית 3">
            <a:extLst>
              <a:ext uri="{FF2B5EF4-FFF2-40B4-BE49-F238E27FC236}">
                <a16:creationId xmlns:a16="http://schemas.microsoft.com/office/drawing/2014/main" id="{1676174E-E836-D8F9-0BBB-840C093CA6C2}"/>
              </a:ext>
            </a:extLst>
          </p:cNvPr>
          <p:cNvSpPr>
            <a:spLocks noGrp="1"/>
          </p:cNvSpPr>
          <p:nvPr>
            <p:ph type="sldNum" sz="quarter" idx="5"/>
          </p:nvPr>
        </p:nvSpPr>
        <p:spPr/>
        <p:txBody>
          <a:bodyPr/>
          <a:lstStyle/>
          <a:p>
            <a:fld id="{5338D9B9-669E-4AE2-BE58-17514D21B3E7}" type="slidenum">
              <a:rPr lang="he-IL" smtClean="0"/>
              <a:t>4</a:t>
            </a:fld>
            <a:endParaRPr lang="he-IL"/>
          </a:p>
        </p:txBody>
      </p:sp>
    </p:spTree>
    <p:extLst>
      <p:ext uri="{BB962C8B-B14F-4D97-AF65-F5344CB8AC3E}">
        <p14:creationId xmlns:p14="http://schemas.microsoft.com/office/powerpoint/2010/main" val="232514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2C3C7-D875-FF69-ABD5-56483BA9F0F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6E9242B-70A4-E56C-3353-28A148F90B08}"/>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3CD33F6B-62A5-379B-B9F7-630BA1364555}"/>
              </a:ext>
            </a:extLst>
          </p:cNvPr>
          <p:cNvSpPr>
            <a:spLocks noGrp="1"/>
          </p:cNvSpPr>
          <p:nvPr>
            <p:ph type="body" idx="1"/>
          </p:nvPr>
        </p:nvSpPr>
        <p:spPr/>
        <p:txBody>
          <a:bodyPr/>
          <a:lstStyle/>
          <a:p>
            <a:r>
              <a:rPr lang="en-US" dirty="0"/>
              <a:t>Mugnier is currently one of the main people actively working on this problem</a:t>
            </a:r>
          </a:p>
          <a:p>
            <a:r>
              <a:rPr lang="en-US" dirty="0"/>
              <a:t>One work that he published is this one, </a:t>
            </a:r>
          </a:p>
          <a:p>
            <a:r>
              <a:rPr lang="en-US" dirty="0"/>
              <a:t>Here he did a systematic search (which means he put several solutions with different values)</a:t>
            </a:r>
          </a:p>
          <a:p>
            <a:r>
              <a:rPr lang="en-US" dirty="0"/>
              <a:t>Where the main goal is to create compact configurations, without holes, but with the cost of redundancy</a:t>
            </a:r>
          </a:p>
          <a:p>
            <a:r>
              <a:rPr lang="en-US" dirty="0"/>
              <a:t>The redundancy number is marked as different colors</a:t>
            </a:r>
          </a:p>
        </p:txBody>
      </p:sp>
      <p:sp>
        <p:nvSpPr>
          <p:cNvPr id="4" name="מציין מיקום של מספר שקופית 3">
            <a:extLst>
              <a:ext uri="{FF2B5EF4-FFF2-40B4-BE49-F238E27FC236}">
                <a16:creationId xmlns:a16="http://schemas.microsoft.com/office/drawing/2014/main" id="{B99005F4-5B88-44FF-C4C4-5FB4E5BED88F}"/>
              </a:ext>
            </a:extLst>
          </p:cNvPr>
          <p:cNvSpPr>
            <a:spLocks noGrp="1"/>
          </p:cNvSpPr>
          <p:nvPr>
            <p:ph type="sldNum" sz="quarter" idx="5"/>
          </p:nvPr>
        </p:nvSpPr>
        <p:spPr/>
        <p:txBody>
          <a:bodyPr/>
          <a:lstStyle/>
          <a:p>
            <a:fld id="{5338D9B9-669E-4AE2-BE58-17514D21B3E7}" type="slidenum">
              <a:rPr lang="he-IL" smtClean="0"/>
              <a:t>22</a:t>
            </a:fld>
            <a:endParaRPr lang="he-IL"/>
          </a:p>
        </p:txBody>
      </p:sp>
    </p:spTree>
    <p:extLst>
      <p:ext uri="{BB962C8B-B14F-4D97-AF65-F5344CB8AC3E}">
        <p14:creationId xmlns:p14="http://schemas.microsoft.com/office/powerpoint/2010/main" val="2612494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1DCD3-6E6C-2ADB-D572-EA39B597585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959F755-A911-168C-F797-44F0AA72563D}"/>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91DAC566-88C4-A334-30CE-9606F6680020}"/>
              </a:ext>
            </a:extLst>
          </p:cNvPr>
          <p:cNvSpPr>
            <a:spLocks noGrp="1"/>
          </p:cNvSpPr>
          <p:nvPr>
            <p:ph type="body" idx="1"/>
          </p:nvPr>
        </p:nvSpPr>
        <p:spPr/>
        <p:txBody>
          <a:bodyPr/>
          <a:lstStyle/>
          <a:p>
            <a:r>
              <a:rPr lang="en-US" dirty="0"/>
              <a:t>Another thing they did worth mentioning is that they used a calculated distancing between each aperture based on their radius, so the coverage is what they </a:t>
            </a:r>
            <a:r>
              <a:rPr lang="en-US" dirty="0" err="1"/>
              <a:t>considere</a:t>
            </a:r>
            <a:r>
              <a:rPr lang="en-US" dirty="0"/>
              <a:t> optimal </a:t>
            </a:r>
          </a:p>
          <a:p>
            <a:r>
              <a:rPr lang="en-US" dirty="0"/>
              <a:t>So in a picture when the apertures aren’t point like but have a finite radius, the MTF is actually this</a:t>
            </a:r>
          </a:p>
          <a:p>
            <a:endParaRPr lang="en-US" dirty="0"/>
          </a:p>
          <a:p>
            <a:endParaRPr lang="en-US" dirty="0"/>
          </a:p>
        </p:txBody>
      </p:sp>
      <p:sp>
        <p:nvSpPr>
          <p:cNvPr id="4" name="מציין מיקום של מספר שקופית 3">
            <a:extLst>
              <a:ext uri="{FF2B5EF4-FFF2-40B4-BE49-F238E27FC236}">
                <a16:creationId xmlns:a16="http://schemas.microsoft.com/office/drawing/2014/main" id="{2345FFD2-151F-F0D5-D474-853F34A32958}"/>
              </a:ext>
            </a:extLst>
          </p:cNvPr>
          <p:cNvSpPr>
            <a:spLocks noGrp="1"/>
          </p:cNvSpPr>
          <p:nvPr>
            <p:ph type="sldNum" sz="quarter" idx="5"/>
          </p:nvPr>
        </p:nvSpPr>
        <p:spPr/>
        <p:txBody>
          <a:bodyPr/>
          <a:lstStyle/>
          <a:p>
            <a:fld id="{5338D9B9-669E-4AE2-BE58-17514D21B3E7}" type="slidenum">
              <a:rPr lang="he-IL" smtClean="0"/>
              <a:t>23</a:t>
            </a:fld>
            <a:endParaRPr lang="he-IL"/>
          </a:p>
        </p:txBody>
      </p:sp>
    </p:spTree>
    <p:extLst>
      <p:ext uri="{BB962C8B-B14F-4D97-AF65-F5344CB8AC3E}">
        <p14:creationId xmlns:p14="http://schemas.microsoft.com/office/powerpoint/2010/main" val="2646996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C6C34-016D-2369-3C65-6F9D7613055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2240D2D-0ED8-057B-112A-ED066A1137BD}"/>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64F77DCD-0A8C-B43B-6818-AA2580ED0088}"/>
              </a:ext>
            </a:extLst>
          </p:cNvPr>
          <p:cNvSpPr>
            <a:spLocks noGrp="1"/>
          </p:cNvSpPr>
          <p:nvPr>
            <p:ph type="body" idx="1"/>
          </p:nvPr>
        </p:nvSpPr>
        <p:spPr/>
        <p:txBody>
          <a:bodyPr/>
          <a:lstStyle/>
          <a:p>
            <a:r>
              <a:rPr lang="en-US" dirty="0"/>
              <a:t>A recent work of Tai Liu and some other people was to demonstrate the effect of different changes on the aperture in order to avoid mid-frequency loss</a:t>
            </a:r>
          </a:p>
          <a:p>
            <a:r>
              <a:rPr lang="en-US" dirty="0"/>
              <a:t>Which is what Mugnier did as well but he fixed a distance compared to the apertures radius</a:t>
            </a:r>
          </a:p>
          <a:p>
            <a:r>
              <a:rPr lang="en-US" dirty="0"/>
              <a:t>But here they measure separately the effect of changing the distance between apertures on the dip in the middle, and also how the changing in radius affect that dip</a:t>
            </a:r>
            <a:endParaRPr lang="he-IL" dirty="0"/>
          </a:p>
          <a:p>
            <a:r>
              <a:rPr lang="en-US" dirty="0"/>
              <a:t>But we cant always increase the size of our aperture, </a:t>
            </a:r>
          </a:p>
          <a:p>
            <a:r>
              <a:rPr lang="en-US" dirty="0"/>
              <a:t>And changing the distance is nice but not trivial, because getting the aperture closer together can create a redundancy </a:t>
            </a:r>
          </a:p>
          <a:p>
            <a:endParaRPr lang="en-US" dirty="0"/>
          </a:p>
        </p:txBody>
      </p:sp>
      <p:sp>
        <p:nvSpPr>
          <p:cNvPr id="4" name="מציין מיקום של מספר שקופית 3">
            <a:extLst>
              <a:ext uri="{FF2B5EF4-FFF2-40B4-BE49-F238E27FC236}">
                <a16:creationId xmlns:a16="http://schemas.microsoft.com/office/drawing/2014/main" id="{781F9938-B978-AB8D-8207-ADF014DE0260}"/>
              </a:ext>
            </a:extLst>
          </p:cNvPr>
          <p:cNvSpPr>
            <a:spLocks noGrp="1"/>
          </p:cNvSpPr>
          <p:nvPr>
            <p:ph type="sldNum" sz="quarter" idx="5"/>
          </p:nvPr>
        </p:nvSpPr>
        <p:spPr/>
        <p:txBody>
          <a:bodyPr/>
          <a:lstStyle/>
          <a:p>
            <a:fld id="{5338D9B9-669E-4AE2-BE58-17514D21B3E7}" type="slidenum">
              <a:rPr lang="he-IL" smtClean="0"/>
              <a:t>24</a:t>
            </a:fld>
            <a:endParaRPr lang="he-IL"/>
          </a:p>
        </p:txBody>
      </p:sp>
    </p:spTree>
    <p:extLst>
      <p:ext uri="{BB962C8B-B14F-4D97-AF65-F5344CB8AC3E}">
        <p14:creationId xmlns:p14="http://schemas.microsoft.com/office/powerpoint/2010/main" val="2521129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5779-5A63-1710-E5B1-23FF7775E02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385591E-3DCC-CE65-670E-CADC129583A5}"/>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76BCDF63-0E4E-CAB5-4876-630758332E48}"/>
              </a:ext>
            </a:extLst>
          </p:cNvPr>
          <p:cNvSpPr>
            <a:spLocks noGrp="1"/>
          </p:cNvSpPr>
          <p:nvPr>
            <p:ph type="body" idx="1"/>
          </p:nvPr>
        </p:nvSpPr>
        <p:spPr/>
        <p:txBody>
          <a:bodyPr/>
          <a:lstStyle/>
          <a:p>
            <a:r>
              <a:rPr lang="en-US" dirty="0"/>
              <a:t>So after discussing some selected previous work</a:t>
            </a:r>
          </a:p>
          <a:p>
            <a:r>
              <a:rPr lang="en-US" dirty="0"/>
              <a:t>Now its time to talk about our own project and its place in this field</a:t>
            </a:r>
          </a:p>
          <a:p>
            <a:endParaRPr lang="en-US" dirty="0"/>
          </a:p>
        </p:txBody>
      </p:sp>
      <p:sp>
        <p:nvSpPr>
          <p:cNvPr id="4" name="מציין מיקום של מספר שקופית 3">
            <a:extLst>
              <a:ext uri="{FF2B5EF4-FFF2-40B4-BE49-F238E27FC236}">
                <a16:creationId xmlns:a16="http://schemas.microsoft.com/office/drawing/2014/main" id="{7E09F514-8C6C-8316-EA9D-4E3C46A8BDCF}"/>
              </a:ext>
            </a:extLst>
          </p:cNvPr>
          <p:cNvSpPr>
            <a:spLocks noGrp="1"/>
          </p:cNvSpPr>
          <p:nvPr>
            <p:ph type="sldNum" sz="quarter" idx="5"/>
          </p:nvPr>
        </p:nvSpPr>
        <p:spPr/>
        <p:txBody>
          <a:bodyPr/>
          <a:lstStyle/>
          <a:p>
            <a:fld id="{5338D9B9-669E-4AE2-BE58-17514D21B3E7}" type="slidenum">
              <a:rPr lang="he-IL" smtClean="0"/>
              <a:t>25</a:t>
            </a:fld>
            <a:endParaRPr lang="he-IL"/>
          </a:p>
        </p:txBody>
      </p:sp>
    </p:spTree>
    <p:extLst>
      <p:ext uri="{BB962C8B-B14F-4D97-AF65-F5344CB8AC3E}">
        <p14:creationId xmlns:p14="http://schemas.microsoft.com/office/powerpoint/2010/main" val="1816521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97C79-B586-DB6B-7600-7BBB1C393B7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63368F2-F2E8-3BE1-D84B-A9C11CC10268}"/>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63115B73-61AA-434E-5945-C6985163E967}"/>
              </a:ext>
            </a:extLst>
          </p:cNvPr>
          <p:cNvSpPr>
            <a:spLocks noGrp="1"/>
          </p:cNvSpPr>
          <p:nvPr>
            <p:ph type="body" idx="1"/>
          </p:nvPr>
        </p:nvSpPr>
        <p:spPr/>
        <p:txBody>
          <a:bodyPr/>
          <a:lstStyle/>
          <a:p>
            <a:r>
              <a:rPr lang="en-US" dirty="0"/>
              <a:t>So how are we achieving our goals?</a:t>
            </a:r>
          </a:p>
          <a:p>
            <a:r>
              <a:rPr lang="en-US" dirty="0"/>
              <a:t>With the following approach:</a:t>
            </a:r>
          </a:p>
          <a:p>
            <a:r>
              <a:rPr lang="en-US" dirty="0"/>
              <a:t>The idea is creating an analog between our apertures and particles that are governed by the forces inside a non-linear </a:t>
            </a:r>
            <a:r>
              <a:rPr lang="en-US" dirty="0" err="1"/>
              <a:t>shcrodinger</a:t>
            </a:r>
            <a:r>
              <a:rPr lang="en-US" dirty="0"/>
              <a:t> system</a:t>
            </a:r>
          </a:p>
          <a:p>
            <a:r>
              <a:rPr lang="en-US" dirty="0"/>
              <a:t>That way, the forces our “particles” feel, make them move in real space so that their MTF is the most smooth, which - with the selected forces, is the state where the energy is minimal</a:t>
            </a:r>
            <a:endParaRPr lang="he-IL" dirty="0"/>
          </a:p>
          <a:p>
            <a:r>
              <a:rPr lang="en-US" dirty="0"/>
              <a:t>How is that the case?</a:t>
            </a:r>
          </a:p>
          <a:p>
            <a:r>
              <a:rPr lang="en-US" dirty="0"/>
              <a:t>We can look at our energy:</a:t>
            </a:r>
          </a:p>
          <a:p>
            <a:r>
              <a:rPr lang="en-US" dirty="0"/>
              <a:t>The gradient term is minimal when there are less differences between values in the MTF, because that is when the derivatives are the smallest. In other words that term alone makes the apertures move in such a way the MTF is the smoothest</a:t>
            </a:r>
          </a:p>
          <a:p>
            <a:r>
              <a:rPr lang="en-US" dirty="0"/>
              <a:t>But we also have another term which is the non linear term, we added it here to enable us to control how packed or how spread out we want the points in the MTF to be</a:t>
            </a:r>
          </a:p>
          <a:p>
            <a:r>
              <a:rPr lang="en-US" dirty="0"/>
              <a:t>Because the non linear term is responsible to how the points are attracted to each other</a:t>
            </a:r>
          </a:p>
          <a:p>
            <a:r>
              <a:rPr lang="en-US" dirty="0"/>
              <a:t>When g is positive the points will be more spread out, and when g is negative they will be more packed together</a:t>
            </a:r>
          </a:p>
          <a:p>
            <a:endParaRPr lang="en-US" dirty="0"/>
          </a:p>
          <a:p>
            <a:r>
              <a:rPr lang="en-US" dirty="0"/>
              <a:t>Another thing we changed was the power of the nonlinear term, because the </a:t>
            </a:r>
            <a:r>
              <a:rPr lang="en-US" dirty="0" err="1"/>
              <a:t>schrodinger</a:t>
            </a:r>
            <a:r>
              <a:rPr lang="en-US" dirty="0"/>
              <a:t> equation is only a guide line, and as long the terms make sense it doesn’t really matter</a:t>
            </a:r>
          </a:p>
          <a:p>
            <a:r>
              <a:rPr lang="en-US" dirty="0"/>
              <a:t>We changed the power to something higher depends on the needs, because when the power is high, the “punishment” the energy gets when a redundancy is happening is higher, because there is a height higher than 1 when there is redundancy and a large power makes the value very high </a:t>
            </a:r>
          </a:p>
          <a:p>
            <a:r>
              <a:rPr lang="en-US" dirty="0"/>
              <a:t> so the power makes redundancies less approachable </a:t>
            </a:r>
          </a:p>
        </p:txBody>
      </p:sp>
      <p:sp>
        <p:nvSpPr>
          <p:cNvPr id="4" name="מציין מיקום של מספר שקופית 3">
            <a:extLst>
              <a:ext uri="{FF2B5EF4-FFF2-40B4-BE49-F238E27FC236}">
                <a16:creationId xmlns:a16="http://schemas.microsoft.com/office/drawing/2014/main" id="{955B21EE-D825-305F-109A-77F00E5412FD}"/>
              </a:ext>
            </a:extLst>
          </p:cNvPr>
          <p:cNvSpPr>
            <a:spLocks noGrp="1"/>
          </p:cNvSpPr>
          <p:nvPr>
            <p:ph type="sldNum" sz="quarter" idx="5"/>
          </p:nvPr>
        </p:nvSpPr>
        <p:spPr/>
        <p:txBody>
          <a:bodyPr/>
          <a:lstStyle/>
          <a:p>
            <a:fld id="{5338D9B9-669E-4AE2-BE58-17514D21B3E7}" type="slidenum">
              <a:rPr lang="he-IL" smtClean="0"/>
              <a:t>26</a:t>
            </a:fld>
            <a:endParaRPr lang="he-IL"/>
          </a:p>
        </p:txBody>
      </p:sp>
    </p:spTree>
    <p:extLst>
      <p:ext uri="{BB962C8B-B14F-4D97-AF65-F5344CB8AC3E}">
        <p14:creationId xmlns:p14="http://schemas.microsoft.com/office/powerpoint/2010/main" val="2579503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03A6-0993-9F2C-FF90-67FF31B84D5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46A707B-8156-B330-577B-FDA4C099502D}"/>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96EE947C-C10A-8B60-C1CC-5A053C16456C}"/>
              </a:ext>
            </a:extLst>
          </p:cNvPr>
          <p:cNvSpPr>
            <a:spLocks noGrp="1"/>
          </p:cNvSpPr>
          <p:nvPr>
            <p:ph type="body" idx="1"/>
          </p:nvPr>
        </p:nvSpPr>
        <p:spPr/>
        <p:txBody>
          <a:bodyPr/>
          <a:lstStyle/>
          <a:p>
            <a:r>
              <a:rPr lang="en-US" dirty="0"/>
              <a:t>So how we did it numerically?</a:t>
            </a:r>
          </a:p>
          <a:p>
            <a:r>
              <a:rPr lang="en-US" dirty="0"/>
              <a:t>The most natural choice was gradient descent </a:t>
            </a:r>
          </a:p>
          <a:p>
            <a:r>
              <a:rPr lang="en-US" dirty="0"/>
              <a:t>Because the equation of motion itself acts just like the gradient descent </a:t>
            </a:r>
            <a:r>
              <a:rPr lang="en-US" dirty="0" err="1"/>
              <a:t>algoritm</a:t>
            </a:r>
            <a:endParaRPr lang="en-US" dirty="0"/>
          </a:p>
          <a:p>
            <a:r>
              <a:rPr lang="en-US" dirty="0"/>
              <a:t>This is how it works:</a:t>
            </a:r>
          </a:p>
          <a:p>
            <a:r>
              <a:rPr lang="en-US" dirty="0"/>
              <a:t>So the X in the gradient descent equation resembles the movement of each aperture moving in the direction which minimizes the total energy of the system, which is the direction of the gradient of the energy</a:t>
            </a:r>
          </a:p>
          <a:p>
            <a:r>
              <a:rPr lang="en-US" dirty="0"/>
              <a:t>Or minus the gradient to be more exact</a:t>
            </a:r>
          </a:p>
          <a:p>
            <a:endParaRPr lang="en-US" dirty="0"/>
          </a:p>
          <a:p>
            <a:r>
              <a:rPr lang="en-US" dirty="0"/>
              <a:t>This method is very quick when following the minimizing path, But the main  problem with gradient descent is that not always we are on the right path to minimum, especially when a lot of variables are involved</a:t>
            </a:r>
          </a:p>
          <a:p>
            <a:r>
              <a:rPr lang="en-US" dirty="0"/>
              <a:t>And more often than not we will get a local minimum instead of a global minimum, and when the system is very complex we wont even know that our minimum is not a global one</a:t>
            </a:r>
          </a:p>
          <a:p>
            <a:endParaRPr lang="en-US" dirty="0"/>
          </a:p>
          <a:p>
            <a:r>
              <a:rPr lang="en-US" dirty="0"/>
              <a:t>And this is why more methods were examined</a:t>
            </a:r>
          </a:p>
        </p:txBody>
      </p:sp>
      <p:sp>
        <p:nvSpPr>
          <p:cNvPr id="4" name="מציין מיקום של מספר שקופית 3">
            <a:extLst>
              <a:ext uri="{FF2B5EF4-FFF2-40B4-BE49-F238E27FC236}">
                <a16:creationId xmlns:a16="http://schemas.microsoft.com/office/drawing/2014/main" id="{E4EF2E54-F558-890A-7E26-B74312F98148}"/>
              </a:ext>
            </a:extLst>
          </p:cNvPr>
          <p:cNvSpPr>
            <a:spLocks noGrp="1"/>
          </p:cNvSpPr>
          <p:nvPr>
            <p:ph type="sldNum" sz="quarter" idx="5"/>
          </p:nvPr>
        </p:nvSpPr>
        <p:spPr/>
        <p:txBody>
          <a:bodyPr/>
          <a:lstStyle/>
          <a:p>
            <a:fld id="{5338D9B9-669E-4AE2-BE58-17514D21B3E7}" type="slidenum">
              <a:rPr lang="he-IL" smtClean="0"/>
              <a:t>27</a:t>
            </a:fld>
            <a:endParaRPr lang="he-IL"/>
          </a:p>
        </p:txBody>
      </p:sp>
    </p:spTree>
    <p:extLst>
      <p:ext uri="{BB962C8B-B14F-4D97-AF65-F5344CB8AC3E}">
        <p14:creationId xmlns:p14="http://schemas.microsoft.com/office/powerpoint/2010/main" val="3077027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431A-4529-2D57-97F3-A4E06DE6412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F6FD8E9-961E-23B6-3D5F-EA0748BC3DC9}"/>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ED1A0DCA-CC2B-70D9-A4F6-589679551CA7}"/>
              </a:ext>
            </a:extLst>
          </p:cNvPr>
          <p:cNvSpPr>
            <a:spLocks noGrp="1"/>
          </p:cNvSpPr>
          <p:nvPr>
            <p:ph type="body" idx="1"/>
          </p:nvPr>
        </p:nvSpPr>
        <p:spPr/>
        <p:txBody>
          <a:bodyPr/>
          <a:lstStyle/>
          <a:p>
            <a:r>
              <a:rPr lang="en-US" dirty="0"/>
              <a:t>The first natural improvement for gradient descent is momentum gradient descent </a:t>
            </a:r>
          </a:p>
          <a:p>
            <a:r>
              <a:rPr lang="en-US" dirty="0"/>
              <a:t>In regular gradient descent – the velocity is proportional to the gradient of the energy, or in other words – to the force</a:t>
            </a:r>
          </a:p>
          <a:p>
            <a:r>
              <a:rPr lang="en-US" dirty="0"/>
              <a:t>But in proper physical system, the force is proportional to the acceleration and not velocity </a:t>
            </a:r>
          </a:p>
          <a:p>
            <a:r>
              <a:rPr lang="en-US" dirty="0"/>
              <a:t>So instead of when changing the energy – it would lead to a straight forward change in the movement of the apertures</a:t>
            </a:r>
          </a:p>
          <a:p>
            <a:r>
              <a:rPr lang="en-US" dirty="0"/>
              <a:t>Now a change in the energy will lead to a change in the </a:t>
            </a:r>
            <a:r>
              <a:rPr lang="en-US" b="1" u="sng" dirty="0"/>
              <a:t>rate</a:t>
            </a:r>
            <a:r>
              <a:rPr lang="en-US" dirty="0"/>
              <a:t> of the apertures movement</a:t>
            </a:r>
            <a:endParaRPr lang="he-IL" dirty="0"/>
          </a:p>
          <a:p>
            <a:r>
              <a:rPr lang="en-US" dirty="0"/>
              <a:t>Which means the movement itself will be more affected by the previous changes they experienced instead of the immediate change </a:t>
            </a:r>
          </a:p>
          <a:p>
            <a:r>
              <a:rPr lang="en-US" dirty="0"/>
              <a:t>That way the algorithm is supposed to move more quickly to the minimum, and at higher chance that will be the global minimum</a:t>
            </a:r>
          </a:p>
          <a:p>
            <a:r>
              <a:rPr lang="en-US" dirty="0"/>
              <a:t>Because that way we will pass by the shallow local minima with a non zero velocity, on the way to a deeper minimum, and on flat surfaces we will move quicker because we have momentum from a higher energy initial state</a:t>
            </a:r>
          </a:p>
        </p:txBody>
      </p:sp>
      <p:sp>
        <p:nvSpPr>
          <p:cNvPr id="4" name="מציין מיקום של מספר שקופית 3">
            <a:extLst>
              <a:ext uri="{FF2B5EF4-FFF2-40B4-BE49-F238E27FC236}">
                <a16:creationId xmlns:a16="http://schemas.microsoft.com/office/drawing/2014/main" id="{0CFE8794-F08E-036B-08B9-2048E4099D5F}"/>
              </a:ext>
            </a:extLst>
          </p:cNvPr>
          <p:cNvSpPr>
            <a:spLocks noGrp="1"/>
          </p:cNvSpPr>
          <p:nvPr>
            <p:ph type="sldNum" sz="quarter" idx="5"/>
          </p:nvPr>
        </p:nvSpPr>
        <p:spPr/>
        <p:txBody>
          <a:bodyPr/>
          <a:lstStyle/>
          <a:p>
            <a:fld id="{5338D9B9-669E-4AE2-BE58-17514D21B3E7}" type="slidenum">
              <a:rPr lang="he-IL" smtClean="0"/>
              <a:t>28</a:t>
            </a:fld>
            <a:endParaRPr lang="he-IL"/>
          </a:p>
        </p:txBody>
      </p:sp>
    </p:spTree>
    <p:extLst>
      <p:ext uri="{BB962C8B-B14F-4D97-AF65-F5344CB8AC3E}">
        <p14:creationId xmlns:p14="http://schemas.microsoft.com/office/powerpoint/2010/main" val="2806920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428D1-A447-29F3-8176-960413DD095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7FA8523-24CF-B038-E63E-B7EDC3472A0F}"/>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6FD984E7-908A-DA72-CC1E-3E6BE560C1F7}"/>
              </a:ext>
            </a:extLst>
          </p:cNvPr>
          <p:cNvSpPr>
            <a:spLocks noGrp="1"/>
          </p:cNvSpPr>
          <p:nvPr>
            <p:ph type="body" idx="1"/>
          </p:nvPr>
        </p:nvSpPr>
        <p:spPr/>
        <p:txBody>
          <a:bodyPr/>
          <a:lstStyle/>
          <a:p>
            <a:r>
              <a:rPr lang="en-US" dirty="0"/>
              <a:t>even momentum gradient descent can be quicker and more </a:t>
            </a:r>
            <a:r>
              <a:rPr lang="en-US" dirty="0" err="1"/>
              <a:t>optimpized</a:t>
            </a:r>
            <a:r>
              <a:rPr lang="en-US" dirty="0"/>
              <a:t> – by adapting the step size dt depending on the surrounding</a:t>
            </a:r>
            <a:endParaRPr lang="he-IL" dirty="0"/>
          </a:p>
          <a:p>
            <a:r>
              <a:rPr lang="en-US" dirty="0"/>
              <a:t>And we can do that by a method like delta bar delta, which is a name taken from computer science AI algorithm or something like that, because of how they name the parameters</a:t>
            </a:r>
            <a:endParaRPr lang="he-IL" dirty="0"/>
          </a:p>
          <a:p>
            <a:endParaRPr lang="en-US" dirty="0"/>
          </a:p>
          <a:p>
            <a:r>
              <a:rPr lang="en-US" dirty="0"/>
              <a:t>The algorithm is taking the previous equations from momentum gradient descent </a:t>
            </a:r>
          </a:p>
          <a:p>
            <a:r>
              <a:rPr lang="en-US" dirty="0"/>
              <a:t>But now we have terms on dt size change</a:t>
            </a:r>
          </a:p>
          <a:p>
            <a:r>
              <a:rPr lang="en-US" dirty="0"/>
              <a:t>If the aperture propagates in the right direction – in the direction in which the energy is getting smaller – we want the step size to increase more and more to speed up the process in which we anyway move in the right direction, and that increase in the size of dt is going to be linear, that is a recursive form of writing linear equation</a:t>
            </a:r>
          </a:p>
          <a:p>
            <a:r>
              <a:rPr lang="en-US" dirty="0"/>
              <a:t>But if we passed the minimum and now we climb the hill of energy, now we are quickly going to shrink back the size of dt, in an exponential pace, again this is a way to write exponential decay in a recursive way, </a:t>
            </a:r>
          </a:p>
          <a:p>
            <a:r>
              <a:rPr lang="en-US" dirty="0"/>
              <a:t>This is an exponential decay in the size of dt so we can quickly stop our movement the moment we realized we are on the wrong direction</a:t>
            </a:r>
            <a:endParaRPr lang="he-IL" dirty="0"/>
          </a:p>
          <a:p>
            <a:r>
              <a:rPr lang="en-US" dirty="0"/>
              <a:t>But not always dt will become zero when the movement stops, because dt and the velocity are two separate parameters, and the velocity of the aperture depends on what we previously discussed, and it has a momentum </a:t>
            </a:r>
          </a:p>
          <a:p>
            <a:r>
              <a:rPr lang="en-US" dirty="0"/>
              <a:t>And that momentum is the reason we will pass by the minimum in the first place, something that wouldn’t happen with regular gradient descent, but it’s a trade off for the quicker algorithm momentum gradient descent is</a:t>
            </a:r>
          </a:p>
          <a:p>
            <a:endParaRPr lang="he-IL" dirty="0"/>
          </a:p>
          <a:p>
            <a:r>
              <a:rPr lang="en-US" dirty="0"/>
              <a:t>so now after we </a:t>
            </a:r>
            <a:r>
              <a:rPr lang="en-US" dirty="0" err="1"/>
              <a:t>stoped</a:t>
            </a:r>
            <a:r>
              <a:rPr lang="en-US" dirty="0"/>
              <a:t> the motion, our momentum is zero and the only thing that affects the movement is the gradient, so we have no other choice but to purely follow the gradient now, back to the minimum, with smaller dt which will help us get to the minimum in a more delicate slow pace</a:t>
            </a:r>
          </a:p>
          <a:p>
            <a:endParaRPr lang="he-IL" dirty="0"/>
          </a:p>
          <a:p>
            <a:r>
              <a:rPr lang="en-US" dirty="0"/>
              <a:t>If the exponent parameter - which determines the pace the exponent will decay – is large enough, dt could reach zero before the velocity does and the aperture motion will stop</a:t>
            </a:r>
            <a:endParaRPr lang="he-IL" dirty="0"/>
          </a:p>
          <a:p>
            <a:r>
              <a:rPr lang="en-US" dirty="0"/>
              <a:t>But it also means we will start the right direction later on with zero dt and that is wasteful, so this should be a delicate choice of parameters</a:t>
            </a:r>
          </a:p>
          <a:p>
            <a:r>
              <a:rPr lang="en-US" dirty="0"/>
              <a:t>Also kappa which is the slope of the linear growth of dt when its in the right direction, large kappa is quicker movement over time, which is nice when we are heading towards the minimum, but is also means we are going to pass by the minimum by a lot and we will have a large return path to go through, and this is also wasteful</a:t>
            </a:r>
          </a:p>
          <a:p>
            <a:r>
              <a:rPr lang="en-US" dirty="0"/>
              <a:t>So again, a judicious choice is needed here</a:t>
            </a:r>
          </a:p>
          <a:p>
            <a:endParaRPr lang="en-US" dirty="0"/>
          </a:p>
        </p:txBody>
      </p:sp>
      <p:sp>
        <p:nvSpPr>
          <p:cNvPr id="4" name="מציין מיקום של מספר שקופית 3">
            <a:extLst>
              <a:ext uri="{FF2B5EF4-FFF2-40B4-BE49-F238E27FC236}">
                <a16:creationId xmlns:a16="http://schemas.microsoft.com/office/drawing/2014/main" id="{E03643E4-E264-D802-69E6-1A6F332EAAE0}"/>
              </a:ext>
            </a:extLst>
          </p:cNvPr>
          <p:cNvSpPr>
            <a:spLocks noGrp="1"/>
          </p:cNvSpPr>
          <p:nvPr>
            <p:ph type="sldNum" sz="quarter" idx="5"/>
          </p:nvPr>
        </p:nvSpPr>
        <p:spPr/>
        <p:txBody>
          <a:bodyPr/>
          <a:lstStyle/>
          <a:p>
            <a:fld id="{5338D9B9-669E-4AE2-BE58-17514D21B3E7}" type="slidenum">
              <a:rPr lang="he-IL" smtClean="0"/>
              <a:t>29</a:t>
            </a:fld>
            <a:endParaRPr lang="he-IL"/>
          </a:p>
        </p:txBody>
      </p:sp>
    </p:spTree>
    <p:extLst>
      <p:ext uri="{BB962C8B-B14F-4D97-AF65-F5344CB8AC3E}">
        <p14:creationId xmlns:p14="http://schemas.microsoft.com/office/powerpoint/2010/main" val="2263644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5DCD-532C-9AC5-B876-024DC662037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AF61778-B46C-8636-9F2D-2961E85BC85E}"/>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F844D167-90D7-AA48-2820-11C9048644D0}"/>
              </a:ext>
            </a:extLst>
          </p:cNvPr>
          <p:cNvSpPr>
            <a:spLocks noGrp="1"/>
          </p:cNvSpPr>
          <p:nvPr>
            <p:ph type="body" idx="1"/>
          </p:nvPr>
        </p:nvSpPr>
        <p:spPr/>
        <p:txBody>
          <a:bodyPr/>
          <a:lstStyle/>
          <a:p>
            <a:r>
              <a:rPr lang="en-US" dirty="0"/>
              <a:t>So now the aperture moves quicker when getting closer to the minimum than in momentum gradient descent </a:t>
            </a:r>
          </a:p>
          <a:p>
            <a:r>
              <a:rPr lang="en-US" dirty="0"/>
              <a:t>And a little bit slower when moving away from the minimum</a:t>
            </a:r>
          </a:p>
          <a:p>
            <a:r>
              <a:rPr lang="en-US" dirty="0"/>
              <a:t>Which has its pros and cons as well, because that means we can get stuck easier on local minima than in momentum gradient descent, but that is the trade off for being sometimes way </a:t>
            </a:r>
            <a:r>
              <a:rPr lang="en-US" dirty="0" err="1"/>
              <a:t>way</a:t>
            </a:r>
            <a:r>
              <a:rPr lang="en-US" dirty="0"/>
              <a:t> quicker, especially in areas of shallow </a:t>
            </a:r>
            <a:r>
              <a:rPr lang="en-US" dirty="0" err="1"/>
              <a:t>steepnesses</a:t>
            </a:r>
            <a:endParaRPr lang="en-US" dirty="0"/>
          </a:p>
        </p:txBody>
      </p:sp>
      <p:sp>
        <p:nvSpPr>
          <p:cNvPr id="4" name="מציין מיקום של מספר שקופית 3">
            <a:extLst>
              <a:ext uri="{FF2B5EF4-FFF2-40B4-BE49-F238E27FC236}">
                <a16:creationId xmlns:a16="http://schemas.microsoft.com/office/drawing/2014/main" id="{66563794-2DE7-4D44-EF00-751A6EAC464F}"/>
              </a:ext>
            </a:extLst>
          </p:cNvPr>
          <p:cNvSpPr>
            <a:spLocks noGrp="1"/>
          </p:cNvSpPr>
          <p:nvPr>
            <p:ph type="sldNum" sz="quarter" idx="5"/>
          </p:nvPr>
        </p:nvSpPr>
        <p:spPr/>
        <p:txBody>
          <a:bodyPr/>
          <a:lstStyle/>
          <a:p>
            <a:fld id="{5338D9B9-669E-4AE2-BE58-17514D21B3E7}" type="slidenum">
              <a:rPr lang="he-IL" smtClean="0"/>
              <a:t>30</a:t>
            </a:fld>
            <a:endParaRPr lang="he-IL"/>
          </a:p>
        </p:txBody>
      </p:sp>
    </p:spTree>
    <p:extLst>
      <p:ext uri="{BB962C8B-B14F-4D97-AF65-F5344CB8AC3E}">
        <p14:creationId xmlns:p14="http://schemas.microsoft.com/office/powerpoint/2010/main" val="1795119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E03A-94A8-46BC-C142-46D559207C6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F221314-3CB9-EF0B-49D1-7B6B593FD523}"/>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EDDCD87C-1201-0763-9D97-3DA2C78C89C4}"/>
              </a:ext>
            </a:extLst>
          </p:cNvPr>
          <p:cNvSpPr>
            <a:spLocks noGrp="1"/>
          </p:cNvSpPr>
          <p:nvPr>
            <p:ph type="body" idx="1"/>
          </p:nvPr>
        </p:nvSpPr>
        <p:spPr/>
        <p:txBody>
          <a:bodyPr/>
          <a:lstStyle/>
          <a:p>
            <a:r>
              <a:rPr lang="en-US" dirty="0"/>
              <a:t>The next algorithm that was studied is called simulated annealing </a:t>
            </a:r>
          </a:p>
          <a:p>
            <a:r>
              <a:rPr lang="en-US" dirty="0"/>
              <a:t>The basics of this algorithm is that the moving along space is actually random, </a:t>
            </a:r>
          </a:p>
          <a:p>
            <a:r>
              <a:rPr lang="en-US" dirty="0"/>
              <a:t>And the thing that determines what move is chosen is by the following probability:</a:t>
            </a:r>
          </a:p>
          <a:p>
            <a:r>
              <a:rPr lang="en-US" dirty="0"/>
              <a:t>So if the random move that was made, caused the energy to be smaller, the move is accepted </a:t>
            </a:r>
          </a:p>
          <a:p>
            <a:r>
              <a:rPr lang="en-US" dirty="0"/>
              <a:t>And if the move caused the energy to go up, the move will be accepted by the </a:t>
            </a:r>
            <a:r>
              <a:rPr lang="en-US" dirty="0" err="1"/>
              <a:t>Boltzman</a:t>
            </a:r>
            <a:r>
              <a:rPr lang="en-US" dirty="0"/>
              <a:t> probability function</a:t>
            </a:r>
          </a:p>
          <a:p>
            <a:r>
              <a:rPr lang="en-US" dirty="0"/>
              <a:t>That means, if a move caused the energy to go up by a lot, compared to the previous step energy, the system has to have a very high temperature in order to accept that move.</a:t>
            </a:r>
          </a:p>
          <a:p>
            <a:r>
              <a:rPr lang="en-US" dirty="0"/>
              <a:t>If the temperature is low, the grater the move, the less probable it to be accepted</a:t>
            </a:r>
          </a:p>
          <a:p>
            <a:r>
              <a:rPr lang="en-US" dirty="0"/>
              <a:t>The temperature is also a function which changes with the progression of the steps</a:t>
            </a:r>
          </a:p>
          <a:p>
            <a:r>
              <a:rPr lang="en-US" dirty="0"/>
              <a:t>We can put any function for the temperature, as long it makes sense</a:t>
            </a:r>
          </a:p>
          <a:p>
            <a:r>
              <a:rPr lang="en-US" dirty="0"/>
              <a:t>We want the temperature to eventually go down over time. The rate of the cooling will come from the function </a:t>
            </a:r>
          </a:p>
          <a:p>
            <a:r>
              <a:rPr lang="en-US" dirty="0"/>
              <a:t>A simple example is an exponential cooling. We already saw that this is a  recursive way to write exponents </a:t>
            </a:r>
          </a:p>
          <a:p>
            <a:r>
              <a:rPr lang="en-US" dirty="0"/>
              <a:t>That means at first the temperature will be very high and will accept a lot of moves, maybe even all of them if its high enough, and will go down to zero at the end of the run</a:t>
            </a:r>
          </a:p>
          <a:p>
            <a:r>
              <a:rPr lang="en-US" dirty="0"/>
              <a:t>That way at first we can get a lot of crazy configurations and over time as the system cools down, it will accept less and less moves that makes its energy higher, and mostly will move towards its minimum.</a:t>
            </a:r>
          </a:p>
          <a:p>
            <a:r>
              <a:rPr lang="en-US" dirty="0"/>
              <a:t>That idea here is that all these random moves that enlarge the system energy that get accepted from time to time, will help it to get out of a local minimum and get towards the global minimum, or at least a lower local minimum</a:t>
            </a:r>
          </a:p>
          <a:p>
            <a:endParaRPr lang="en-US" dirty="0"/>
          </a:p>
          <a:p>
            <a:r>
              <a:rPr lang="en-US" dirty="0"/>
              <a:t>Another thing that can be determined here is the random move probability distribution </a:t>
            </a:r>
          </a:p>
          <a:p>
            <a:r>
              <a:rPr lang="en-US" dirty="0"/>
              <a:t>What we ended up doing is making the moves go by the exponential distribution, which means there is more probability to get smaller step sizes than larger, but once in a while a large move will arrive, and maybe even accepted</a:t>
            </a:r>
          </a:p>
        </p:txBody>
      </p:sp>
      <p:sp>
        <p:nvSpPr>
          <p:cNvPr id="4" name="מציין מיקום של מספר שקופית 3">
            <a:extLst>
              <a:ext uri="{FF2B5EF4-FFF2-40B4-BE49-F238E27FC236}">
                <a16:creationId xmlns:a16="http://schemas.microsoft.com/office/drawing/2014/main" id="{2868F89B-400F-09BE-EA14-333C1374289B}"/>
              </a:ext>
            </a:extLst>
          </p:cNvPr>
          <p:cNvSpPr>
            <a:spLocks noGrp="1"/>
          </p:cNvSpPr>
          <p:nvPr>
            <p:ph type="sldNum" sz="quarter" idx="5"/>
          </p:nvPr>
        </p:nvSpPr>
        <p:spPr/>
        <p:txBody>
          <a:bodyPr/>
          <a:lstStyle/>
          <a:p>
            <a:fld id="{5338D9B9-669E-4AE2-BE58-17514D21B3E7}" type="slidenum">
              <a:rPr lang="he-IL" smtClean="0"/>
              <a:t>31</a:t>
            </a:fld>
            <a:endParaRPr lang="he-IL"/>
          </a:p>
        </p:txBody>
      </p:sp>
    </p:spTree>
    <p:extLst>
      <p:ext uri="{BB962C8B-B14F-4D97-AF65-F5344CB8AC3E}">
        <p14:creationId xmlns:p14="http://schemas.microsoft.com/office/powerpoint/2010/main" val="3458188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18F76-6CFB-6295-BD8F-4A12606A9E6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015B825-7CA5-51BC-D12C-28A27A1C746C}"/>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9F65B01D-993D-DE67-01DC-E7D89B980454}"/>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In telescope arrays we can define the angular resolution by this formula</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Which describes the relation between the maximal baseline exists in the array and the smallest detail that the system can image</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An object smaller than the resolution will be blurred, and everything above that resolution will be considered as a point source</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The same formula is also applied to a single telescope with one aperture, and instead of a baseline it’s the diameter of the telescope</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And we can see that when we have multiple apertures, even with a small diameter, we can get a way better angular resolution only by separate the apertures away from each other.</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We can see the intuition for why is that the case in the next slides…</a:t>
            </a:r>
          </a:p>
        </p:txBody>
      </p:sp>
      <p:sp>
        <p:nvSpPr>
          <p:cNvPr id="4" name="מציין מיקום של מספר שקופית 3">
            <a:extLst>
              <a:ext uri="{FF2B5EF4-FFF2-40B4-BE49-F238E27FC236}">
                <a16:creationId xmlns:a16="http://schemas.microsoft.com/office/drawing/2014/main" id="{48A01E3D-DF70-FE6A-45D4-35DFB5F06AE3}"/>
              </a:ext>
            </a:extLst>
          </p:cNvPr>
          <p:cNvSpPr>
            <a:spLocks noGrp="1"/>
          </p:cNvSpPr>
          <p:nvPr>
            <p:ph type="sldNum" sz="quarter" idx="5"/>
          </p:nvPr>
        </p:nvSpPr>
        <p:spPr/>
        <p:txBody>
          <a:bodyPr/>
          <a:lstStyle/>
          <a:p>
            <a:fld id="{5338D9B9-669E-4AE2-BE58-17514D21B3E7}" type="slidenum">
              <a:rPr lang="he-IL" smtClean="0"/>
              <a:t>5</a:t>
            </a:fld>
            <a:endParaRPr lang="he-IL"/>
          </a:p>
        </p:txBody>
      </p:sp>
    </p:spTree>
    <p:extLst>
      <p:ext uri="{BB962C8B-B14F-4D97-AF65-F5344CB8AC3E}">
        <p14:creationId xmlns:p14="http://schemas.microsoft.com/office/powerpoint/2010/main" val="2365224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9E77-EEBB-45DB-632F-126D69E8DC9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9B62784-F145-25E5-3766-8EFC6C644399}"/>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1D642B03-B48D-00C7-948B-1C1D68E62AF7}"/>
              </a:ext>
            </a:extLst>
          </p:cNvPr>
          <p:cNvSpPr>
            <a:spLocks noGrp="1"/>
          </p:cNvSpPr>
          <p:nvPr>
            <p:ph type="body" idx="1"/>
          </p:nvPr>
        </p:nvSpPr>
        <p:spPr/>
        <p:txBody>
          <a:bodyPr/>
          <a:lstStyle/>
          <a:p>
            <a:r>
              <a:rPr lang="en-US" dirty="0"/>
              <a:t>The problem with simulated annealing as is, is that its not robust for every situation in the system all the time</a:t>
            </a:r>
          </a:p>
          <a:p>
            <a:r>
              <a:rPr lang="en-US" dirty="0"/>
              <a:t>For instance, if the system reaches a very deep local minima, which isn’t the desired one, </a:t>
            </a:r>
          </a:p>
          <a:p>
            <a:r>
              <a:rPr lang="en-US" dirty="0"/>
              <a:t>In order for the system to get out of the deep well, the delta in energy between the current state and the next step – has to be at least in the order of magnitude of the current temperature, if not smaller than the temperature</a:t>
            </a:r>
          </a:p>
          <a:p>
            <a:r>
              <a:rPr lang="en-US" dirty="0"/>
              <a:t>But maybe the temperature we initially put wasn’t prepared for that situation, because for any other energy wells it works great, </a:t>
            </a:r>
          </a:p>
          <a:p>
            <a:r>
              <a:rPr lang="en-US" dirty="0"/>
              <a:t>And we cant know every height of every well in the energy space, there are too many parameters for that</a:t>
            </a:r>
          </a:p>
          <a:p>
            <a:r>
              <a:rPr lang="en-US" dirty="0"/>
              <a:t>So what this algorithm does is instead of initiating the temperature and give it a function to follow,</a:t>
            </a:r>
          </a:p>
          <a:p>
            <a:r>
              <a:rPr lang="en-US" dirty="0"/>
              <a:t>We will initiate the rate of acceptance of states, and the temperature will increase or decrease to make that rate happen</a:t>
            </a:r>
          </a:p>
          <a:p>
            <a:r>
              <a:rPr lang="en-US" dirty="0"/>
              <a:t>If the rate of acceptance is high, the temperature will decrease to make the probability lower and thus accept less, and vice versa</a:t>
            </a:r>
          </a:p>
          <a:p>
            <a:r>
              <a:rPr lang="en-US" dirty="0"/>
              <a:t>The acceptance rate we aspire to get is Lam rate, and was found to be working </a:t>
            </a:r>
            <a:r>
              <a:rPr lang="en-US" dirty="0" err="1"/>
              <a:t>welld</a:t>
            </a:r>
            <a:r>
              <a:rPr lang="en-US" dirty="0"/>
              <a:t> , and the algorithm is always working to make the acceptance rate as close as possible to the Lam rate</a:t>
            </a:r>
          </a:p>
          <a:p>
            <a:r>
              <a:rPr lang="en-US" dirty="0"/>
              <a:t>The Lam rate is  high at first and exponentially decaying to a fixed value which is 0.44, which again found to be a good number for this algorithm, and by the end of the run the rate drops exponentially to zero and that’s when the system is getting its last organizing to the final configuration </a:t>
            </a:r>
          </a:p>
          <a:p>
            <a:endParaRPr lang="en-US" dirty="0"/>
          </a:p>
          <a:p>
            <a:r>
              <a:rPr lang="en-US" dirty="0"/>
              <a:t>What we did to make it more efficient is when the system enters to the last step is giving it the minimal energy configuration to run with it until the end</a:t>
            </a:r>
          </a:p>
        </p:txBody>
      </p:sp>
      <p:sp>
        <p:nvSpPr>
          <p:cNvPr id="4" name="מציין מיקום של מספר שקופית 3">
            <a:extLst>
              <a:ext uri="{FF2B5EF4-FFF2-40B4-BE49-F238E27FC236}">
                <a16:creationId xmlns:a16="http://schemas.microsoft.com/office/drawing/2014/main" id="{2B09F0F3-4D2C-0BD7-E5E9-C260BCA29E74}"/>
              </a:ext>
            </a:extLst>
          </p:cNvPr>
          <p:cNvSpPr>
            <a:spLocks noGrp="1"/>
          </p:cNvSpPr>
          <p:nvPr>
            <p:ph type="sldNum" sz="quarter" idx="5"/>
          </p:nvPr>
        </p:nvSpPr>
        <p:spPr/>
        <p:txBody>
          <a:bodyPr/>
          <a:lstStyle/>
          <a:p>
            <a:fld id="{5338D9B9-669E-4AE2-BE58-17514D21B3E7}" type="slidenum">
              <a:rPr lang="he-IL" smtClean="0"/>
              <a:t>32</a:t>
            </a:fld>
            <a:endParaRPr lang="he-IL"/>
          </a:p>
        </p:txBody>
      </p:sp>
    </p:spTree>
    <p:extLst>
      <p:ext uri="{BB962C8B-B14F-4D97-AF65-F5344CB8AC3E}">
        <p14:creationId xmlns:p14="http://schemas.microsoft.com/office/powerpoint/2010/main" val="137720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8E8DB-7CEB-AD76-2C40-F7622B670FC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2C65AFC-2A8C-4479-9DA1-D3BD217B8BB3}"/>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618DBD86-35DD-2F3C-27C7-BC16DC4E2154}"/>
              </a:ext>
            </a:extLst>
          </p:cNvPr>
          <p:cNvSpPr>
            <a:spLocks noGrp="1"/>
          </p:cNvSpPr>
          <p:nvPr>
            <p:ph type="body" idx="1"/>
          </p:nvPr>
        </p:nvSpPr>
        <p:spPr/>
        <p:txBody>
          <a:bodyPr/>
          <a:lstStyle/>
          <a:p>
            <a:r>
              <a:rPr lang="en-US" dirty="0"/>
              <a:t>Here are some results for different number of apertures </a:t>
            </a:r>
          </a:p>
          <a:p>
            <a:r>
              <a:rPr lang="en-US" dirty="0"/>
              <a:t>On the top part these are the configurations of the apertures, each dot is a point like dot, not resembling the actual size of the aperture to see it more clearly</a:t>
            </a:r>
          </a:p>
          <a:p>
            <a:r>
              <a:rPr lang="en-US" dirty="0"/>
              <a:t>The bottom part shows the MTF calculating the actual size of the aperture </a:t>
            </a:r>
            <a:endParaRPr lang="he-IL" dirty="0"/>
          </a:p>
          <a:p>
            <a:r>
              <a:rPr lang="en-US" dirty="0"/>
              <a:t>As you can see the algorithm gives a very smooth and not redundant solutions for the MTF</a:t>
            </a:r>
          </a:p>
          <a:p>
            <a:endParaRPr lang="en-US" dirty="0"/>
          </a:p>
        </p:txBody>
      </p:sp>
      <p:sp>
        <p:nvSpPr>
          <p:cNvPr id="4" name="מציין מיקום של מספר שקופית 3">
            <a:extLst>
              <a:ext uri="{FF2B5EF4-FFF2-40B4-BE49-F238E27FC236}">
                <a16:creationId xmlns:a16="http://schemas.microsoft.com/office/drawing/2014/main" id="{75A37122-DCE7-6B17-2207-B9A66BFBE742}"/>
              </a:ext>
            </a:extLst>
          </p:cNvPr>
          <p:cNvSpPr>
            <a:spLocks noGrp="1"/>
          </p:cNvSpPr>
          <p:nvPr>
            <p:ph type="sldNum" sz="quarter" idx="5"/>
          </p:nvPr>
        </p:nvSpPr>
        <p:spPr/>
        <p:txBody>
          <a:bodyPr/>
          <a:lstStyle/>
          <a:p>
            <a:fld id="{5338D9B9-669E-4AE2-BE58-17514D21B3E7}" type="slidenum">
              <a:rPr lang="he-IL" smtClean="0"/>
              <a:t>33</a:t>
            </a:fld>
            <a:endParaRPr lang="he-IL"/>
          </a:p>
        </p:txBody>
      </p:sp>
    </p:spTree>
    <p:extLst>
      <p:ext uri="{BB962C8B-B14F-4D97-AF65-F5344CB8AC3E}">
        <p14:creationId xmlns:p14="http://schemas.microsoft.com/office/powerpoint/2010/main" val="2817674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19D3-282E-1685-97C5-2396F98BAF8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6EA867B-A4AD-A71D-3F53-F6753BCA4223}"/>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5AC1655A-1856-4F8B-6663-17F3EEF4153B}"/>
              </a:ext>
            </a:extLst>
          </p:cNvPr>
          <p:cNvSpPr>
            <a:spLocks noGrp="1"/>
          </p:cNvSpPr>
          <p:nvPr>
            <p:ph type="body" idx="1"/>
          </p:nvPr>
        </p:nvSpPr>
        <p:spPr/>
        <p:txBody>
          <a:bodyPr/>
          <a:lstStyle/>
          <a:p>
            <a:r>
              <a:rPr lang="en-US" dirty="0"/>
              <a:t>At larger aperture numbers we can see its less trivial to get a connected shape, and there are going to be also holes inside </a:t>
            </a:r>
          </a:p>
          <a:p>
            <a:r>
              <a:rPr lang="en-US" dirty="0"/>
              <a:t>But there are trade offs to everything</a:t>
            </a:r>
          </a:p>
          <a:p>
            <a:r>
              <a:rPr lang="en-US" dirty="0"/>
              <a:t>And compared to </a:t>
            </a:r>
            <a:r>
              <a:rPr lang="en-US" dirty="0" err="1"/>
              <a:t>golay</a:t>
            </a:r>
            <a:r>
              <a:rPr lang="en-US" dirty="0"/>
              <a:t> it gives more compact MTFs </a:t>
            </a:r>
          </a:p>
          <a:p>
            <a:r>
              <a:rPr lang="en-US" dirty="0"/>
              <a:t>And compared to </a:t>
            </a:r>
            <a:r>
              <a:rPr lang="en-US" dirty="0" err="1"/>
              <a:t>mugnier</a:t>
            </a:r>
            <a:r>
              <a:rPr lang="en-US" dirty="0"/>
              <a:t> its not a single form but it also doesn’t give redundancy </a:t>
            </a:r>
            <a:endParaRPr lang="he-IL" dirty="0"/>
          </a:p>
          <a:p>
            <a:endParaRPr lang="en-US" dirty="0"/>
          </a:p>
        </p:txBody>
      </p:sp>
      <p:sp>
        <p:nvSpPr>
          <p:cNvPr id="4" name="מציין מיקום של מספר שקופית 3">
            <a:extLst>
              <a:ext uri="{FF2B5EF4-FFF2-40B4-BE49-F238E27FC236}">
                <a16:creationId xmlns:a16="http://schemas.microsoft.com/office/drawing/2014/main" id="{2FC46435-221F-98CB-F242-61BFF3D9308B}"/>
              </a:ext>
            </a:extLst>
          </p:cNvPr>
          <p:cNvSpPr>
            <a:spLocks noGrp="1"/>
          </p:cNvSpPr>
          <p:nvPr>
            <p:ph type="sldNum" sz="quarter" idx="5"/>
          </p:nvPr>
        </p:nvSpPr>
        <p:spPr/>
        <p:txBody>
          <a:bodyPr/>
          <a:lstStyle/>
          <a:p>
            <a:fld id="{5338D9B9-669E-4AE2-BE58-17514D21B3E7}" type="slidenum">
              <a:rPr lang="he-IL" smtClean="0"/>
              <a:t>34</a:t>
            </a:fld>
            <a:endParaRPr lang="he-IL"/>
          </a:p>
        </p:txBody>
      </p:sp>
    </p:spTree>
    <p:extLst>
      <p:ext uri="{BB962C8B-B14F-4D97-AF65-F5344CB8AC3E}">
        <p14:creationId xmlns:p14="http://schemas.microsoft.com/office/powerpoint/2010/main" val="1384840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F304-7485-442D-7749-8EE1DFCCA3A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AD93F5-487D-57ED-D052-49067F76B436}"/>
              </a:ext>
            </a:extLst>
          </p:cNvPr>
          <p:cNvSpPr>
            <a:spLocks noGrp="1" noRot="1" noChangeAspect="1"/>
          </p:cNvSpPr>
          <p:nvPr>
            <p:ph type="sldImg"/>
          </p:nvPr>
        </p:nvSpPr>
        <p:spPr/>
        <p:txBody>
          <a:bodyPr/>
          <a:lstStyle/>
          <a:p>
            <a:endParaRPr lang="he-IL"/>
          </a:p>
        </p:txBody>
      </p:sp>
      <mc:AlternateContent xmlns:mc="http://schemas.openxmlformats.org/markup-compatibility/2006" xmlns:a14="http://schemas.microsoft.com/office/drawing/2010/main">
        <mc:Choice Requires="a14">
          <p:sp>
            <p:nvSpPr>
              <p:cNvPr id="3" name="מציין מיקום של הערות 2">
                <a:extLst>
                  <a:ext uri="{FF2B5EF4-FFF2-40B4-BE49-F238E27FC236}">
                    <a16:creationId xmlns:a16="http://schemas.microsoft.com/office/drawing/2014/main" id="{11097898-2E3A-6141-5D07-A45EDE465019}"/>
                  </a:ext>
                </a:extLst>
              </p:cNvPr>
              <p:cNvSpPr>
                <a:spLocks noGrp="1"/>
              </p:cNvSpPr>
              <p:nvPr>
                <p:ph type="body" idx="1"/>
              </p:nvPr>
            </p:nvSpPr>
            <p:spPr/>
            <p:txBody>
              <a:bodyPr/>
              <a:lstStyle/>
              <a:p>
                <a:r>
                  <a:rPr lang="en-US" dirty="0"/>
                  <a:t>When changing the ratio </a:t>
                </a:r>
                <a14:m>
                  <m:oMath xmlns:m="http://schemas.openxmlformats.org/officeDocument/2006/math">
                    <m:r>
                      <a:rPr lang="en-US" i="1" dirty="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oMath>
                </a14:m>
                <a:r>
                  <a:rPr lang="en-US" dirty="0"/>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The distance between the points in MTF changes on minimal state</a:t>
                </a:r>
                <a:endParaRPr lang="he-IL" dirty="0"/>
              </a:p>
              <a:p>
                <a:r>
                  <a:rPr lang="en-US" dirty="0"/>
                  <a:t>The overall numbers aren’t important because the energy is up to a constant, but the ratio between them is important </a:t>
                </a:r>
              </a:p>
              <a:p>
                <a:r>
                  <a:rPr lang="en-US" dirty="0"/>
                  <a:t>When the ratio is larger – the MTF will be more compact and smoother </a:t>
                </a:r>
              </a:p>
              <a:p>
                <a:r>
                  <a:rPr lang="en-US" dirty="0"/>
                  <a:t>When the ratio is smaller – the MTF points will be more spread out and the height will be less smooth</a:t>
                </a:r>
              </a:p>
              <a:p>
                <a:endParaRPr lang="en-US" dirty="0"/>
              </a:p>
              <a:p>
                <a:r>
                  <a:rPr lang="en-US" dirty="0"/>
                  <a:t>The ability to change the parameters is important and enable the user the flexibility for stretching out the cut-off frequency to the max without getting holes and lose middle frequencies because of that</a:t>
                </a:r>
              </a:p>
              <a:p>
                <a:r>
                  <a:rPr lang="en-US" dirty="0"/>
                  <a:t>On the other hand for a user wanting the MTF to be as smooth as possible – that is also an option</a:t>
                </a:r>
              </a:p>
              <a:p>
                <a:endParaRPr lang="he-IL" dirty="0"/>
              </a:p>
            </p:txBody>
          </p:sp>
        </mc:Choice>
        <mc:Fallback xmlns="">
          <p:sp>
            <p:nvSpPr>
              <p:cNvPr id="3" name="מציין מיקום של הערות 2">
                <a:extLst>
                  <a:ext uri="{FF2B5EF4-FFF2-40B4-BE49-F238E27FC236}">
                    <a16:creationId xmlns:a16="http://schemas.microsoft.com/office/drawing/2014/main" id="{11097898-2E3A-6141-5D07-A45EDE465019}"/>
                  </a:ext>
                </a:extLst>
              </p:cNvPr>
              <p:cNvSpPr>
                <a:spLocks noGrp="1"/>
              </p:cNvSpPr>
              <p:nvPr>
                <p:ph type="body" idx="1"/>
              </p:nvPr>
            </p:nvSpPr>
            <p:spPr/>
            <p:txBody>
              <a:bodyPr/>
              <a:lstStyle/>
              <a:p>
                <a:r>
                  <a:rPr lang="en-US" dirty="0"/>
                  <a:t>When changing the ratio </a:t>
                </a:r>
                <a:r>
                  <a:rPr lang="en-US" i="0" dirty="0">
                    <a:latin typeface="Cambria Math" panose="02040503050406030204" pitchFamily="18" charset="0"/>
                  </a:rPr>
                  <a:t>𝑐</a:t>
                </a:r>
                <a:r>
                  <a:rPr lang="en-US" b="0" i="0">
                    <a:latin typeface="Cambria Math" panose="02040503050406030204" pitchFamily="18" charset="0"/>
                  </a:rPr>
                  <a:t>/</a:t>
                </a:r>
                <a:r>
                  <a:rPr lang="en-US" i="0" dirty="0">
                    <a:latin typeface="Cambria Math" panose="02040503050406030204" pitchFamily="18" charset="0"/>
                  </a:rPr>
                  <a:t>𝑔</a:t>
                </a:r>
                <a:r>
                  <a:rPr lang="en-US" dirty="0"/>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The distance between the points in MTF changes on minimal state</a:t>
                </a:r>
                <a:endParaRPr lang="he-IL" dirty="0"/>
              </a:p>
              <a:p>
                <a:r>
                  <a:rPr lang="en-US" dirty="0"/>
                  <a:t>The overall numbers aren’t important because the energy is up to a constant, but the ratio between them is important </a:t>
                </a:r>
              </a:p>
              <a:p>
                <a:r>
                  <a:rPr lang="en-US" dirty="0"/>
                  <a:t>When the ratio is larger – the MTF will be more compact and smoother </a:t>
                </a:r>
              </a:p>
              <a:p>
                <a:r>
                  <a:rPr lang="en-US" dirty="0"/>
                  <a:t>When the ratio is smaller – the MTF points will be more spread out and the height will be less smooth</a:t>
                </a:r>
              </a:p>
              <a:p>
                <a:endParaRPr lang="en-US" dirty="0"/>
              </a:p>
              <a:p>
                <a:r>
                  <a:rPr lang="en-US" dirty="0"/>
                  <a:t>The ability to change the parameters is important and enable the user the flexibility for stretching out the cut-off frequency to the max without getting holes and lose middle frequencies because of that</a:t>
                </a:r>
              </a:p>
              <a:p>
                <a:r>
                  <a:rPr lang="en-US" dirty="0"/>
                  <a:t>On the other hand for a user wanting the MTF to be as smooth as possible – that is also an option</a:t>
                </a:r>
              </a:p>
              <a:p>
                <a:endParaRPr lang="he-IL" dirty="0"/>
              </a:p>
            </p:txBody>
          </p:sp>
        </mc:Fallback>
      </mc:AlternateContent>
      <p:sp>
        <p:nvSpPr>
          <p:cNvPr id="4" name="מציין מיקום של מספר שקופית 3">
            <a:extLst>
              <a:ext uri="{FF2B5EF4-FFF2-40B4-BE49-F238E27FC236}">
                <a16:creationId xmlns:a16="http://schemas.microsoft.com/office/drawing/2014/main" id="{F7C61C6F-CC82-3DCD-6249-378EEA091C9D}"/>
              </a:ext>
            </a:extLst>
          </p:cNvPr>
          <p:cNvSpPr>
            <a:spLocks noGrp="1"/>
          </p:cNvSpPr>
          <p:nvPr>
            <p:ph type="sldNum" sz="quarter" idx="5"/>
          </p:nvPr>
        </p:nvSpPr>
        <p:spPr/>
        <p:txBody>
          <a:bodyPr/>
          <a:lstStyle/>
          <a:p>
            <a:fld id="{5338D9B9-669E-4AE2-BE58-17514D21B3E7}" type="slidenum">
              <a:rPr lang="he-IL" smtClean="0"/>
              <a:t>35</a:t>
            </a:fld>
            <a:endParaRPr lang="he-IL"/>
          </a:p>
        </p:txBody>
      </p:sp>
    </p:spTree>
    <p:extLst>
      <p:ext uri="{BB962C8B-B14F-4D97-AF65-F5344CB8AC3E}">
        <p14:creationId xmlns:p14="http://schemas.microsoft.com/office/powerpoint/2010/main" val="598296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A969-AEB6-8403-AE92-917638F81F7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CF6016D-3DA9-8B7F-DB3C-2109583F0E57}"/>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5B5BD362-3AE7-13D6-2DAC-AA24041C1D73}"/>
              </a:ext>
            </a:extLst>
          </p:cNvPr>
          <p:cNvSpPr>
            <a:spLocks noGrp="1"/>
          </p:cNvSpPr>
          <p:nvPr>
            <p:ph type="body" idx="1"/>
          </p:nvPr>
        </p:nvSpPr>
        <p:spPr/>
        <p:txBody>
          <a:bodyPr/>
          <a:lstStyle/>
          <a:p>
            <a:r>
              <a:rPr lang="en-US" dirty="0"/>
              <a:t>When changing the power gamma of the non linear term in the energy</a:t>
            </a:r>
          </a:p>
          <a:p>
            <a:r>
              <a:rPr lang="en-US" dirty="0"/>
              <a:t>We get a way to “punish” the configuration to be non redundant if the power 2 isn’t enough </a:t>
            </a:r>
            <a:r>
              <a:rPr lang="en-US" dirty="0" err="1"/>
              <a:t>aat</a:t>
            </a:r>
            <a:r>
              <a:rPr lang="en-US" dirty="0"/>
              <a:t> a certain number of apertures</a:t>
            </a:r>
          </a:p>
          <a:p>
            <a:r>
              <a:rPr lang="en-US" dirty="0"/>
              <a:t>The energetic cost of a MTF value to be more than 1 (or in other words redundant by our scaling) is increasingly high the higher gamma is</a:t>
            </a:r>
          </a:p>
          <a:p>
            <a:endParaRPr lang="en-US" dirty="0"/>
          </a:p>
          <a:p>
            <a:r>
              <a:rPr lang="en-US" dirty="0"/>
              <a:t>These are all results of a higher number of apertures in which gamma=2 isn’t enough anymore, and these are all result of plugging gamma=2 </a:t>
            </a:r>
          </a:p>
          <a:p>
            <a:r>
              <a:rPr lang="en-US" dirty="0"/>
              <a:t>We can see that when gamma is low and we get redundancy – the results are still overall very smooth except for few dots that are redundant, and even then, with the right gamma we can get results with redundancy that  isn’t full (with the value 2), but lower than that, which means that with high resolution detection one can still tell apart the redundant dots in the MTF</a:t>
            </a:r>
          </a:p>
          <a:p>
            <a:r>
              <a:rPr lang="en-US" dirty="0"/>
              <a:t> which is better than full redundancy as in Mugnier approach, even when redundancy is happening in our results</a:t>
            </a:r>
          </a:p>
          <a:p>
            <a:endParaRPr lang="en-US" dirty="0"/>
          </a:p>
          <a:p>
            <a:r>
              <a:rPr lang="en-US" dirty="0"/>
              <a:t>The higher the number of the apertures- the higher gamma should be in order to disable redundant options</a:t>
            </a:r>
            <a:endParaRPr lang="he-IL" dirty="0"/>
          </a:p>
          <a:p>
            <a:endParaRPr lang="he-IL" dirty="0"/>
          </a:p>
          <a:p>
            <a:r>
              <a:rPr lang="en-US" dirty="0"/>
              <a:t>Another thing worth mentioning is that when there is a redundancy in the MTF – the overall shape is less likely to have fringes and holes, because it opens up more configuration possibilities, while organizing with no redundancy makes heavy constrains on the possible places the apertures could be what makes them go further and create holes and non compact dots around the MTF main area</a:t>
            </a:r>
          </a:p>
        </p:txBody>
      </p:sp>
      <p:sp>
        <p:nvSpPr>
          <p:cNvPr id="4" name="מציין מיקום של מספר שקופית 3">
            <a:extLst>
              <a:ext uri="{FF2B5EF4-FFF2-40B4-BE49-F238E27FC236}">
                <a16:creationId xmlns:a16="http://schemas.microsoft.com/office/drawing/2014/main" id="{C4A93CF3-3F7F-8ADE-5632-86792517CFDA}"/>
              </a:ext>
            </a:extLst>
          </p:cNvPr>
          <p:cNvSpPr>
            <a:spLocks noGrp="1"/>
          </p:cNvSpPr>
          <p:nvPr>
            <p:ph type="sldNum" sz="quarter" idx="5"/>
          </p:nvPr>
        </p:nvSpPr>
        <p:spPr/>
        <p:txBody>
          <a:bodyPr/>
          <a:lstStyle/>
          <a:p>
            <a:fld id="{5338D9B9-669E-4AE2-BE58-17514D21B3E7}" type="slidenum">
              <a:rPr lang="he-IL" smtClean="0"/>
              <a:t>36</a:t>
            </a:fld>
            <a:endParaRPr lang="he-IL"/>
          </a:p>
        </p:txBody>
      </p:sp>
    </p:spTree>
    <p:extLst>
      <p:ext uri="{BB962C8B-B14F-4D97-AF65-F5344CB8AC3E}">
        <p14:creationId xmlns:p14="http://schemas.microsoft.com/office/powerpoint/2010/main" val="763133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94371-8FDD-62E3-C0ED-3F76E63E8D9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211DE81-4E44-3010-9C04-3349C8D3C379}"/>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EC22DCE1-9014-79BB-A6EB-257AECCDF600}"/>
              </a:ext>
            </a:extLst>
          </p:cNvPr>
          <p:cNvSpPr>
            <a:spLocks noGrp="1"/>
          </p:cNvSpPr>
          <p:nvPr>
            <p:ph type="body" idx="1"/>
          </p:nvPr>
        </p:nvSpPr>
        <p:spPr/>
        <p:txBody>
          <a:bodyPr/>
          <a:lstStyle/>
          <a:p>
            <a:r>
              <a:rPr lang="en-US" dirty="0"/>
              <a:t>we confined the MTF inside a desirable potential well</a:t>
            </a:r>
          </a:p>
          <a:p>
            <a:r>
              <a:rPr lang="en-US" dirty="0"/>
              <a:t>It can help with eliminate the random walk the apertures are doing when simulated annealing draw random moves that are unnecessarily far</a:t>
            </a:r>
          </a:p>
          <a:p>
            <a:r>
              <a:rPr lang="en-US" dirty="0"/>
              <a:t>These moves are anyway not wanted because they make the MTF patchy and spread out too much </a:t>
            </a:r>
          </a:p>
          <a:p>
            <a:r>
              <a:rPr lang="en-US" dirty="0"/>
              <a:t>So when we do that potential  it is placed already when we draw random moves, so before we run these new steps and waste running time, we first make sure the new random step is inside that potential well (that means it’s a sharp infinite potential)</a:t>
            </a:r>
          </a:p>
          <a:p>
            <a:r>
              <a:rPr lang="en-US" dirty="0"/>
              <a:t>And that makes the run be way more efficient </a:t>
            </a:r>
          </a:p>
          <a:p>
            <a:r>
              <a:rPr lang="en-US" dirty="0"/>
              <a:t>And also by that we can actively control the MTF and the apertures shape in both spaces </a:t>
            </a:r>
          </a:p>
          <a:p>
            <a:r>
              <a:rPr lang="en-US" dirty="0"/>
              <a:t>That means that if we want a certain shape or size of the apertures space or MTF to be we can control that </a:t>
            </a:r>
          </a:p>
          <a:p>
            <a:r>
              <a:rPr lang="en-US" dirty="0"/>
              <a:t>And combined with the control of how much spread out the MTF can be by c and g we can fill any space of MTF radius we want by MTF points </a:t>
            </a:r>
          </a:p>
          <a:p>
            <a:endParaRPr lang="en-US" dirty="0"/>
          </a:p>
          <a:p>
            <a:r>
              <a:rPr lang="en-US" dirty="0"/>
              <a:t>Here an example for 20 apertures inside a sharp potential with a radius in the size of 23*R where R is the apertures radius</a:t>
            </a:r>
          </a:p>
        </p:txBody>
      </p:sp>
      <p:sp>
        <p:nvSpPr>
          <p:cNvPr id="4" name="מציין מיקום של מספר שקופית 3">
            <a:extLst>
              <a:ext uri="{FF2B5EF4-FFF2-40B4-BE49-F238E27FC236}">
                <a16:creationId xmlns:a16="http://schemas.microsoft.com/office/drawing/2014/main" id="{0C3FD148-A184-8E89-8FDF-D72D63E61588}"/>
              </a:ext>
            </a:extLst>
          </p:cNvPr>
          <p:cNvSpPr>
            <a:spLocks noGrp="1"/>
          </p:cNvSpPr>
          <p:nvPr>
            <p:ph type="sldNum" sz="quarter" idx="5"/>
          </p:nvPr>
        </p:nvSpPr>
        <p:spPr/>
        <p:txBody>
          <a:bodyPr/>
          <a:lstStyle/>
          <a:p>
            <a:fld id="{5338D9B9-669E-4AE2-BE58-17514D21B3E7}" type="slidenum">
              <a:rPr lang="he-IL" smtClean="0"/>
              <a:t>37</a:t>
            </a:fld>
            <a:endParaRPr lang="he-IL"/>
          </a:p>
        </p:txBody>
      </p:sp>
    </p:spTree>
    <p:extLst>
      <p:ext uri="{BB962C8B-B14F-4D97-AF65-F5344CB8AC3E}">
        <p14:creationId xmlns:p14="http://schemas.microsoft.com/office/powerpoint/2010/main" val="753982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D3CD-79A6-19F7-944D-4F996F0209B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3D8FA6A-405E-1B74-573B-ED3740AF4D5F}"/>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09DF3B29-E2DF-C4CB-D844-FC3B0F47D106}"/>
              </a:ext>
            </a:extLst>
          </p:cNvPr>
          <p:cNvSpPr>
            <a:spLocks noGrp="1"/>
          </p:cNvSpPr>
          <p:nvPr>
            <p:ph type="body" idx="1"/>
          </p:nvPr>
        </p:nvSpPr>
        <p:spPr/>
        <p: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Telescope arrays are becoming the future for space imaging, but are hard to develop. When they are designed properly, they can lead to significant discoveries</a:t>
            </a:r>
            <a:endParaRPr lang="he-IL" sz="1200" dirty="0"/>
          </a:p>
          <a:p>
            <a:pPr marL="285750" indent="-285750">
              <a:buFont typeface="Arial" panose="020B0604020202020204" pitchFamily="34" charset="0"/>
              <a:buChar char="•"/>
            </a:pPr>
            <a:r>
              <a:rPr lang="en-US" sz="1200" dirty="0"/>
              <a:t>The project focuses on arranging sub-apertures in a sparse segmented optical imaging system.</a:t>
            </a:r>
          </a:p>
          <a:p>
            <a:pPr marL="0" indent="0">
              <a:buFont typeface="Arial" panose="020B0604020202020204" pitchFamily="34" charset="0"/>
              <a:buNone/>
            </a:pPr>
            <a:r>
              <a:rPr lang="en-US" sz="1200" dirty="0"/>
              <a:t>Which is a system that has multiple apertures combined together to create a single image</a:t>
            </a:r>
          </a:p>
          <a:p>
            <a:pPr marL="285750" indent="-285750">
              <a:buFont typeface="Arial" panose="020B0604020202020204" pitchFamily="34" charset="0"/>
              <a:buChar char="•"/>
            </a:pPr>
            <a:r>
              <a:rPr lang="en-US" sz="1200" dirty="0"/>
              <a:t>The goal is to get a compact and smooth modulation transfer function (MTF).</a:t>
            </a:r>
            <a:endParaRPr lang="he-IL" sz="1200" dirty="0"/>
          </a:p>
          <a:p>
            <a:pPr marL="0" indent="0">
              <a:buFont typeface="Arial" panose="020B0604020202020204" pitchFamily="34" charset="0"/>
              <a:buNone/>
            </a:pPr>
            <a:r>
              <a:rPr lang="en-US" sz="1200" dirty="0"/>
              <a:t>And I will get to why later on in the talk</a:t>
            </a:r>
          </a:p>
          <a:p>
            <a:pPr marL="285750" indent="-285750">
              <a:buFont typeface="Arial" panose="020B0604020202020204" pitchFamily="34" charset="0"/>
              <a:buChar char="•"/>
            </a:pPr>
            <a:r>
              <a:rPr lang="en-US" sz="1200" dirty="0"/>
              <a:t>We used a model where the sub-apertures act like particles that are governed by nonlinear forces in the </a:t>
            </a:r>
            <a:r>
              <a:rPr lang="en-US" sz="1200" dirty="0" err="1"/>
              <a:t>schrodinger</a:t>
            </a:r>
            <a:r>
              <a:rPr lang="en-US" sz="1200" dirty="0"/>
              <a:t> equation</a:t>
            </a:r>
          </a:p>
          <a:p>
            <a:pPr marL="285750" indent="-285750">
              <a:buFont typeface="Arial" panose="020B0604020202020204" pitchFamily="34" charset="0"/>
              <a:buChar char="•"/>
            </a:pPr>
            <a:r>
              <a:rPr lang="en-US" sz="1200" dirty="0"/>
              <a:t>And by finding the lowest-energy state, we get an optimal optical arrangement – for any size or shape of aperture</a:t>
            </a:r>
          </a:p>
        </p:txBody>
      </p:sp>
      <p:sp>
        <p:nvSpPr>
          <p:cNvPr id="4" name="מציין מיקום של מספר שקופית 3">
            <a:extLst>
              <a:ext uri="{FF2B5EF4-FFF2-40B4-BE49-F238E27FC236}">
                <a16:creationId xmlns:a16="http://schemas.microsoft.com/office/drawing/2014/main" id="{EC6BA784-E81A-A0D9-7106-748D77420DD6}"/>
              </a:ext>
            </a:extLst>
          </p:cNvPr>
          <p:cNvSpPr>
            <a:spLocks noGrp="1"/>
          </p:cNvSpPr>
          <p:nvPr>
            <p:ph type="sldNum" sz="quarter" idx="5"/>
          </p:nvPr>
        </p:nvSpPr>
        <p:spPr/>
        <p:txBody>
          <a:bodyPr/>
          <a:lstStyle/>
          <a:p>
            <a:fld id="{5338D9B9-669E-4AE2-BE58-17514D21B3E7}" type="slidenum">
              <a:rPr lang="he-IL" smtClean="0"/>
              <a:t>38</a:t>
            </a:fld>
            <a:endParaRPr lang="he-IL"/>
          </a:p>
        </p:txBody>
      </p:sp>
    </p:spTree>
    <p:extLst>
      <p:ext uri="{BB962C8B-B14F-4D97-AF65-F5344CB8AC3E}">
        <p14:creationId xmlns:p14="http://schemas.microsoft.com/office/powerpoint/2010/main" val="1309747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55FA1-8B3A-B038-35E7-E5A5C70FE42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1FB015B-DF25-A808-6A59-7610D0B556C1}"/>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451E876F-DC40-5724-02EE-F2EFDEE95313}"/>
              </a:ext>
            </a:extLst>
          </p:cNvPr>
          <p:cNvSpPr>
            <a:spLocks noGrp="1"/>
          </p:cNvSpPr>
          <p:nvPr>
            <p:ph type="body" idx="1"/>
          </p:nvPr>
        </p:nvSpPr>
        <p:spPr/>
        <p:txBody>
          <a:bodyPr/>
          <a:lstStyle/>
          <a:p>
            <a:pPr marL="285750" indent="-285750">
              <a:buFont typeface="Arial" panose="020B0604020202020204" pitchFamily="34" charset="0"/>
              <a:buChar char="•"/>
            </a:pPr>
            <a:r>
              <a:rPr lang="en-US" sz="1200" dirty="0"/>
              <a:t>Designing sparse segmented telescopes is challenging due to endless combinations and trade-offs between coverage, redundancy, and compactness.</a:t>
            </a:r>
          </a:p>
          <a:p>
            <a:pPr marL="285750" indent="-285750">
              <a:lnSpc>
                <a:spcPct val="150000"/>
              </a:lnSpc>
              <a:spcBef>
                <a:spcPts val="1800"/>
              </a:spcBef>
              <a:buFont typeface="Arial" panose="020B0604020202020204" pitchFamily="34" charset="0"/>
              <a:buChar char="•"/>
            </a:pPr>
            <a:r>
              <a:rPr lang="en-US" sz="1200" dirty="0"/>
              <a:t>Analogies to physical systems are a helpful tool.</a:t>
            </a:r>
          </a:p>
          <a:p>
            <a:pPr marL="285750" indent="-285750">
              <a:spcBef>
                <a:spcPts val="1800"/>
              </a:spcBef>
              <a:buFont typeface="Arial" panose="020B0604020202020204" pitchFamily="34" charset="0"/>
              <a:buChar char="•"/>
            </a:pPr>
            <a:r>
              <a:rPr lang="en-US" sz="1200" dirty="0"/>
              <a:t>Simulated annealing is a robust algorithm for large parametric spaces.</a:t>
            </a:r>
          </a:p>
          <a:p>
            <a:pPr marL="285750" indent="-285750">
              <a:spcBef>
                <a:spcPts val="2400"/>
              </a:spcBef>
              <a:buFont typeface="Arial" panose="020B0604020202020204" pitchFamily="34" charset="0"/>
              <a:buChar char="•"/>
            </a:pPr>
            <a:r>
              <a:rPr lang="en-US" sz="1200" dirty="0"/>
              <a:t>There are sufficient solutions for compact non-redundant MTF configurations, with some trade-offs as aperture number increases.</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algorithm is applicable to any shape and size of apertures for various design requirements. </a:t>
            </a:r>
          </a:p>
          <a:p>
            <a:pPr marL="285750" indent="-285750">
              <a:buFont typeface="Arial" panose="020B0604020202020204" pitchFamily="34" charset="0"/>
              <a:buChar char="•"/>
            </a:pPr>
            <a:endParaRPr lang="en-US" sz="1200" dirty="0"/>
          </a:p>
          <a:p>
            <a:endParaRPr lang="en-US" dirty="0"/>
          </a:p>
        </p:txBody>
      </p:sp>
      <p:sp>
        <p:nvSpPr>
          <p:cNvPr id="4" name="מציין מיקום של מספר שקופית 3">
            <a:extLst>
              <a:ext uri="{FF2B5EF4-FFF2-40B4-BE49-F238E27FC236}">
                <a16:creationId xmlns:a16="http://schemas.microsoft.com/office/drawing/2014/main" id="{B0A4D1FE-3FF4-F448-1A19-B9E6171DDB6D}"/>
              </a:ext>
            </a:extLst>
          </p:cNvPr>
          <p:cNvSpPr>
            <a:spLocks noGrp="1"/>
          </p:cNvSpPr>
          <p:nvPr>
            <p:ph type="sldNum" sz="quarter" idx="5"/>
          </p:nvPr>
        </p:nvSpPr>
        <p:spPr/>
        <p:txBody>
          <a:bodyPr/>
          <a:lstStyle/>
          <a:p>
            <a:fld id="{5338D9B9-669E-4AE2-BE58-17514D21B3E7}" type="slidenum">
              <a:rPr lang="he-IL" smtClean="0"/>
              <a:t>39</a:t>
            </a:fld>
            <a:endParaRPr lang="he-IL"/>
          </a:p>
        </p:txBody>
      </p:sp>
    </p:spTree>
    <p:extLst>
      <p:ext uri="{BB962C8B-B14F-4D97-AF65-F5344CB8AC3E}">
        <p14:creationId xmlns:p14="http://schemas.microsoft.com/office/powerpoint/2010/main" val="2509035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A7BE6-7552-22B3-D87C-2563C6287D3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20D502C-749A-DB04-E36E-A2A76EDD083B}"/>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5C67C833-C156-171A-83AB-C0EF4EC28CC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dirty="0"/>
              <a:t>Thank you for listening </a:t>
            </a:r>
            <a:r>
              <a:rPr lang="en-US" sz="1200" dirty="0">
                <a:sym typeface="Wingdings" panose="05000000000000000000" pitchFamily="2" charset="2"/>
              </a:rPr>
              <a:t> </a:t>
            </a:r>
            <a:endParaRPr lang="he-IL" sz="1200" dirty="0"/>
          </a:p>
          <a:p>
            <a:endParaRPr lang="en-US" dirty="0"/>
          </a:p>
        </p:txBody>
      </p:sp>
      <p:sp>
        <p:nvSpPr>
          <p:cNvPr id="4" name="מציין מיקום של מספר שקופית 3">
            <a:extLst>
              <a:ext uri="{FF2B5EF4-FFF2-40B4-BE49-F238E27FC236}">
                <a16:creationId xmlns:a16="http://schemas.microsoft.com/office/drawing/2014/main" id="{BE5F713E-EE89-1394-75E2-9F0C74DD39A6}"/>
              </a:ext>
            </a:extLst>
          </p:cNvPr>
          <p:cNvSpPr>
            <a:spLocks noGrp="1"/>
          </p:cNvSpPr>
          <p:nvPr>
            <p:ph type="sldNum" sz="quarter" idx="5"/>
          </p:nvPr>
        </p:nvSpPr>
        <p:spPr/>
        <p:txBody>
          <a:bodyPr/>
          <a:lstStyle/>
          <a:p>
            <a:fld id="{5338D9B9-669E-4AE2-BE58-17514D21B3E7}" type="slidenum">
              <a:rPr lang="he-IL" smtClean="0"/>
              <a:t>40</a:t>
            </a:fld>
            <a:endParaRPr lang="he-IL"/>
          </a:p>
        </p:txBody>
      </p:sp>
    </p:spTree>
    <p:extLst>
      <p:ext uri="{BB962C8B-B14F-4D97-AF65-F5344CB8AC3E}">
        <p14:creationId xmlns:p14="http://schemas.microsoft.com/office/powerpoint/2010/main" val="327165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endParaRPr lang="he-IL" dirty="0"/>
          </a:p>
          <a:p>
            <a:r>
              <a:rPr lang="en-US" dirty="0"/>
              <a:t>But there is a reason why there are only limited examples for sparse or segmented telescopes in todays use</a:t>
            </a:r>
          </a:p>
          <a:p>
            <a:r>
              <a:rPr lang="en-US" dirty="0"/>
              <a:t>The gaps between the segments means less light is gathered, and spatial frequencies are getting lost</a:t>
            </a:r>
          </a:p>
          <a:p>
            <a:r>
              <a:rPr lang="en-US" dirty="0"/>
              <a:t>If the apertures are too close to each other that creates the opposite problem-the same spatial frequency multiple times, and that’s called redundancy</a:t>
            </a:r>
          </a:p>
          <a:p>
            <a:endParaRPr lang="en-US" dirty="0"/>
          </a:p>
          <a:p>
            <a:r>
              <a:rPr lang="en-US" dirty="0"/>
              <a:t>Redundancy itself isn’t wanted (especially in sparse telescopes) because if the frequency is received twice, that is a waste of information capacity, and instead that information could be received as a high frequency the system didn’t have, which means it could increase the image sharpness </a:t>
            </a:r>
          </a:p>
          <a:p>
            <a:endParaRPr lang="en-US" dirty="0"/>
          </a:p>
          <a:p>
            <a:r>
              <a:rPr lang="en-US" dirty="0"/>
              <a:t>Another thing is that a wise arrangement without redundancies will bring the system a “one to one” connection between the apertures and the frequencies it creates. That means that if we have redundancy we lose that property and if an aperture isn’t placed correctly or something happens to it, it will be hard to know from the frequencies picture or the MTF which aperture is the faulty one</a:t>
            </a:r>
          </a:p>
          <a:p>
            <a:endParaRPr lang="en-US" dirty="0"/>
          </a:p>
          <a:p>
            <a:r>
              <a:rPr lang="en-US" dirty="0"/>
              <a:t>But its hard to organize the apertures in a non redundant way, and that is a well known problem of decades of research</a:t>
            </a:r>
          </a:p>
        </p:txBody>
      </p:sp>
      <p:sp>
        <p:nvSpPr>
          <p:cNvPr id="4" name="מציין מיקום של מספר שקופית 3"/>
          <p:cNvSpPr>
            <a:spLocks noGrp="1"/>
          </p:cNvSpPr>
          <p:nvPr>
            <p:ph type="sldNum" sz="quarter" idx="5"/>
          </p:nvPr>
        </p:nvSpPr>
        <p:spPr/>
        <p:txBody>
          <a:bodyPr/>
          <a:lstStyle/>
          <a:p>
            <a:fld id="{5338D9B9-669E-4AE2-BE58-17514D21B3E7}" type="slidenum">
              <a:rPr lang="he-IL" smtClean="0"/>
              <a:t>6</a:t>
            </a:fld>
            <a:endParaRPr lang="he-IL"/>
          </a:p>
        </p:txBody>
      </p:sp>
    </p:spTree>
    <p:extLst>
      <p:ext uri="{BB962C8B-B14F-4D97-AF65-F5344CB8AC3E}">
        <p14:creationId xmlns:p14="http://schemas.microsoft.com/office/powerpoint/2010/main" val="1302998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4DC15-3F99-D435-2A70-8BB3BB48C47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8200EE7-4068-193E-F027-8594438CAFB6}"/>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CF61FDB5-07A1-5994-9C63-6550B1416122}"/>
              </a:ext>
            </a:extLst>
          </p:cNvPr>
          <p:cNvSpPr>
            <a:spLocks noGrp="1"/>
          </p:cNvSpPr>
          <p:nvPr>
            <p:ph type="body" idx="1"/>
          </p:nvPr>
        </p:nvSpPr>
        <p:spPr/>
        <p:txBody>
          <a:bodyPr/>
          <a:lstStyle/>
          <a:p>
            <a:r>
              <a:rPr lang="en-US" dirty="0"/>
              <a:t>This is a small optics background to give some intuition </a:t>
            </a:r>
          </a:p>
          <a:p>
            <a:r>
              <a:rPr lang="en-US" dirty="0"/>
              <a:t>A plane wave can be written like that, and when two plane waves are interfere with a different spatial frequency, or angle in other words, we can write it like that</a:t>
            </a:r>
          </a:p>
          <a:p>
            <a:endParaRPr lang="he-IL" dirty="0"/>
          </a:p>
        </p:txBody>
      </p:sp>
      <p:sp>
        <p:nvSpPr>
          <p:cNvPr id="4" name="מציין מיקום של מספר שקופית 3">
            <a:extLst>
              <a:ext uri="{FF2B5EF4-FFF2-40B4-BE49-F238E27FC236}">
                <a16:creationId xmlns:a16="http://schemas.microsoft.com/office/drawing/2014/main" id="{C01D4510-4892-7BFF-61E5-6B2A172C81BD}"/>
              </a:ext>
            </a:extLst>
          </p:cNvPr>
          <p:cNvSpPr>
            <a:spLocks noGrp="1"/>
          </p:cNvSpPr>
          <p:nvPr>
            <p:ph type="sldNum" sz="quarter" idx="5"/>
          </p:nvPr>
        </p:nvSpPr>
        <p:spPr/>
        <p:txBody>
          <a:bodyPr/>
          <a:lstStyle/>
          <a:p>
            <a:fld id="{5338D9B9-669E-4AE2-BE58-17514D21B3E7}" type="slidenum">
              <a:rPr lang="he-IL" smtClean="0"/>
              <a:t>7</a:t>
            </a:fld>
            <a:endParaRPr lang="he-IL"/>
          </a:p>
        </p:txBody>
      </p:sp>
    </p:spTree>
    <p:extLst>
      <p:ext uri="{BB962C8B-B14F-4D97-AF65-F5344CB8AC3E}">
        <p14:creationId xmlns:p14="http://schemas.microsoft.com/office/powerpoint/2010/main" val="3435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639A-8AA9-1AD1-F5AA-1F3446425AC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1F6D6E8-58B8-96E8-DC13-A877114071B4}"/>
              </a:ext>
            </a:extLst>
          </p:cNvPr>
          <p:cNvSpPr>
            <a:spLocks noGrp="1" noRot="1" noChangeAspect="1"/>
          </p:cNvSpPr>
          <p:nvPr>
            <p:ph type="sldImg"/>
          </p:nvPr>
        </p:nvSpPr>
        <p:spPr/>
        <p:txBody>
          <a:bodyPr/>
          <a:lstStyle/>
          <a:p>
            <a:endParaRPr lang="he-IL"/>
          </a:p>
        </p:txBody>
      </p:sp>
      <mc:AlternateContent xmlns:mc="http://schemas.openxmlformats.org/markup-compatibility/2006" xmlns:a14="http://schemas.microsoft.com/office/drawing/2010/main">
        <mc:Choice Requires="a14">
          <p:sp>
            <p:nvSpPr>
              <p:cNvPr id="3" name="מציין מיקום של הערות 2">
                <a:extLst>
                  <a:ext uri="{FF2B5EF4-FFF2-40B4-BE49-F238E27FC236}">
                    <a16:creationId xmlns:a16="http://schemas.microsoft.com/office/drawing/2014/main" id="{314DD52A-6F0A-A0C9-9C82-A23ABCA8CA1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cosine is the important part because when we take the absolute square of it, this is the part that remains and it will look like picks and valleys on the screen</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i="1" kern="1200" dirty="0">
                  <a:solidFill>
                    <a:schemeClr val="tx1"/>
                  </a:solidFill>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200" i="1" kern="1200" smtClean="0">
                        <a:solidFill>
                          <a:schemeClr val="tx1"/>
                        </a:solidFill>
                        <a:latin typeface="Cambria Math" panose="02040503050406030204" pitchFamily="18" charset="0"/>
                        <a:ea typeface="+mn-ea"/>
                        <a:cs typeface="+mn-cs"/>
                      </a:rPr>
                      <m:t>𝛬</m:t>
                    </m:r>
                  </m:oMath>
                </a14:m>
                <a:r>
                  <a:rPr lang="en-US" dirty="0">
                    <a:effectLst/>
                  </a:rPr>
                  <a:t>describes the distance between the finest detail which can be seen in the imaging system, </a:t>
                </a:r>
                <a14:m>
                  <m:oMath xmlns:m="http://schemas.openxmlformats.org/officeDocument/2006/math">
                    <m:sSub>
                      <m:sSubPr>
                        <m:ctrlPr>
                          <a:rPr lang="ar-SA" sz="1200" i="1" kern="1200">
                            <a:solidFill>
                              <a:schemeClr val="tx1"/>
                            </a:solidFill>
                            <a:latin typeface="Cambria Math" panose="02040503050406030204" pitchFamily="18" charset="0"/>
                            <a:ea typeface="+mn-ea"/>
                            <a:cs typeface="+mn-cs"/>
                          </a:rPr>
                        </m:ctrlPr>
                      </m:sSubPr>
                      <m:e>
                        <m:r>
                          <a:rPr lang="ar-SA" sz="1200" i="1" kern="1200">
                            <a:solidFill>
                              <a:schemeClr val="tx1"/>
                            </a:solidFill>
                            <a:latin typeface="Cambria Math" panose="02040503050406030204" pitchFamily="18" charset="0"/>
                            <a:ea typeface="+mn-ea"/>
                            <a:cs typeface="+mn-cs"/>
                          </a:rPr>
                          <m:t>𝜆</m:t>
                        </m:r>
                      </m:e>
                      <m:sub>
                        <m:r>
                          <a:rPr lang="ar-SA" sz="1200" i="0" kern="1200">
                            <a:solidFill>
                              <a:schemeClr val="tx1"/>
                            </a:solidFill>
                            <a:latin typeface="Cambria Math" panose="02040503050406030204" pitchFamily="18" charset="0"/>
                            <a:ea typeface="+mn-ea"/>
                            <a:cs typeface="+mn-cs"/>
                          </a:rPr>
                          <m:t>0</m:t>
                        </m:r>
                      </m:sub>
                    </m:sSub>
                  </m:oMath>
                </a14:m>
                <a:r>
                  <a:rPr lang="en-US" dirty="0">
                    <a:effectLst/>
                  </a:rPr>
                  <a:t>is the wave length in vacuum, </a:t>
                </a:r>
                <a14:m>
                  <m:oMath xmlns:m="http://schemas.openxmlformats.org/officeDocument/2006/math">
                    <m:r>
                      <a:rPr lang="en-US" sz="1200" i="1" kern="1200">
                        <a:solidFill>
                          <a:schemeClr val="tx1"/>
                        </a:solidFill>
                        <a:latin typeface="Cambria Math" panose="02040503050406030204" pitchFamily="18" charset="0"/>
                        <a:ea typeface="+mn-ea"/>
                        <a:cs typeface="+mn-cs"/>
                      </a:rPr>
                      <m:t>𝜃</m:t>
                    </m:r>
                  </m:oMath>
                </a14:m>
                <a:r>
                  <a:rPr lang="en-US" dirty="0">
                    <a:effectLst/>
                  </a:rPr>
                  <a:t>is the maximal angle from which light can be gathered.</a:t>
                </a:r>
              </a:p>
              <a:p>
                <a:r>
                  <a:rPr lang="en-US" dirty="0"/>
                  <a:t>In other words the wider the angle theta could be, or the wider the distance between 2 light waves can interfere </a:t>
                </a:r>
              </a:p>
              <a:p>
                <a:r>
                  <a:rPr lang="en-US" dirty="0"/>
                  <a:t>The finer the details in the interference pattern on the screen</a:t>
                </a:r>
              </a:p>
              <a:p>
                <a:r>
                  <a:rPr lang="en-US" dirty="0"/>
                  <a:t>That is also why wider lenses or mirrors create better quality images </a:t>
                </a:r>
                <a:endParaRPr lang="he-IL" dirty="0"/>
              </a:p>
              <a:p>
                <a:r>
                  <a:rPr lang="en-US" dirty="0"/>
                  <a:t>So why even break that big lens or mirror apart and use segments? …..</a:t>
                </a:r>
              </a:p>
            </p:txBody>
          </p:sp>
        </mc:Choice>
        <mc:Fallback xmlns="">
          <p:sp>
            <p:nvSpPr>
              <p:cNvPr id="3" name="מציין מיקום של הערות 2">
                <a:extLst>
                  <a:ext uri="{FF2B5EF4-FFF2-40B4-BE49-F238E27FC236}">
                    <a16:creationId xmlns:a16="http://schemas.microsoft.com/office/drawing/2014/main" id="{314DD52A-6F0A-A0C9-9C82-A23ABCA8CA1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cosine is the important part because when we take the absolute </a:t>
                </a:r>
                <a:r>
                  <a:rPr lang="en-US" sz="1200" kern="1200" dirty="0" err="1">
                    <a:solidFill>
                      <a:schemeClr val="tx1"/>
                    </a:solidFill>
                    <a:effectLst/>
                    <a:latin typeface="+mn-lt"/>
                    <a:ea typeface="+mn-ea"/>
                    <a:cs typeface="+mn-cs"/>
                  </a:rPr>
                  <a:t>squere</a:t>
                </a:r>
                <a:r>
                  <a:rPr lang="en-US" sz="1200" kern="1200" dirty="0">
                    <a:solidFill>
                      <a:schemeClr val="tx1"/>
                    </a:solidFill>
                    <a:effectLst/>
                    <a:latin typeface="+mn-lt"/>
                    <a:ea typeface="+mn-ea"/>
                    <a:cs typeface="+mn-cs"/>
                  </a:rPr>
                  <a:t> of it, this is the part that remains and it will look like picks and valleys on the screen</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i="1" kern="1200" dirty="0">
                  <a:solidFill>
                    <a:schemeClr val="tx1"/>
                  </a:solidFill>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en-US" sz="1200" i="0" kern="1200">
                    <a:solidFill>
                      <a:schemeClr val="tx1"/>
                    </a:solidFill>
                    <a:latin typeface="+mn-lt"/>
                    <a:ea typeface="+mn-ea"/>
                    <a:cs typeface="+mn-cs"/>
                  </a:rPr>
                  <a:t>𝛬</a:t>
                </a:r>
                <a:r>
                  <a:rPr lang="en-US" dirty="0">
                    <a:effectLst/>
                  </a:rPr>
                  <a:t>describes the distance between the finest detail which can be seen in the imaging system, </a:t>
                </a:r>
                <a:r>
                  <a:rPr lang="ar-SA" sz="1200" i="0" kern="1200">
                    <a:solidFill>
                      <a:schemeClr val="tx1"/>
                    </a:solidFill>
                    <a:latin typeface="+mn-lt"/>
                    <a:ea typeface="+mn-ea"/>
                    <a:cs typeface="+mn-cs"/>
                  </a:rPr>
                  <a:t>𝜆_0</a:t>
                </a:r>
                <a:r>
                  <a:rPr lang="en-US" dirty="0">
                    <a:effectLst/>
                  </a:rPr>
                  <a:t>is the wave length in vacuum, </a:t>
                </a:r>
                <a:r>
                  <a:rPr lang="en-US" sz="1200" i="0" kern="1200">
                    <a:solidFill>
                      <a:schemeClr val="tx1"/>
                    </a:solidFill>
                    <a:latin typeface="+mn-lt"/>
                    <a:ea typeface="+mn-ea"/>
                    <a:cs typeface="+mn-cs"/>
                  </a:rPr>
                  <a:t>𝜃</a:t>
                </a:r>
                <a:r>
                  <a:rPr lang="en-US" dirty="0">
                    <a:effectLst/>
                  </a:rPr>
                  <a:t>is the maximal angle from which light can be gathered.</a:t>
                </a:r>
              </a:p>
              <a:p>
                <a:r>
                  <a:rPr lang="en-US" dirty="0"/>
                  <a:t>In other words the wider the angle theta could be, or the wider the distance between 2 light waves can interfere </a:t>
                </a:r>
              </a:p>
              <a:p>
                <a:r>
                  <a:rPr lang="en-US" dirty="0"/>
                  <a:t>The finer the details in the interference pattern on the screen</a:t>
                </a:r>
              </a:p>
              <a:p>
                <a:r>
                  <a:rPr lang="en-US" dirty="0"/>
                  <a:t>That is also why wider lenses or mirrors create better quality images </a:t>
                </a:r>
                <a:endParaRPr lang="he-IL" dirty="0"/>
              </a:p>
              <a:p>
                <a:r>
                  <a:rPr lang="en-US" dirty="0"/>
                  <a:t>So why even break that big lens or mirror apart and use segments? …..</a:t>
                </a:r>
              </a:p>
            </p:txBody>
          </p:sp>
        </mc:Fallback>
      </mc:AlternateContent>
      <p:sp>
        <p:nvSpPr>
          <p:cNvPr id="4" name="מציין מיקום של מספר שקופית 3">
            <a:extLst>
              <a:ext uri="{FF2B5EF4-FFF2-40B4-BE49-F238E27FC236}">
                <a16:creationId xmlns:a16="http://schemas.microsoft.com/office/drawing/2014/main" id="{9015EED7-3E07-6A43-1F04-619610AB3165}"/>
              </a:ext>
            </a:extLst>
          </p:cNvPr>
          <p:cNvSpPr>
            <a:spLocks noGrp="1"/>
          </p:cNvSpPr>
          <p:nvPr>
            <p:ph type="sldNum" sz="quarter" idx="5"/>
          </p:nvPr>
        </p:nvSpPr>
        <p:spPr/>
        <p:txBody>
          <a:bodyPr/>
          <a:lstStyle/>
          <a:p>
            <a:fld id="{5338D9B9-669E-4AE2-BE58-17514D21B3E7}" type="slidenum">
              <a:rPr lang="he-IL" smtClean="0"/>
              <a:t>8</a:t>
            </a:fld>
            <a:endParaRPr lang="he-IL"/>
          </a:p>
        </p:txBody>
      </p:sp>
    </p:spTree>
    <p:extLst>
      <p:ext uri="{BB962C8B-B14F-4D97-AF65-F5344CB8AC3E}">
        <p14:creationId xmlns:p14="http://schemas.microsoft.com/office/powerpoint/2010/main" val="2821316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CB36C-0C7C-D913-9900-62C512D48B5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025D277-8143-BF89-9B0A-45450FA7B1F5}"/>
              </a:ext>
            </a:extLst>
          </p:cNvPr>
          <p:cNvSpPr>
            <a:spLocks noGrp="1" noRot="1" noChangeAspect="1"/>
          </p:cNvSpPr>
          <p:nvPr>
            <p:ph type="sldImg"/>
          </p:nvPr>
        </p:nvSpPr>
        <p:spPr/>
        <p:txBody>
          <a:bodyPr/>
          <a:lstStyle/>
          <a:p>
            <a:endParaRPr lang="he-IL"/>
          </a:p>
        </p:txBody>
      </p:sp>
      <mc:AlternateContent xmlns:mc="http://schemas.openxmlformats.org/markup-compatibility/2006" xmlns:a14="http://schemas.microsoft.com/office/drawing/2010/main">
        <mc:Choice Requires="a14">
          <p:sp>
            <p:nvSpPr>
              <p:cNvPr id="3" name="מציין מיקום של הערות 2">
                <a:extLst>
                  <a:ext uri="{FF2B5EF4-FFF2-40B4-BE49-F238E27FC236}">
                    <a16:creationId xmlns:a16="http://schemas.microsoft.com/office/drawing/2014/main" id="{97341EDF-3139-848B-35B1-A16EE32EE166}"/>
                  </a:ext>
                </a:extLst>
              </p:cNvPr>
              <p:cNvSpPr>
                <a:spLocks noGrp="1"/>
              </p:cNvSpPr>
              <p:nvPr>
                <p:ph type="body" idx="1"/>
              </p:nvPr>
            </p:nvSpPr>
            <p:spPr/>
            <p:txBody>
              <a:bodyPr/>
              <a:lstStyle/>
              <a:p>
                <a:r>
                  <a:rPr lang="en-US" dirty="0"/>
                  <a:t>First of all we need to define the aperture function or the pupil function</a:t>
                </a:r>
              </a:p>
              <a:p>
                <a:r>
                  <a:rPr lang="en-US" dirty="0"/>
                  <a:t>The aperture function describes how light is affected by the optics its passing through </a:t>
                </a:r>
              </a:p>
              <a:p>
                <a:r>
                  <a:rPr lang="en-US" dirty="0"/>
                  <a:t>If there are any aberration in the aperture or any additional phase – it will be described in that function </a:t>
                </a:r>
              </a:p>
              <a:p>
                <a:r>
                  <a:rPr lang="en-US" dirty="0"/>
                  <a:t>There is an amplitude part for any attenuation and a phase part to include the phase the light gets when passing through the aperture</a:t>
                </a:r>
              </a:p>
              <a:p>
                <a:r>
                  <a:rPr lang="en-US" dirty="0"/>
                  <a:t>For a full </a:t>
                </a:r>
                <a:r>
                  <a:rPr lang="en-US" dirty="0" err="1"/>
                  <a:t>atteniuation</a:t>
                </a:r>
                <a:r>
                  <a:rPr lang="en-US" dirty="0"/>
                  <a:t> – A is 0, no light passes</a:t>
                </a:r>
              </a:p>
              <a:p>
                <a:r>
                  <a:rPr lang="en-US" dirty="0"/>
                  <a:t>For a full pass, A=1, all the light passes </a:t>
                </a:r>
                <a:endParaRPr lang="he-IL" dirty="0"/>
              </a:p>
              <a:p>
                <a:endParaRPr lang="en-US" dirty="0"/>
              </a:p>
              <a:p>
                <a:r>
                  <a:rPr lang="en-US" dirty="0"/>
                  <a:t>In our case each aperture acts like a hole letting the light passing through fully, that means amplitude 1 and no phase, only gives a shape of a circle with a radius R</a:t>
                </a:r>
              </a:p>
              <a:p>
                <a:endParaRPr lang="en-US" dirty="0"/>
              </a:p>
              <a:p>
                <a:endParaRPr lang="he-IL" dirty="0"/>
              </a:p>
            </p:txBody>
          </p:sp>
        </mc:Choice>
        <mc:Fallback xmlns="">
          <p:sp>
            <p:nvSpPr>
              <p:cNvPr id="3" name="מציין מיקום של הערות 2">
                <a:extLst>
                  <a:ext uri="{FF2B5EF4-FFF2-40B4-BE49-F238E27FC236}">
                    <a16:creationId xmlns:a16="http://schemas.microsoft.com/office/drawing/2014/main" id="{97341EDF-3139-848B-35B1-A16EE32EE166}"/>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effectLst/>
                  </a:rPr>
                  <a:t>In imaging optics, a widely accepted measure of system performance is the MTF (Modulation Transfer Function), which characterizes the distribution of spatial frequencies transmitted through the optical system. The MTF is typically defined over a two-dimensional frequency plane, denoted by coordinates </a:t>
                </a:r>
                <a:r>
                  <a:rPr lang="ar-SA" sz="1200" i="0" kern="1200">
                    <a:solidFill>
                      <a:schemeClr val="tx1"/>
                    </a:solidFill>
                    <a:latin typeface="+mn-lt"/>
                    <a:ea typeface="+mn-ea"/>
                    <a:cs typeface="+mn-cs"/>
                  </a:rPr>
                  <a:t>(𝑢,𝑣)</a:t>
                </a:r>
                <a:r>
                  <a:rPr lang="ar-SA" dirty="0">
                    <a:effectLst/>
                  </a:rPr>
                  <a:t>, </a:t>
                </a:r>
                <a:r>
                  <a:rPr lang="en-US" dirty="0">
                    <a:effectLst/>
                  </a:rPr>
                  <a:t>where the value of the function at each point (up to a normalization constant) reflects the relative transmission amount of the corresponding spatial frequency. The highest frequencies transmitted, which are located furthest from the origin, are referred to as the cut-off frequencies</a:t>
                </a:r>
              </a:p>
              <a:p>
                <a:r>
                  <a:rPr lang="en-US" dirty="0"/>
                  <a:t>The higher the cut-off frequency – the sharper the image</a:t>
                </a:r>
                <a:endParaRPr lang="he-IL" dirty="0"/>
              </a:p>
              <a:p>
                <a:endParaRPr lang="he-IL" dirty="0"/>
              </a:p>
              <a:p>
                <a:r>
                  <a:rPr lang="en-US" dirty="0"/>
                  <a:t>Autocorrelation can be calculated very easily when considering points instead of finite sized apertures</a:t>
                </a:r>
                <a:endParaRPr lang="he-IL" dirty="0"/>
              </a:p>
              <a:p>
                <a:endParaRPr lang="he-IL" dirty="0"/>
              </a:p>
            </p:txBody>
          </p:sp>
        </mc:Fallback>
      </mc:AlternateContent>
      <p:sp>
        <p:nvSpPr>
          <p:cNvPr id="4" name="מציין מיקום של מספר שקופית 3">
            <a:extLst>
              <a:ext uri="{FF2B5EF4-FFF2-40B4-BE49-F238E27FC236}">
                <a16:creationId xmlns:a16="http://schemas.microsoft.com/office/drawing/2014/main" id="{6BE5D9F5-8D53-3274-41C5-0133715D3D92}"/>
              </a:ext>
            </a:extLst>
          </p:cNvPr>
          <p:cNvSpPr>
            <a:spLocks noGrp="1"/>
          </p:cNvSpPr>
          <p:nvPr>
            <p:ph type="sldNum" sz="quarter" idx="5"/>
          </p:nvPr>
        </p:nvSpPr>
        <p:spPr/>
        <p:txBody>
          <a:bodyPr/>
          <a:lstStyle/>
          <a:p>
            <a:fld id="{5338D9B9-669E-4AE2-BE58-17514D21B3E7}" type="slidenum">
              <a:rPr lang="he-IL" smtClean="0"/>
              <a:t>9</a:t>
            </a:fld>
            <a:endParaRPr lang="he-IL"/>
          </a:p>
        </p:txBody>
      </p:sp>
    </p:spTree>
    <p:extLst>
      <p:ext uri="{BB962C8B-B14F-4D97-AF65-F5344CB8AC3E}">
        <p14:creationId xmlns:p14="http://schemas.microsoft.com/office/powerpoint/2010/main" val="324945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F41EB-9C5E-DD6D-236D-CB883B200C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082B215-ACC7-40E5-8988-C441985A138B}"/>
              </a:ext>
            </a:extLst>
          </p:cNvPr>
          <p:cNvSpPr>
            <a:spLocks noGrp="1" noRot="1" noChangeAspect="1"/>
          </p:cNvSpPr>
          <p:nvPr>
            <p:ph type="sldImg"/>
          </p:nvPr>
        </p:nvSpPr>
        <p:spPr/>
        <p:txBody>
          <a:bodyPr/>
          <a:lstStyle/>
          <a:p>
            <a:endParaRPr lang="he-IL"/>
          </a:p>
        </p:txBody>
      </p:sp>
      <mc:AlternateContent xmlns:mc="http://schemas.openxmlformats.org/markup-compatibility/2006" xmlns:a14="http://schemas.microsoft.com/office/drawing/2010/main">
        <mc:Choice Requires="a14">
          <p:sp>
            <p:nvSpPr>
              <p:cNvPr id="3" name="מציין מיקום של הערות 2">
                <a:extLst>
                  <a:ext uri="{FF2B5EF4-FFF2-40B4-BE49-F238E27FC236}">
                    <a16:creationId xmlns:a16="http://schemas.microsoft.com/office/drawing/2014/main" id="{0AD6DFAF-3FCE-EE56-09CC-C5A1C9DBB931}"/>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effectLst/>
                  </a:rPr>
                  <a:t>In imaging optics, a widely accepted measure of system performance is the OTF (Optical Transfer Function)</a:t>
                </a:r>
                <a:r>
                  <a:rPr lang="en-US" baseline="0" dirty="0">
                    <a:effectLst/>
                  </a:rPr>
                  <a:t> and</a:t>
                </a:r>
                <a:r>
                  <a:rPr lang="en-US" dirty="0">
                    <a:effectLst/>
                  </a:rPr>
                  <a:t>  the MTF (Modulation Transfer Function), which characterizes the distribution of spatial frequencies transmitted through the optical system. The differences</a:t>
                </a:r>
                <a:r>
                  <a:rPr lang="en-US" baseline="0" dirty="0">
                    <a:effectLst/>
                  </a:rPr>
                  <a:t> between them is only the phase of the light and for us it’s the same. We will focus on the MTF here. </a:t>
                </a:r>
                <a:r>
                  <a:rPr lang="en-US" dirty="0">
                    <a:effectLst/>
                  </a:rPr>
                  <a:t>The MTF is typically defined over a two-dimensional frequency plane, denoted by coordinates </a:t>
                </a:r>
                <a14:m>
                  <m:oMath xmlns:m="http://schemas.openxmlformats.org/officeDocument/2006/math">
                    <m:d>
                      <m:dPr>
                        <m:ctrlPr>
                          <a:rPr lang="ar-SA" sz="1200" i="1" kern="1200">
                            <a:solidFill>
                              <a:schemeClr val="tx1"/>
                            </a:solidFill>
                            <a:latin typeface="Cambria Math" panose="02040503050406030204" pitchFamily="18" charset="0"/>
                            <a:ea typeface="+mn-ea"/>
                            <a:cs typeface="+mn-cs"/>
                          </a:rPr>
                        </m:ctrlPr>
                      </m:dPr>
                      <m:e>
                        <m:r>
                          <a:rPr lang="ar-SA" sz="1200" i="1" kern="1200">
                            <a:solidFill>
                              <a:schemeClr val="tx1"/>
                            </a:solidFill>
                            <a:latin typeface="Cambria Math" panose="02040503050406030204" pitchFamily="18" charset="0"/>
                            <a:ea typeface="+mn-ea"/>
                            <a:cs typeface="+mn-cs"/>
                          </a:rPr>
                          <m:t>𝑢</m:t>
                        </m:r>
                        <m:r>
                          <a:rPr lang="ar-SA" sz="1200" i="0" kern="1200">
                            <a:solidFill>
                              <a:schemeClr val="tx1"/>
                            </a:solidFill>
                            <a:latin typeface="Cambria Math" panose="02040503050406030204" pitchFamily="18" charset="0"/>
                            <a:ea typeface="+mn-ea"/>
                            <a:cs typeface="+mn-cs"/>
                          </a:rPr>
                          <m:t>,</m:t>
                        </m:r>
                        <m:r>
                          <a:rPr lang="ar-SA" sz="1200" i="1" kern="1200">
                            <a:solidFill>
                              <a:schemeClr val="tx1"/>
                            </a:solidFill>
                            <a:latin typeface="Cambria Math" panose="02040503050406030204" pitchFamily="18" charset="0"/>
                            <a:ea typeface="+mn-ea"/>
                            <a:cs typeface="+mn-cs"/>
                          </a:rPr>
                          <m:t>𝑣</m:t>
                        </m:r>
                      </m:e>
                    </m:d>
                  </m:oMath>
                </a14:m>
                <a:r>
                  <a:rPr lang="ar-SA" dirty="0">
                    <a:effectLst/>
                  </a:rPr>
                  <a:t>,</a:t>
                </a:r>
                <a:endParaRPr lang="en-US" dirty="0">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effectLst/>
                  </a:rPr>
                  <a:t> </a:t>
                </a:r>
                <a:r>
                  <a:rPr lang="en-US" dirty="0">
                    <a:effectLst/>
                  </a:rPr>
                  <a:t>where the value of the function at each point (up to a normalization constant) reflects the relative transmission amount of the corresponding spatial frequency. The highest frequencies transmitted, which are located furthest from the origin, are referred to as the cut-off frequencies</a:t>
                </a:r>
              </a:p>
              <a:p>
                <a:r>
                  <a:rPr lang="en-US" dirty="0"/>
                  <a:t>The higher the cut-off frequency – the sharper the image</a:t>
                </a:r>
                <a:endParaRPr lang="he-IL" dirty="0"/>
              </a:p>
              <a:p>
                <a:endParaRPr lang="en-US" dirty="0"/>
              </a:p>
              <a:p>
                <a:r>
                  <a:rPr lang="en-US" dirty="0"/>
                  <a:t>This is a nice illustration </a:t>
                </a:r>
                <a:r>
                  <a:rPr lang="en-US" dirty="0" err="1"/>
                  <a:t>i</a:t>
                </a:r>
                <a:r>
                  <a:rPr lang="en-US" dirty="0"/>
                  <a:t> found explaining the relation between the OTF or the MTF to the image quality, the more frequencies we lose from the MTF, the less sharp the image</a:t>
                </a:r>
              </a:p>
              <a:p>
                <a:r>
                  <a:rPr lang="en-US" dirty="0"/>
                  <a:t>The middle images are of a point source (PSF), which looks smeared in a poor MTF system</a:t>
                </a:r>
              </a:p>
              <a:p>
                <a:r>
                  <a:rPr lang="en-US" dirty="0"/>
                  <a:t>So this is important to have a good MTF without zeros that resembles loss of mid-range frequencies,</a:t>
                </a:r>
              </a:p>
              <a:p>
                <a:r>
                  <a:rPr lang="en-US" dirty="0"/>
                  <a:t>So how we do that? We will start by try to calculate the MTF </a:t>
                </a:r>
              </a:p>
              <a:p>
                <a:r>
                  <a:rPr lang="en-US" dirty="0"/>
                  <a:t>We can calculate with the integral or by another methos which is the Fourier transform of the PSF (point spread function), here we used the first methos because it takes less time to calculate in this case and it is also more intuitive to explain that way</a:t>
                </a:r>
                <a:endParaRPr lang="he-IL" dirty="0"/>
              </a:p>
              <a:p>
                <a:r>
                  <a:rPr lang="en-US" dirty="0"/>
                  <a:t>The MTF by the Autocorrelation can be calculated very easily when considering points instead of finite sized apertures</a:t>
                </a:r>
                <a:endParaRPr lang="he-IL" dirty="0"/>
              </a:p>
              <a:p>
                <a:endParaRPr lang="he-IL" dirty="0"/>
              </a:p>
            </p:txBody>
          </p:sp>
        </mc:Choice>
        <mc:Fallback xmlns="">
          <p:sp>
            <p:nvSpPr>
              <p:cNvPr id="3" name="מציין מיקום של הערות 2">
                <a:extLst>
                  <a:ext uri="{FF2B5EF4-FFF2-40B4-BE49-F238E27FC236}">
                    <a16:creationId xmlns:a16="http://schemas.microsoft.com/office/drawing/2014/main" id="{0AD6DFAF-3FCE-EE56-09CC-C5A1C9DBB931}"/>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effectLst/>
                  </a:rPr>
                  <a:t>In imaging optics, a widely accepted measure of system performance is the OTF (Optical Transfer Function)</a:t>
                </a:r>
                <a:r>
                  <a:rPr lang="en-US" baseline="0" dirty="0">
                    <a:effectLst/>
                  </a:rPr>
                  <a:t> and</a:t>
                </a:r>
                <a:r>
                  <a:rPr lang="en-US" dirty="0">
                    <a:effectLst/>
                  </a:rPr>
                  <a:t>  the MTF (Modulation Transfer Function), which characterizes the distribution of spatial frequencies transmitted through the optical system. The differences</a:t>
                </a:r>
                <a:r>
                  <a:rPr lang="en-US" baseline="0" dirty="0">
                    <a:effectLst/>
                  </a:rPr>
                  <a:t> between them is only the phase of the light and for us it’s the same. We will focus on the MTF here. </a:t>
                </a:r>
                <a:r>
                  <a:rPr lang="en-US" dirty="0">
                    <a:effectLst/>
                  </a:rPr>
                  <a:t>The MTF is typically defined over a two-dimensional frequency plane, denoted by coordinates </a:t>
                </a:r>
                <a:r>
                  <a:rPr lang="ar-SA" sz="1200" i="0" kern="1200">
                    <a:solidFill>
                      <a:schemeClr val="tx1"/>
                    </a:solidFill>
                    <a:latin typeface="Cambria Math" panose="02040503050406030204" pitchFamily="18" charset="0"/>
                    <a:ea typeface="+mn-ea"/>
                    <a:cs typeface="+mn-cs"/>
                  </a:rPr>
                  <a:t>(𝑢,𝑣)</a:t>
                </a:r>
                <a:r>
                  <a:rPr lang="ar-SA" dirty="0">
                    <a:effectLst/>
                  </a:rPr>
                  <a:t>,</a:t>
                </a:r>
                <a:endParaRPr lang="en-US" dirty="0">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effectLst/>
                  </a:rPr>
                  <a:t> </a:t>
                </a:r>
                <a:r>
                  <a:rPr lang="en-US" dirty="0">
                    <a:effectLst/>
                  </a:rPr>
                  <a:t>where the value of the function at each point (up to a normalization constant) reflects the relative transmission amount of the corresponding spatial frequency. The highest frequencies transmitted, which are located furthest from the origin, are referred to as the cut-off frequencies</a:t>
                </a:r>
              </a:p>
              <a:p>
                <a:r>
                  <a:rPr lang="en-US" dirty="0"/>
                  <a:t>The higher the cut-off frequency – the sharper the image</a:t>
                </a:r>
                <a:endParaRPr lang="he-IL" dirty="0"/>
              </a:p>
              <a:p>
                <a:endParaRPr lang="en-US" dirty="0"/>
              </a:p>
              <a:p>
                <a:r>
                  <a:rPr lang="en-US" dirty="0"/>
                  <a:t>This is a nice illustration </a:t>
                </a:r>
                <a:r>
                  <a:rPr lang="en-US" dirty="0" err="1"/>
                  <a:t>i</a:t>
                </a:r>
                <a:r>
                  <a:rPr lang="en-US" dirty="0"/>
                  <a:t> found explaining the relation between the OTF or the MTF to the image quality, the more frequencies we lose from the MTF, the less sharp the image</a:t>
                </a:r>
              </a:p>
              <a:p>
                <a:r>
                  <a:rPr lang="en-US" dirty="0"/>
                  <a:t>The middle images are of a point source (PSF), which looks smeared in a poor MTF system</a:t>
                </a:r>
              </a:p>
              <a:p>
                <a:r>
                  <a:rPr lang="en-US" dirty="0"/>
                  <a:t>So this is important to have a good MTF without zeros that resembles loss of mid-range frequencies,</a:t>
                </a:r>
              </a:p>
              <a:p>
                <a:r>
                  <a:rPr lang="en-US" dirty="0"/>
                  <a:t>So how we do that? We will start by try to calculate the MTF </a:t>
                </a:r>
              </a:p>
              <a:p>
                <a:r>
                  <a:rPr lang="en-US" dirty="0"/>
                  <a:t>We can calculate with the integral or by another methos which is the Fourier transform of the PSF (point spread function), here we used the first methos because it takes less time to calculate in this case and it is also more intuitive to explain that way</a:t>
                </a:r>
                <a:endParaRPr lang="he-IL" dirty="0"/>
              </a:p>
              <a:p>
                <a:r>
                  <a:rPr lang="en-US" dirty="0"/>
                  <a:t>The MTF by the Autocorrelation can be calculated very easily when considering points instead of finite sized apertures</a:t>
                </a:r>
                <a:endParaRPr lang="he-IL" dirty="0"/>
              </a:p>
              <a:p>
                <a:endParaRPr lang="he-IL" dirty="0"/>
              </a:p>
            </p:txBody>
          </p:sp>
        </mc:Fallback>
      </mc:AlternateContent>
      <p:sp>
        <p:nvSpPr>
          <p:cNvPr id="4" name="מציין מיקום של מספר שקופית 3">
            <a:extLst>
              <a:ext uri="{FF2B5EF4-FFF2-40B4-BE49-F238E27FC236}">
                <a16:creationId xmlns:a16="http://schemas.microsoft.com/office/drawing/2014/main" id="{C06E3897-634B-ED99-7C04-F59FC16D9C80}"/>
              </a:ext>
            </a:extLst>
          </p:cNvPr>
          <p:cNvSpPr>
            <a:spLocks noGrp="1"/>
          </p:cNvSpPr>
          <p:nvPr>
            <p:ph type="sldNum" sz="quarter" idx="5"/>
          </p:nvPr>
        </p:nvSpPr>
        <p:spPr/>
        <p:txBody>
          <a:bodyPr/>
          <a:lstStyle/>
          <a:p>
            <a:fld id="{5338D9B9-669E-4AE2-BE58-17514D21B3E7}" type="slidenum">
              <a:rPr lang="he-IL" smtClean="0"/>
              <a:t>10</a:t>
            </a:fld>
            <a:endParaRPr lang="he-IL"/>
          </a:p>
        </p:txBody>
      </p:sp>
    </p:spTree>
    <p:extLst>
      <p:ext uri="{BB962C8B-B14F-4D97-AF65-F5344CB8AC3E}">
        <p14:creationId xmlns:p14="http://schemas.microsoft.com/office/powerpoint/2010/main" val="4253106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6A080-F689-EA32-9C6C-AC0C5424137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85A145C-8B9D-022E-F96A-7BA4B9A422C2}"/>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A92D6321-19FB-61B6-9617-B5EF3E569472}"/>
              </a:ext>
            </a:extLst>
          </p:cNvPr>
          <p:cNvSpPr>
            <a:spLocks noGrp="1"/>
          </p:cNvSpPr>
          <p:nvPr>
            <p:ph type="body" idx="1"/>
          </p:nvPr>
        </p:nvSpPr>
        <p:spPr/>
        <p:txBody>
          <a:bodyPr/>
          <a:lstStyle/>
          <a:p>
            <a:r>
              <a:rPr lang="en-US" dirty="0"/>
              <a:t>Autocorrelation can be calculated very easily when considering points instead of finite sized apertures</a:t>
            </a:r>
            <a:endParaRPr lang="he-IL" dirty="0"/>
          </a:p>
          <a:p>
            <a:r>
              <a:rPr lang="en-US" dirty="0" err="1"/>
              <a:t>Heres</a:t>
            </a:r>
            <a:r>
              <a:rPr lang="en-US" dirty="0"/>
              <a:t> a simple example for 2 point like apertures </a:t>
            </a:r>
          </a:p>
          <a:p>
            <a:r>
              <a:rPr lang="en-US" dirty="0"/>
              <a:t>This is how their auto-correlation would be calculated:</a:t>
            </a:r>
          </a:p>
          <a:p>
            <a:r>
              <a:rPr lang="en-US" dirty="0"/>
              <a:t>An autocorrelation is an integral over space of some structure with itself, so for that we can put in place the configuration and get the same configuration moving along space, and when it covers up the standing configuration their product sums up, and the sum will be a value in the autocorrelation space</a:t>
            </a:r>
          </a:p>
          <a:p>
            <a:r>
              <a:rPr lang="en-US" dirty="0"/>
              <a:t>The place in autocorrelation space is mapped to be the distance that was needed to be between the 2 shapes for them to coincide</a:t>
            </a:r>
          </a:p>
          <a:p>
            <a:endParaRPr lang="he-IL" dirty="0"/>
          </a:p>
        </p:txBody>
      </p:sp>
      <p:sp>
        <p:nvSpPr>
          <p:cNvPr id="4" name="מציין מיקום של מספר שקופית 3">
            <a:extLst>
              <a:ext uri="{FF2B5EF4-FFF2-40B4-BE49-F238E27FC236}">
                <a16:creationId xmlns:a16="http://schemas.microsoft.com/office/drawing/2014/main" id="{C93D053B-89E1-428E-AD16-48FC55985469}"/>
              </a:ext>
            </a:extLst>
          </p:cNvPr>
          <p:cNvSpPr>
            <a:spLocks noGrp="1"/>
          </p:cNvSpPr>
          <p:nvPr>
            <p:ph type="sldNum" sz="quarter" idx="5"/>
          </p:nvPr>
        </p:nvSpPr>
        <p:spPr/>
        <p:txBody>
          <a:bodyPr/>
          <a:lstStyle/>
          <a:p>
            <a:fld id="{5338D9B9-669E-4AE2-BE58-17514D21B3E7}" type="slidenum">
              <a:rPr lang="he-IL" smtClean="0"/>
              <a:t>11</a:t>
            </a:fld>
            <a:endParaRPr lang="he-IL"/>
          </a:p>
        </p:txBody>
      </p:sp>
    </p:spTree>
    <p:extLst>
      <p:ext uri="{BB962C8B-B14F-4D97-AF65-F5344CB8AC3E}">
        <p14:creationId xmlns:p14="http://schemas.microsoft.com/office/powerpoint/2010/main" val="1818216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946940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03171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62D6E202-B606-4609-B914-27C9371A1F6D}" type="datetime1">
              <a:rPr lang="en-US" smtClean="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5737280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73907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2D6E202-B606-4609-B914-27C9371A1F6D}" type="datetime1">
              <a:rPr lang="en-US" smtClean="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607397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2D6E202-B606-4609-B914-27C9371A1F6D}" type="datetime1">
              <a:rPr lang="en-US" smtClean="0"/>
              <a:t>12/21/2025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959924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45127" y="2507550"/>
            <a:ext cx="515620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7550"/>
            <a:ext cx="51816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62D6E202-B606-4609-B914-27C9371A1F6D}" type="datetime1">
              <a:rPr lang="en-US" smtClean="0"/>
              <a:t>12/21/2025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46000724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2D6E202-B606-4609-B914-27C9371A1F6D}" type="datetime1">
              <a:rPr lang="en-US" smtClean="0"/>
              <a:t>12/21/2025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24346671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6E202-B606-4609-B914-27C9371A1F6D}" type="datetime1">
              <a:rPr lang="en-US" smtClean="0"/>
              <a:t>12/21/2025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6209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D6E202-B606-4609-B914-27C9371A1F6D}" type="datetime1">
              <a:rPr lang="en-US" smtClean="0"/>
              <a:t>12/21/2025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998813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D6E202-B606-4609-B914-27C9371A1F6D}" type="datetime1">
              <a:rPr lang="en-US" smtClean="0"/>
              <a:t>12/21/2025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81353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62D6E202-B606-4609-B914-27C9371A1F6D}" type="datetime1">
              <a:rPr lang="en-US" smtClean="0"/>
              <a:t>12/21/2025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3276859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sldNum="0"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4.png"/><Relationship Id="rId3"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48.png"/><Relationship Id="rId5" Type="http://schemas.openxmlformats.org/officeDocument/2006/relationships/image" Target="../media/image61.png"/><Relationship Id="rId1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0" Type="http://schemas.openxmlformats.org/officeDocument/2006/relationships/image" Target="../media/image89.png"/><Relationship Id="rId4" Type="http://schemas.openxmlformats.org/officeDocument/2006/relationships/image" Target="../media/image95.png"/><Relationship Id="rId9" Type="http://schemas.openxmlformats.org/officeDocument/2006/relationships/image" Target="../media/image100.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image" Target="../media/image110.png"/><Relationship Id="rId7" Type="http://schemas.openxmlformats.org/officeDocument/2006/relationships/image" Target="../media/image820.png"/><Relationship Id="rId12"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14.png"/><Relationship Id="rId5" Type="http://schemas.openxmlformats.org/officeDocument/2006/relationships/image" Target="../media/image112.png"/><Relationship Id="rId10" Type="http://schemas.openxmlformats.org/officeDocument/2006/relationships/image" Target="../media/image850.png"/><Relationship Id="rId4" Type="http://schemas.openxmlformats.org/officeDocument/2006/relationships/image" Target="../media/image111.png"/><Relationship Id="rId9" Type="http://schemas.openxmlformats.org/officeDocument/2006/relationships/image" Target="../media/image840.png"/></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30.xml"/><Relationship Id="rId16"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80.jpg"/><Relationship Id="rId14" Type="http://schemas.openxmlformats.org/officeDocument/2006/relationships/image" Target="../media/image127.png"/></Relationships>
</file>

<file path=ppt/slides/_rels/slide33.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4.jpg"/><Relationship Id="rId11" Type="http://schemas.openxmlformats.org/officeDocument/2006/relationships/image" Target="../media/image138.png"/><Relationship Id="rId5" Type="http://schemas.openxmlformats.org/officeDocument/2006/relationships/image" Target="../media/image83.jpg"/><Relationship Id="rId10" Type="http://schemas.openxmlformats.org/officeDocument/2006/relationships/image" Target="../media/image88.jpg"/><Relationship Id="rId4" Type="http://schemas.openxmlformats.org/officeDocument/2006/relationships/image" Target="../media/image82.jpg"/><Relationship Id="rId9" Type="http://schemas.openxmlformats.org/officeDocument/2006/relationships/image" Target="../media/image87.jpg"/></Relationships>
</file>

<file path=ppt/slides/_rels/slide34.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92.jpg"/><Relationship Id="rId11" Type="http://schemas.openxmlformats.org/officeDocument/2006/relationships/image" Target="../media/image138.png"/><Relationship Id="rId5" Type="http://schemas.openxmlformats.org/officeDocument/2006/relationships/image" Target="../media/image9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s>
</file>

<file path=ppt/slides/_rels/slide35.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57.png"/><Relationship Id="rId18" Type="http://schemas.openxmlformats.org/officeDocument/2006/relationships/image" Target="../media/image103.jp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01.jpg"/><Relationship Id="rId17" Type="http://schemas.openxmlformats.org/officeDocument/2006/relationships/image" Target="../media/image160.png"/><Relationship Id="rId2" Type="http://schemas.openxmlformats.org/officeDocument/2006/relationships/notesSlide" Target="../notesSlides/notesSlide33.xml"/><Relationship Id="rId16" Type="http://schemas.openxmlformats.org/officeDocument/2006/relationships/image" Target="../media/image88.jpg"/><Relationship Id="rId20" Type="http://schemas.openxmlformats.org/officeDocument/2006/relationships/image" Target="../media/image163.png"/><Relationship Id="rId1" Type="http://schemas.openxmlformats.org/officeDocument/2006/relationships/slideLayout" Target="../slideLayouts/slideLayout6.xml"/><Relationship Id="rId6" Type="http://schemas.openxmlformats.org/officeDocument/2006/relationships/image" Target="../media/image98.jp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159.png"/><Relationship Id="rId10" Type="http://schemas.openxmlformats.org/officeDocument/2006/relationships/image" Target="../media/image100.jpg"/><Relationship Id="rId19" Type="http://schemas.openxmlformats.org/officeDocument/2006/relationships/image" Target="../media/image162.png"/><Relationship Id="rId4" Type="http://schemas.openxmlformats.org/officeDocument/2006/relationships/image" Target="../media/image97.jpg"/><Relationship Id="rId9" Type="http://schemas.openxmlformats.org/officeDocument/2006/relationships/image" Target="../media/image153.png"/><Relationship Id="rId14" Type="http://schemas.openxmlformats.org/officeDocument/2006/relationships/image" Target="../media/image102.jpg"/></Relationships>
</file>

<file path=ppt/slides/_rels/slide3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04.jpg"/><Relationship Id="rId7" Type="http://schemas.openxmlformats.org/officeDocument/2006/relationships/image" Target="../media/image106.jp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05.jp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07.jpg"/></Relationships>
</file>

<file path=ppt/slides/_rels/slide3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08.jpg"/><Relationship Id="rId4" Type="http://schemas.openxmlformats.org/officeDocument/2006/relationships/image" Target="../media/image17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תמונה 23" descr="צלחת לווין תחת שמי כוכבים בלילה">
            <a:extLst>
              <a:ext uri="{FF2B5EF4-FFF2-40B4-BE49-F238E27FC236}">
                <a16:creationId xmlns:a16="http://schemas.microsoft.com/office/drawing/2014/main" id="{F4ECE70D-8A7B-4F78-A5A1-B53AA152B3DE}"/>
              </a:ext>
            </a:extLst>
          </p:cNvPr>
          <p:cNvPicPr>
            <a:picLocks noChangeAspect="1"/>
          </p:cNvPicPr>
          <p:nvPr/>
        </p:nvPicPr>
        <p:blipFill>
          <a:blip r:embed="rId2">
            <a:extLst>
              <a:ext uri="{28A0092B-C50C-407E-A947-70E740481C1C}">
                <a14:useLocalDpi xmlns:a14="http://schemas.microsoft.com/office/drawing/2010/main" val="0"/>
              </a:ext>
            </a:extLst>
          </a:blip>
          <a:srcRect t="27799" r="-1" b="5785"/>
          <a:stretch>
            <a:fillRect/>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כותרת 1">
            <a:extLst>
              <a:ext uri="{FF2B5EF4-FFF2-40B4-BE49-F238E27FC236}">
                <a16:creationId xmlns:a16="http://schemas.microsoft.com/office/drawing/2014/main" id="{E786DA86-3B9D-121E-ED6D-64CD270230CB}"/>
              </a:ext>
            </a:extLst>
          </p:cNvPr>
          <p:cNvSpPr>
            <a:spLocks noGrp="1"/>
          </p:cNvSpPr>
          <p:nvPr>
            <p:ph type="ctrTitle"/>
          </p:nvPr>
        </p:nvSpPr>
        <p:spPr>
          <a:xfrm>
            <a:off x="0" y="4503279"/>
            <a:ext cx="12192000" cy="868026"/>
          </a:xfrm>
        </p:spPr>
        <p:txBody>
          <a:bodyPr>
            <a:normAutofit/>
          </a:bodyPr>
          <a:lstStyle/>
          <a:p>
            <a:r>
              <a:rPr lang="en-US" sz="4000" dirty="0">
                <a:solidFill>
                  <a:srgbClr val="EBEBEB"/>
                </a:solidFill>
              </a:rPr>
              <a:t>From the Schrödinger equation to telescope designing </a:t>
            </a:r>
            <a:endParaRPr lang="he-IL" sz="4000" dirty="0">
              <a:solidFill>
                <a:srgbClr val="EBEBEB"/>
              </a:solidFill>
            </a:endParaRPr>
          </a:p>
        </p:txBody>
      </p:sp>
      <p:sp>
        <p:nvSpPr>
          <p:cNvPr id="3" name="כותרת משנה 2">
            <a:extLst>
              <a:ext uri="{FF2B5EF4-FFF2-40B4-BE49-F238E27FC236}">
                <a16:creationId xmlns:a16="http://schemas.microsoft.com/office/drawing/2014/main" id="{119C801B-6835-CAED-6B17-35D2708D488F}"/>
              </a:ext>
            </a:extLst>
          </p:cNvPr>
          <p:cNvSpPr>
            <a:spLocks noGrp="1"/>
          </p:cNvSpPr>
          <p:nvPr>
            <p:ph type="subTitle" idx="1"/>
          </p:nvPr>
        </p:nvSpPr>
        <p:spPr>
          <a:xfrm>
            <a:off x="0" y="5473699"/>
            <a:ext cx="12191999" cy="1047485"/>
          </a:xfrm>
        </p:spPr>
        <p:txBody>
          <a:bodyPr>
            <a:normAutofit lnSpcReduction="10000"/>
          </a:bodyPr>
          <a:lstStyle/>
          <a:p>
            <a:r>
              <a:rPr lang="en-US" sz="1800" dirty="0">
                <a:solidFill>
                  <a:schemeClr val="tx2">
                    <a:lumMod val="40000"/>
                    <a:lumOff val="60000"/>
                  </a:schemeClr>
                </a:solidFill>
              </a:rPr>
              <a:t>M.Sc. seminar of Odeia Moshkovich</a:t>
            </a:r>
          </a:p>
          <a:p>
            <a:r>
              <a:rPr lang="en-US" sz="1800" dirty="0">
                <a:solidFill>
                  <a:schemeClr val="tx2">
                    <a:lumMod val="40000"/>
                    <a:lumOff val="60000"/>
                  </a:schemeClr>
                </a:solidFill>
              </a:rPr>
              <a:t>Advisor: Joan Adler</a:t>
            </a:r>
            <a:endParaRPr lang="he-IL" sz="1800" dirty="0">
              <a:solidFill>
                <a:schemeClr val="tx2">
                  <a:lumMod val="40000"/>
                  <a:lumOff val="60000"/>
                </a:schemeClr>
              </a:solidFill>
            </a:endParaRPr>
          </a:p>
          <a:p>
            <a:r>
              <a:rPr lang="en-US" sz="1800" dirty="0">
                <a:solidFill>
                  <a:schemeClr val="tx2">
                    <a:lumMod val="40000"/>
                    <a:lumOff val="60000"/>
                  </a:schemeClr>
                </a:solidFill>
              </a:rPr>
              <a:t>Consultant: Erez Ribak</a:t>
            </a:r>
            <a:endParaRPr lang="he-IL" sz="1800" dirty="0">
              <a:solidFill>
                <a:schemeClr val="tx2">
                  <a:lumMod val="40000"/>
                  <a:lumOff val="60000"/>
                </a:schemeClr>
              </a:solidFill>
            </a:endParaRPr>
          </a:p>
          <a:p>
            <a:endParaRPr lang="he-IL" sz="1800" dirty="0">
              <a:solidFill>
                <a:schemeClr val="tx2">
                  <a:lumMod val="40000"/>
                  <a:lumOff val="60000"/>
                </a:schemeClr>
              </a:solidFill>
            </a:endParaRPr>
          </a:p>
        </p:txBody>
      </p:sp>
    </p:spTree>
    <p:extLst>
      <p:ext uri="{BB962C8B-B14F-4D97-AF65-F5344CB8AC3E}">
        <p14:creationId xmlns:p14="http://schemas.microsoft.com/office/powerpoint/2010/main" val="401446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AB6A-287C-6477-756A-679503C48A2A}"/>
            </a:ext>
          </a:extLst>
        </p:cNvPr>
        <p:cNvGrpSpPr/>
        <p:nvPr/>
      </p:nvGrpSpPr>
      <p:grpSpPr>
        <a:xfrm>
          <a:off x="0" y="0"/>
          <a:ext cx="0" cy="0"/>
          <a:chOff x="0" y="0"/>
          <a:chExt cx="0" cy="0"/>
        </a:xfrm>
      </p:grpSpPr>
      <p:grpSp>
        <p:nvGrpSpPr>
          <p:cNvPr id="60" name="קבוצה 59">
            <a:extLst>
              <a:ext uri="{FF2B5EF4-FFF2-40B4-BE49-F238E27FC236}">
                <a16:creationId xmlns:a16="http://schemas.microsoft.com/office/drawing/2014/main" id="{EA443297-DCE3-B154-D251-C5C870667DE3}"/>
              </a:ext>
            </a:extLst>
          </p:cNvPr>
          <p:cNvGrpSpPr/>
          <p:nvPr/>
        </p:nvGrpSpPr>
        <p:grpSpPr>
          <a:xfrm>
            <a:off x="6644366" y="3075488"/>
            <a:ext cx="5523249" cy="3490486"/>
            <a:chOff x="5571632" y="2869134"/>
            <a:chExt cx="6595985" cy="3982996"/>
          </a:xfrm>
        </p:grpSpPr>
        <p:grpSp>
          <p:nvGrpSpPr>
            <p:cNvPr id="10" name="קבוצה 9">
              <a:extLst>
                <a:ext uri="{FF2B5EF4-FFF2-40B4-BE49-F238E27FC236}">
                  <a16:creationId xmlns:a16="http://schemas.microsoft.com/office/drawing/2014/main" id="{4A37DBE5-07FD-3E96-DE5D-159ECC1F5B42}"/>
                </a:ext>
              </a:extLst>
            </p:cNvPr>
            <p:cNvGrpSpPr/>
            <p:nvPr/>
          </p:nvGrpSpPr>
          <p:grpSpPr>
            <a:xfrm>
              <a:off x="5669764" y="2869134"/>
              <a:ext cx="6497853" cy="3982996"/>
              <a:chOff x="5225142" y="2497859"/>
              <a:chExt cx="6942475" cy="4354271"/>
            </a:xfrm>
          </p:grpSpPr>
          <p:pic>
            <p:nvPicPr>
              <p:cNvPr id="16" name="גרפיקה 15">
                <a:extLst>
                  <a:ext uri="{FF2B5EF4-FFF2-40B4-BE49-F238E27FC236}">
                    <a16:creationId xmlns:a16="http://schemas.microsoft.com/office/drawing/2014/main" id="{6FBB3BBF-3B4E-2C74-6118-EBD802FB1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5142" y="2497859"/>
                <a:ext cx="6942475" cy="4354271"/>
              </a:xfrm>
              <a:prstGeom prst="rect">
                <a:avLst/>
              </a:prstGeom>
            </p:spPr>
          </p:pic>
          <p:cxnSp>
            <p:nvCxnSpPr>
              <p:cNvPr id="23" name="מחבר חץ ישר 22">
                <a:extLst>
                  <a:ext uri="{FF2B5EF4-FFF2-40B4-BE49-F238E27FC236}">
                    <a16:creationId xmlns:a16="http://schemas.microsoft.com/office/drawing/2014/main" id="{4B7BCD4D-13C2-4460-50CE-D8B41DD6B20C}"/>
                  </a:ext>
                </a:extLst>
              </p:cNvPr>
              <p:cNvCxnSpPr/>
              <p:nvPr/>
            </p:nvCxnSpPr>
            <p:spPr>
              <a:xfrm>
                <a:off x="7579460" y="3599543"/>
                <a:ext cx="0" cy="406400"/>
              </a:xfrm>
              <a:prstGeom prst="straightConnector1">
                <a:avLst/>
              </a:prstGeom>
              <a:ln w="19050">
                <a:solidFill>
                  <a:srgbClr val="38A4BA"/>
                </a:solidFill>
                <a:tailEnd type="triangle"/>
              </a:ln>
            </p:spPr>
            <p:style>
              <a:lnRef idx="1">
                <a:schemeClr val="accent1"/>
              </a:lnRef>
              <a:fillRef idx="0">
                <a:schemeClr val="accent1"/>
              </a:fillRef>
              <a:effectRef idx="0">
                <a:schemeClr val="accent1"/>
              </a:effectRef>
              <a:fontRef idx="minor">
                <a:schemeClr val="tx1"/>
              </a:fontRef>
            </p:style>
          </p:cxnSp>
          <p:sp>
            <p:nvSpPr>
              <p:cNvPr id="24" name="תיבת טקסט 23">
                <a:extLst>
                  <a:ext uri="{FF2B5EF4-FFF2-40B4-BE49-F238E27FC236}">
                    <a16:creationId xmlns:a16="http://schemas.microsoft.com/office/drawing/2014/main" id="{9C9DBD11-B0E8-B775-FBFD-650FCD25DD6E}"/>
                  </a:ext>
                </a:extLst>
              </p:cNvPr>
              <p:cNvSpPr txBox="1"/>
              <p:nvPr/>
            </p:nvSpPr>
            <p:spPr>
              <a:xfrm>
                <a:off x="6695812" y="2988135"/>
                <a:ext cx="1258353" cy="620044"/>
              </a:xfrm>
              <a:prstGeom prst="rect">
                <a:avLst/>
              </a:prstGeom>
              <a:noFill/>
            </p:spPr>
            <p:txBody>
              <a:bodyPr wrap="square" rtlCol="1">
                <a:spAutoFit/>
              </a:bodyPr>
              <a:lstStyle/>
              <a:p>
                <a:pPr algn="ctr"/>
                <a:r>
                  <a:rPr lang="en-US" sz="1400" dirty="0">
                    <a:solidFill>
                      <a:srgbClr val="009999"/>
                    </a:solidFill>
                  </a:rPr>
                  <a:t>Cut-off frequency</a:t>
                </a:r>
                <a:endParaRPr lang="he-IL" sz="1400" dirty="0">
                  <a:solidFill>
                    <a:srgbClr val="009999"/>
                  </a:solidFill>
                </a:endParaRPr>
              </a:p>
            </p:txBody>
          </p:sp>
        </p:grpSp>
        <p:sp>
          <p:nvSpPr>
            <p:cNvPr id="58" name="תיבת טקסט 57">
              <a:extLst>
                <a:ext uri="{FF2B5EF4-FFF2-40B4-BE49-F238E27FC236}">
                  <a16:creationId xmlns:a16="http://schemas.microsoft.com/office/drawing/2014/main" id="{2AFFA5EC-C319-325F-DCA7-AD46E8DCCE36}"/>
                </a:ext>
              </a:extLst>
            </p:cNvPr>
            <p:cNvSpPr txBox="1"/>
            <p:nvPr/>
          </p:nvSpPr>
          <p:spPr>
            <a:xfrm rot="16200000">
              <a:off x="5417734" y="3968873"/>
              <a:ext cx="569405" cy="261610"/>
            </a:xfrm>
            <a:prstGeom prst="rect">
              <a:avLst/>
            </a:prstGeom>
            <a:solidFill>
              <a:schemeClr val="bg1"/>
            </a:solidFill>
          </p:spPr>
          <p:txBody>
            <a:bodyPr wrap="square">
              <a:spAutoFit/>
            </a:bodyPr>
            <a:lstStyle/>
            <a:p>
              <a:pPr algn="r"/>
              <a:r>
                <a:rPr lang="en-US" sz="1100" b="1" dirty="0"/>
                <a:t>MTF</a:t>
              </a:r>
              <a:endParaRPr lang="he-IL" sz="1100" b="1" dirty="0"/>
            </a:p>
          </p:txBody>
        </p:sp>
        <p:sp>
          <p:nvSpPr>
            <p:cNvPr id="59" name="תיבת טקסט 58">
              <a:extLst>
                <a:ext uri="{FF2B5EF4-FFF2-40B4-BE49-F238E27FC236}">
                  <a16:creationId xmlns:a16="http://schemas.microsoft.com/office/drawing/2014/main" id="{03C99FA5-CC96-4B7C-B418-269DD2F2B037}"/>
                </a:ext>
              </a:extLst>
            </p:cNvPr>
            <p:cNvSpPr txBox="1"/>
            <p:nvPr/>
          </p:nvSpPr>
          <p:spPr>
            <a:xfrm rot="16200000">
              <a:off x="5418935" y="5976817"/>
              <a:ext cx="569405" cy="261610"/>
            </a:xfrm>
            <a:prstGeom prst="rect">
              <a:avLst/>
            </a:prstGeom>
            <a:solidFill>
              <a:schemeClr val="bg1"/>
            </a:solidFill>
          </p:spPr>
          <p:txBody>
            <a:bodyPr wrap="square">
              <a:spAutoFit/>
            </a:bodyPr>
            <a:lstStyle/>
            <a:p>
              <a:pPr algn="r"/>
              <a:r>
                <a:rPr lang="en-US" sz="1100" b="1" dirty="0"/>
                <a:t>MTF</a:t>
              </a:r>
              <a:endParaRPr lang="he-IL" sz="1100" b="1" dirty="0"/>
            </a:p>
          </p:txBody>
        </p:sp>
      </p:grpSp>
      <p:sp>
        <p:nvSpPr>
          <p:cNvPr id="9" name="Title 1">
            <a:extLst>
              <a:ext uri="{FF2B5EF4-FFF2-40B4-BE49-F238E27FC236}">
                <a16:creationId xmlns:a16="http://schemas.microsoft.com/office/drawing/2014/main" id="{C8746DEC-C33F-C2C9-9394-13C5DE68DE97}"/>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582C8DA6-588F-E487-BBD1-59C2F8936159}"/>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MTF definition</a:t>
            </a:r>
          </a:p>
        </p:txBody>
      </p:sp>
      <p:sp>
        <p:nvSpPr>
          <p:cNvPr id="2" name="תיבת טקסט 1">
            <a:extLst>
              <a:ext uri="{FF2B5EF4-FFF2-40B4-BE49-F238E27FC236}">
                <a16:creationId xmlns:a16="http://schemas.microsoft.com/office/drawing/2014/main" id="{370C9792-2377-4085-C656-B996B18F9976}"/>
              </a:ext>
            </a:extLst>
          </p:cNvPr>
          <p:cNvSpPr txBox="1"/>
          <p:nvPr/>
        </p:nvSpPr>
        <p:spPr>
          <a:xfrm>
            <a:off x="300718" y="1514478"/>
            <a:ext cx="11891282" cy="400110"/>
          </a:xfrm>
          <a:prstGeom prst="rect">
            <a:avLst/>
          </a:prstGeom>
          <a:noFill/>
        </p:spPr>
        <p:txBody>
          <a:bodyPr wrap="square" rtlCol="1">
            <a:spAutoFit/>
          </a:bodyPr>
          <a:lstStyle/>
          <a:p>
            <a:r>
              <a:rPr lang="en-US" sz="2000" dirty="0"/>
              <a:t>The MTF describes the spatial frequency transmittance of the imaging system. In our case:  </a:t>
            </a:r>
          </a:p>
        </p:txBody>
      </p:sp>
      <p:sp>
        <p:nvSpPr>
          <p:cNvPr id="11" name="תיבת טקסט 10">
            <a:extLst>
              <a:ext uri="{FF2B5EF4-FFF2-40B4-BE49-F238E27FC236}">
                <a16:creationId xmlns:a16="http://schemas.microsoft.com/office/drawing/2014/main" id="{14A240A7-9B93-B06C-70BC-CD4B1FADD1E4}"/>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4" name="תיבת טקסט 13">
            <a:extLst>
              <a:ext uri="{FF2B5EF4-FFF2-40B4-BE49-F238E27FC236}">
                <a16:creationId xmlns:a16="http://schemas.microsoft.com/office/drawing/2014/main" id="{33F52502-8B58-ADF2-CCBD-98249DD393A9}"/>
              </a:ext>
            </a:extLst>
          </p:cNvPr>
          <p:cNvSpPr txBox="1"/>
          <p:nvPr/>
        </p:nvSpPr>
        <p:spPr>
          <a:xfrm>
            <a:off x="4324350" y="-117719"/>
            <a:ext cx="1946911" cy="584775"/>
          </a:xfrm>
          <a:prstGeom prst="rect">
            <a:avLst/>
          </a:prstGeom>
          <a:noFill/>
        </p:spPr>
        <p:txBody>
          <a:bodyPr wrap="square" rtlCol="1">
            <a:spAutoFit/>
          </a:bodyPr>
          <a:lstStyle/>
          <a:p>
            <a:pPr algn="r"/>
            <a:r>
              <a:rPr lang="en-US" sz="3200" b="1" dirty="0">
                <a:solidFill>
                  <a:schemeClr val="bg2">
                    <a:lumMod val="50000"/>
                  </a:schemeClr>
                </a:solidFill>
              </a:rPr>
              <a:t>I</a:t>
            </a:r>
            <a:r>
              <a:rPr lang="en-US" sz="3200" b="1" dirty="0">
                <a:solidFill>
                  <a:schemeClr val="bg1">
                    <a:lumMod val="85000"/>
                  </a:schemeClr>
                </a:solidFill>
              </a:rPr>
              <a:t>I</a:t>
            </a:r>
            <a:r>
              <a:rPr lang="en-US" sz="3200" b="1" dirty="0">
                <a:solidFill>
                  <a:schemeClr val="bg2">
                    <a:lumMod val="50000"/>
                  </a:schemeClr>
                </a:solidFill>
              </a:rPr>
              <a:t>IIIIIIIIIIIII</a:t>
            </a:r>
            <a:endParaRPr lang="he-IL" sz="3200" b="1" dirty="0">
              <a:solidFill>
                <a:schemeClr val="bg2">
                  <a:lumMod val="50000"/>
                </a:schemeClr>
              </a:solidFill>
            </a:endParaRPr>
          </a:p>
        </p:txBody>
      </p:sp>
      <p:sp>
        <p:nvSpPr>
          <p:cNvPr id="20" name="תיבת טקסט 19">
            <a:extLst>
              <a:ext uri="{FF2B5EF4-FFF2-40B4-BE49-F238E27FC236}">
                <a16:creationId xmlns:a16="http://schemas.microsoft.com/office/drawing/2014/main" id="{A4D2FC9B-3CF5-883F-EA10-2EBA1839CBFE}"/>
              </a:ext>
            </a:extLst>
          </p:cNvPr>
          <p:cNvSpPr txBox="1"/>
          <p:nvPr/>
        </p:nvSpPr>
        <p:spPr>
          <a:xfrm>
            <a:off x="5986236" y="6573594"/>
            <a:ext cx="6285774" cy="338554"/>
          </a:xfrm>
          <a:prstGeom prst="rect">
            <a:avLst/>
          </a:prstGeom>
          <a:noFill/>
        </p:spPr>
        <p:txBody>
          <a:bodyPr wrap="square" rtlCol="1">
            <a:spAutoFit/>
          </a:bodyPr>
          <a:lstStyle/>
          <a:p>
            <a:r>
              <a:rPr lang="en-US" sz="1600" i="1" dirty="0">
                <a:solidFill>
                  <a:schemeClr val="bg1">
                    <a:lumMod val="65000"/>
                  </a:schemeClr>
                </a:solidFill>
              </a:rPr>
              <a:t>Illustration of MTF impact on image quality, by Tom.vettenburg, Wikipedia</a:t>
            </a:r>
            <a:endParaRPr lang="he-IL" sz="1600" i="1" dirty="0">
              <a:solidFill>
                <a:schemeClr val="bg1">
                  <a:lumMod val="65000"/>
                </a:schemeClr>
              </a:solidFill>
            </a:endParaRPr>
          </a:p>
        </p:txBody>
      </p:sp>
      <p:grpSp>
        <p:nvGrpSpPr>
          <p:cNvPr id="8" name="קבוצה 7">
            <a:extLst>
              <a:ext uri="{FF2B5EF4-FFF2-40B4-BE49-F238E27FC236}">
                <a16:creationId xmlns:a16="http://schemas.microsoft.com/office/drawing/2014/main" id="{D474B49D-643E-25AB-BF28-BCA21A7A733F}"/>
              </a:ext>
            </a:extLst>
          </p:cNvPr>
          <p:cNvGrpSpPr/>
          <p:nvPr/>
        </p:nvGrpSpPr>
        <p:grpSpPr>
          <a:xfrm>
            <a:off x="300717" y="2298490"/>
            <a:ext cx="8764852" cy="747262"/>
            <a:chOff x="1118359" y="1909179"/>
            <a:chExt cx="8764852" cy="747262"/>
          </a:xfrm>
        </p:grpSpPr>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2D88A825-9BA0-7CD3-5F5E-BAF99727DDBB}"/>
                    </a:ext>
                  </a:extLst>
                </p:cNvPr>
                <p:cNvSpPr txBox="1"/>
                <p:nvPr/>
              </p:nvSpPr>
              <p:spPr>
                <a:xfrm>
                  <a:off x="1118359" y="1909179"/>
                  <a:ext cx="8764852" cy="447687"/>
                </a:xfrm>
                <a:prstGeom prst="rect">
                  <a:avLst/>
                </a:prstGeom>
                <a:noFill/>
              </p:spPr>
              <p:txBody>
                <a:bodyPr wrap="square">
                  <a:spAutoFit/>
                </a:bodyPr>
                <a:lstStyle/>
                <a:p>
                  <a:pPr>
                    <a:buNone/>
                  </a:pPr>
                  <a14:m>
                    <m:oMath xmlns:m="http://schemas.openxmlformats.org/officeDocument/2006/math">
                      <m:r>
                        <m:rPr>
                          <m:sty m:val="p"/>
                        </m:rPr>
                        <a:rPr lang="en-US" sz="2000" dirty="0">
                          <a:latin typeface="Cambria Math" panose="02040503050406030204" pitchFamily="18" charset="0"/>
                        </a:rPr>
                        <m:t>MTF</m:t>
                      </m:r>
                      <m:d>
                        <m:dPr>
                          <m:ctrlPr>
                            <a:rPr lang="en-US" sz="2000" i="1" dirty="0">
                              <a:latin typeface="Cambria Math" panose="02040503050406030204" pitchFamily="18" charset="0"/>
                            </a:rPr>
                          </m:ctrlPr>
                        </m:dPr>
                        <m:e>
                          <m:r>
                            <a:rPr lang="en-US" sz="2000" i="1" dirty="0" err="1">
                              <a:latin typeface="Cambria Math" panose="02040503050406030204" pitchFamily="18" charset="0"/>
                            </a:rPr>
                            <m:t>𝑢</m:t>
                          </m:r>
                          <m:r>
                            <a:rPr lang="en-US" sz="2000" i="1" dirty="0" err="1">
                              <a:latin typeface="Cambria Math" panose="02040503050406030204" pitchFamily="18" charset="0"/>
                            </a:rPr>
                            <m:t>,</m:t>
                          </m:r>
                          <m:r>
                            <a:rPr lang="en-US" sz="2000" i="1" dirty="0" err="1">
                              <a:latin typeface="Cambria Math" panose="02040503050406030204" pitchFamily="18" charset="0"/>
                            </a:rPr>
                            <m:t>𝑣</m:t>
                          </m:r>
                        </m:e>
                      </m:d>
                      <m:r>
                        <a:rPr lang="en-US" sz="2000" b="0" i="1" dirty="0" smtClean="0">
                          <a:latin typeface="Cambria Math" panose="02040503050406030204" pitchFamily="18" charset="0"/>
                        </a:rPr>
                        <m:t>=</m:t>
                      </m:r>
                    </m:oMath>
                  </a14:m>
                  <a:r>
                    <a:rPr lang="en-US" sz="2000" dirty="0"/>
                    <a:t> Auto-correlation </a:t>
                  </a:r>
                  <a14:m>
                    <m:oMath xmlns:m="http://schemas.openxmlformats.org/officeDocument/2006/math">
                      <m:r>
                        <a:rPr lang="en-US" sz="2000" b="0" i="0" dirty="0" smtClean="0">
                          <a:effectLst/>
                          <a:latin typeface="Cambria Math" panose="02040503050406030204" pitchFamily="18" charset="0"/>
                        </a:rPr>
                        <m:t>:</m:t>
                      </m:r>
                      <m:r>
                        <a:rPr lang="en-US" sz="2000" i="1" dirty="0">
                          <a:effectLst/>
                          <a:latin typeface="Cambria Math" panose="02040503050406030204" pitchFamily="18" charset="0"/>
                        </a:rPr>
                        <m:t>=</m:t>
                      </m:r>
                      <m:nary>
                        <m:naryPr>
                          <m:chr m:val="∬"/>
                          <m:subHide m:val="on"/>
                          <m:supHide m:val="on"/>
                          <m:ctrlPr>
                            <a:rPr lang="en-US" sz="2000" i="1" dirty="0">
                              <a:effectLst/>
                              <a:latin typeface="Cambria Math" panose="02040503050406030204" pitchFamily="18" charset="0"/>
                            </a:rPr>
                          </m:ctrlPr>
                        </m:naryPr>
                        <m:sub/>
                        <m:sup/>
                        <m:e>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e>
                          </m:d>
                          <m:r>
                            <m:rPr>
                              <m:nor/>
                            </m:rPr>
                            <a:rPr lang="en-US" sz="2000" i="0" dirty="0">
                              <a:effectLst/>
                              <a:latin typeface="Cambria Math" panose="02040503050406030204" pitchFamily="18" charset="0"/>
                            </a:rPr>
                            <m:t>d</m:t>
                          </m:r>
                          <m:r>
                            <a:rPr lang="en-US" sz="2000" i="1" dirty="0">
                              <a:latin typeface="Cambria Math" panose="02040503050406030204" pitchFamily="18" charset="0"/>
                            </a:rPr>
                            <m:t>𝑥</m:t>
                          </m:r>
                          <m:r>
                            <m:rPr>
                              <m:nor/>
                            </m:rPr>
                            <a:rPr lang="en-US" sz="2000" dirty="0">
                              <a:latin typeface="Cambria Math" panose="02040503050406030204" pitchFamily="18" charset="0"/>
                            </a:rPr>
                            <m:t>d</m:t>
                          </m:r>
                          <m:r>
                            <a:rPr lang="en-US" sz="2000" i="1" dirty="0">
                              <a:latin typeface="Cambria Math" panose="02040503050406030204" pitchFamily="18" charset="0"/>
                            </a:rPr>
                            <m:t>𝑦</m:t>
                          </m:r>
                        </m:e>
                      </m:nary>
                    </m:oMath>
                  </a14:m>
                  <a:endParaRPr lang="en-US" sz="2000" dirty="0">
                    <a:effectLst/>
                  </a:endParaRPr>
                </a:p>
              </p:txBody>
            </p:sp>
          </mc:Choice>
          <mc:Fallback xmlns="">
            <p:sp>
              <p:nvSpPr>
                <p:cNvPr id="4" name="תיבת טקסט 3">
                  <a:extLst>
                    <a:ext uri="{FF2B5EF4-FFF2-40B4-BE49-F238E27FC236}">
                      <a16:creationId xmlns:a16="http://schemas.microsoft.com/office/drawing/2014/main" id="{2D88A825-9BA0-7CD3-5F5E-BAF99727DDBB}"/>
                    </a:ext>
                  </a:extLst>
                </p:cNvPr>
                <p:cNvSpPr txBox="1">
                  <a:spLocks noRot="1" noChangeAspect="1" noMove="1" noResize="1" noEditPoints="1" noAdjustHandles="1" noChangeArrowheads="1" noChangeShapeType="1" noTextEdit="1"/>
                </p:cNvSpPr>
                <p:nvPr/>
              </p:nvSpPr>
              <p:spPr>
                <a:xfrm>
                  <a:off x="1118359" y="1909179"/>
                  <a:ext cx="8764852" cy="447687"/>
                </a:xfrm>
                <a:prstGeom prst="rect">
                  <a:avLst/>
                </a:prstGeom>
                <a:blipFill>
                  <a:blip r:embed="rId5"/>
                  <a:stretch>
                    <a:fillRect t="-141096" b="-201370"/>
                  </a:stretch>
                </a:blipFill>
              </p:spPr>
              <p:txBody>
                <a:bodyPr/>
                <a:lstStyle/>
                <a:p>
                  <a:r>
                    <a:rPr lang="he-IL">
                      <a:noFill/>
                    </a:rPr>
                    <a:t> </a:t>
                  </a:r>
                </a:p>
              </p:txBody>
            </p:sp>
          </mc:Fallback>
        </mc:AlternateContent>
        <p:sp>
          <p:nvSpPr>
            <p:cNvPr id="21" name="תיבת טקסט 20">
              <a:extLst>
                <a:ext uri="{FF2B5EF4-FFF2-40B4-BE49-F238E27FC236}">
                  <a16:creationId xmlns:a16="http://schemas.microsoft.com/office/drawing/2014/main" id="{65D934F3-6988-76A1-862F-20169C75B71F}"/>
                </a:ext>
              </a:extLst>
            </p:cNvPr>
            <p:cNvSpPr txBox="1"/>
            <p:nvPr/>
          </p:nvSpPr>
          <p:spPr>
            <a:xfrm>
              <a:off x="5759918" y="2348664"/>
              <a:ext cx="1565289" cy="307777"/>
            </a:xfrm>
            <a:prstGeom prst="rect">
              <a:avLst/>
            </a:prstGeom>
            <a:noFill/>
          </p:spPr>
          <p:txBody>
            <a:bodyPr wrap="square" rtlCol="1">
              <a:spAutoFit/>
            </a:bodyPr>
            <a:lstStyle/>
            <a:p>
              <a:r>
                <a:rPr lang="en-US" sz="1400" dirty="0">
                  <a:solidFill>
                    <a:schemeClr val="bg1">
                      <a:lumMod val="50000"/>
                    </a:schemeClr>
                  </a:solidFill>
                </a:rPr>
                <a:t>Aperture function</a:t>
              </a:r>
              <a:endParaRPr lang="he-IL" sz="1400" dirty="0">
                <a:solidFill>
                  <a:schemeClr val="bg1">
                    <a:lumMod val="50000"/>
                  </a:schemeClr>
                </a:solidFill>
              </a:endParaRPr>
            </a:p>
          </p:txBody>
        </p:sp>
        <p:sp>
          <p:nvSpPr>
            <p:cNvPr id="3" name="סוגר מרובע שמאלי 2">
              <a:extLst>
                <a:ext uri="{FF2B5EF4-FFF2-40B4-BE49-F238E27FC236}">
                  <a16:creationId xmlns:a16="http://schemas.microsoft.com/office/drawing/2014/main" id="{EAAC039F-EAEF-2EB1-9628-41B3025AF8E4}"/>
                </a:ext>
              </a:extLst>
            </p:cNvPr>
            <p:cNvSpPr/>
            <p:nvPr/>
          </p:nvSpPr>
          <p:spPr>
            <a:xfrm rot="16200000">
              <a:off x="5726101" y="1574222"/>
              <a:ext cx="83380" cy="1565289"/>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5" name="סוגר מרובע שמאלי 4">
              <a:extLst>
                <a:ext uri="{FF2B5EF4-FFF2-40B4-BE49-F238E27FC236}">
                  <a16:creationId xmlns:a16="http://schemas.microsoft.com/office/drawing/2014/main" id="{1F4BE482-42D6-FC9B-45CD-7B8C5C7F09A0}"/>
                </a:ext>
              </a:extLst>
            </p:cNvPr>
            <p:cNvSpPr/>
            <p:nvPr/>
          </p:nvSpPr>
          <p:spPr>
            <a:xfrm rot="16200000">
              <a:off x="6934405" y="2027290"/>
              <a:ext cx="88143" cy="663914"/>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grpSp>
      <p:grpSp>
        <p:nvGrpSpPr>
          <p:cNvPr id="30" name="קבוצה 29">
            <a:extLst>
              <a:ext uri="{FF2B5EF4-FFF2-40B4-BE49-F238E27FC236}">
                <a16:creationId xmlns:a16="http://schemas.microsoft.com/office/drawing/2014/main" id="{8D88D1BB-1FE1-284D-4267-45B557AD7517}"/>
              </a:ext>
            </a:extLst>
          </p:cNvPr>
          <p:cNvGrpSpPr/>
          <p:nvPr/>
        </p:nvGrpSpPr>
        <p:grpSpPr>
          <a:xfrm>
            <a:off x="6988439" y="2782935"/>
            <a:ext cx="5707680" cy="369332"/>
            <a:chOff x="705034" y="4097034"/>
            <a:chExt cx="5707680" cy="369332"/>
          </a:xfrm>
        </p:grpSpPr>
        <p:sp>
          <p:nvSpPr>
            <p:cNvPr id="12" name="תיבת טקסט 11">
              <a:extLst>
                <a:ext uri="{FF2B5EF4-FFF2-40B4-BE49-F238E27FC236}">
                  <a16:creationId xmlns:a16="http://schemas.microsoft.com/office/drawing/2014/main" id="{329A8B6B-8055-D170-1CCC-FAA641C6ED9C}"/>
                </a:ext>
              </a:extLst>
            </p:cNvPr>
            <p:cNvSpPr txBox="1"/>
            <p:nvPr/>
          </p:nvSpPr>
          <p:spPr>
            <a:xfrm>
              <a:off x="705034" y="4097034"/>
              <a:ext cx="3133540" cy="369332"/>
            </a:xfrm>
            <a:prstGeom prst="rect">
              <a:avLst/>
            </a:prstGeom>
            <a:noFill/>
          </p:spPr>
          <p:txBody>
            <a:bodyPr wrap="square">
              <a:spAutoFit/>
            </a:bodyPr>
            <a:lstStyle/>
            <a:p>
              <a:r>
                <a:rPr lang="en-US" dirty="0"/>
                <a:t>Higher frequencies transmitted</a:t>
              </a:r>
            </a:p>
          </p:txBody>
        </p:sp>
        <p:sp>
          <p:nvSpPr>
            <p:cNvPr id="13" name="תיבת טקסט 12">
              <a:extLst>
                <a:ext uri="{FF2B5EF4-FFF2-40B4-BE49-F238E27FC236}">
                  <a16:creationId xmlns:a16="http://schemas.microsoft.com/office/drawing/2014/main" id="{7386CEE2-4E90-4C56-1A82-FA29AD3D9455}"/>
                </a:ext>
              </a:extLst>
            </p:cNvPr>
            <p:cNvSpPr txBox="1"/>
            <p:nvPr/>
          </p:nvSpPr>
          <p:spPr>
            <a:xfrm>
              <a:off x="4270618" y="4097034"/>
              <a:ext cx="2142096" cy="369332"/>
            </a:xfrm>
            <a:prstGeom prst="rect">
              <a:avLst/>
            </a:prstGeom>
            <a:noFill/>
          </p:spPr>
          <p:txBody>
            <a:bodyPr wrap="square">
              <a:spAutoFit/>
            </a:bodyPr>
            <a:lstStyle/>
            <a:p>
              <a:r>
                <a:rPr lang="en-US" dirty="0"/>
                <a:t>Sharper imaging</a:t>
              </a:r>
            </a:p>
          </p:txBody>
        </p:sp>
        <p:cxnSp>
          <p:nvCxnSpPr>
            <p:cNvPr id="17" name="מחבר חץ ישר 16">
              <a:extLst>
                <a:ext uri="{FF2B5EF4-FFF2-40B4-BE49-F238E27FC236}">
                  <a16:creationId xmlns:a16="http://schemas.microsoft.com/office/drawing/2014/main" id="{91C5EAAA-B526-CC53-891D-186DF09CF7D3}"/>
                </a:ext>
              </a:extLst>
            </p:cNvPr>
            <p:cNvCxnSpPr/>
            <p:nvPr/>
          </p:nvCxnSpPr>
          <p:spPr>
            <a:xfrm>
              <a:off x="3752850" y="4307928"/>
              <a:ext cx="436449" cy="0"/>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קבוצה 31">
            <a:extLst>
              <a:ext uri="{FF2B5EF4-FFF2-40B4-BE49-F238E27FC236}">
                <a16:creationId xmlns:a16="http://schemas.microsoft.com/office/drawing/2014/main" id="{C199B403-55B0-DDB4-77C6-71A7B3B76761}"/>
              </a:ext>
            </a:extLst>
          </p:cNvPr>
          <p:cNvGrpSpPr/>
          <p:nvPr/>
        </p:nvGrpSpPr>
        <p:grpSpPr>
          <a:xfrm>
            <a:off x="27567" y="3430893"/>
            <a:ext cx="6726330" cy="2289320"/>
            <a:chOff x="49363" y="4519275"/>
            <a:chExt cx="6726330" cy="2289320"/>
          </a:xfrm>
        </p:grpSpPr>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EDBE546E-241D-3FF2-0647-E7EA59E5DB3D}"/>
                    </a:ext>
                  </a:extLst>
                </p:cNvPr>
                <p:cNvSpPr txBox="1"/>
                <p:nvPr/>
              </p:nvSpPr>
              <p:spPr>
                <a:xfrm>
                  <a:off x="49363" y="4908545"/>
                  <a:ext cx="6343650" cy="1479764"/>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2000" i="1" dirty="0" smtClean="0">
                            <a:effectLst/>
                            <a:latin typeface="Cambria Math" panose="02040503050406030204" pitchFamily="18" charset="0"/>
                          </a:rPr>
                          <m:t>𝜌</m:t>
                        </m:r>
                        <m:d>
                          <m:dPr>
                            <m:ctrlPr>
                              <a:rPr lang="en-US" sz="2000" i="1" dirty="0" smtClean="0">
                                <a:effectLst/>
                                <a:latin typeface="Cambria Math" panose="02040503050406030204" pitchFamily="18" charset="0"/>
                              </a:rPr>
                            </m:ctrlPr>
                          </m:dPr>
                          <m:e>
                            <m:r>
                              <a:rPr lang="en-US" sz="2000" i="1" dirty="0" smtClean="0">
                                <a:effectLst/>
                                <a:latin typeface="Cambria Math" panose="02040503050406030204" pitchFamily="18" charset="0"/>
                              </a:rPr>
                              <m:t>𝑞</m:t>
                            </m:r>
                          </m:e>
                        </m:d>
                        <m:r>
                          <a:rPr lang="en-US" sz="2000" i="1" dirty="0" smtClean="0">
                            <a:effectLst/>
                            <a:latin typeface="Cambria Math" panose="02040503050406030204" pitchFamily="18" charset="0"/>
                          </a:rPr>
                          <m:t>=</m:t>
                        </m:r>
                        <m:d>
                          <m:dPr>
                            <m:begChr m:val="{"/>
                            <m:endChr m:val=""/>
                            <m:ctrlPr>
                              <a:rPr lang="en-US" sz="2000" i="1" dirty="0" smtClean="0">
                                <a:effectLst/>
                                <a:latin typeface="Cambria Math" panose="02040503050406030204" pitchFamily="18" charset="0"/>
                              </a:rPr>
                            </m:ctrlPr>
                          </m:dPr>
                          <m:e>
                            <m:eqArr>
                              <m:eqArrPr>
                                <m:ctrlPr>
                                  <a:rPr lang="en-US" sz="2000" i="1" dirty="0" smtClean="0">
                                    <a:effectLst/>
                                    <a:latin typeface="Cambria Math" panose="02040503050406030204" pitchFamily="18" charset="0"/>
                                  </a:rPr>
                                </m:ctrlPr>
                              </m:eqArrPr>
                              <m:e>
                                <m:r>
                                  <a:rPr lang="en-US" sz="2000" i="1" dirty="0">
                                    <a:latin typeface="Cambria Math" panose="02040503050406030204" pitchFamily="18" charset="0"/>
                                  </a:rPr>
                                  <m:t>2</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𝑅</m:t>
                                    </m:r>
                                  </m:e>
                                  <m:sup>
                                    <m:r>
                                      <a:rPr lang="en-US" sz="2000" i="1" dirty="0">
                                        <a:latin typeface="Cambria Math" panose="02040503050406030204" pitchFamily="18" charset="0"/>
                                      </a:rPr>
                                      <m:t>2</m:t>
                                    </m:r>
                                  </m:sup>
                                </m:sSup>
                                <m:func>
                                  <m:funcPr>
                                    <m:ctrlPr>
                                      <a:rPr lang="en-US" sz="2000" i="1" dirty="0">
                                        <a:latin typeface="Cambria Math" panose="02040503050406030204" pitchFamily="18" charset="0"/>
                                      </a:rPr>
                                    </m:ctrlPr>
                                  </m:funcPr>
                                  <m:fName>
                                    <m:r>
                                      <m:rPr>
                                        <m:sty m:val="p"/>
                                      </m:rPr>
                                      <a:rPr lang="en-US" sz="2000" dirty="0" err="1">
                                        <a:latin typeface="Cambria Math" panose="02040503050406030204" pitchFamily="18" charset="0"/>
                                      </a:rPr>
                                      <m:t>arccos</m:t>
                                    </m:r>
                                  </m:fName>
                                  <m:e>
                                    <m:d>
                                      <m:dPr>
                                        <m:ctrlPr>
                                          <a:rPr lang="en-US" sz="2000" i="1" dirty="0">
                                            <a:latin typeface="Cambria Math" panose="02040503050406030204" pitchFamily="18" charset="0"/>
                                          </a:rPr>
                                        </m:ctrlPr>
                                      </m:dPr>
                                      <m:e>
                                        <m:f>
                                          <m:fPr>
                                            <m:ctrlPr>
                                              <a:rPr lang="en-US" sz="2000" i="1" dirty="0">
                                                <a:latin typeface="Cambria Math" panose="02040503050406030204" pitchFamily="18" charset="0"/>
                                              </a:rPr>
                                            </m:ctrlPr>
                                          </m:fPr>
                                          <m:num>
                                            <m:r>
                                              <a:rPr lang="en-US" sz="2000" i="1" dirty="0">
                                                <a:latin typeface="Cambria Math" panose="02040503050406030204" pitchFamily="18" charset="0"/>
                                              </a:rPr>
                                              <m:t>𝑞</m:t>
                                            </m:r>
                                          </m:num>
                                          <m:den>
                                            <m:r>
                                              <a:rPr lang="en-US" sz="2000" i="1" dirty="0">
                                                <a:latin typeface="Cambria Math" panose="02040503050406030204" pitchFamily="18" charset="0"/>
                                              </a:rPr>
                                              <m:t>2</m:t>
                                            </m:r>
                                            <m:r>
                                              <a:rPr lang="en-US" sz="2000" i="1" dirty="0">
                                                <a:latin typeface="Cambria Math" panose="02040503050406030204" pitchFamily="18" charset="0"/>
                                              </a:rPr>
                                              <m:t>𝑅</m:t>
                                            </m:r>
                                          </m:den>
                                        </m:f>
                                      </m:e>
                                    </m:d>
                                  </m:e>
                                </m:func>
                                <m:r>
                                  <a:rPr lang="en-US" sz="2000" i="1" dirty="0">
                                    <a:latin typeface="Cambria Math" panose="02040503050406030204" pitchFamily="18" charset="0"/>
                                  </a:rPr>
                                  <m:t>−</m:t>
                                </m:r>
                                <m:r>
                                  <a:rPr lang="en-US" sz="2000" i="1" dirty="0">
                                    <a:latin typeface="Cambria Math" panose="02040503050406030204" pitchFamily="18" charset="0"/>
                                  </a:rPr>
                                  <m:t>𝑞</m:t>
                                </m:r>
                                <m:rad>
                                  <m:radPr>
                                    <m:degHide m:val="on"/>
                                    <m:ctrlPr>
                                      <a:rPr lang="en-US" sz="2000" i="1" dirty="0">
                                        <a:latin typeface="Cambria Math" panose="02040503050406030204" pitchFamily="18" charset="0"/>
                                      </a:rPr>
                                    </m:ctrlPr>
                                  </m:radPr>
                                  <m:deg/>
                                  <m:e>
                                    <m:sSup>
                                      <m:sSupPr>
                                        <m:ctrlPr>
                                          <a:rPr lang="en-US" sz="2000" i="1" dirty="0">
                                            <a:latin typeface="Cambria Math" panose="02040503050406030204" pitchFamily="18" charset="0"/>
                                          </a:rPr>
                                        </m:ctrlPr>
                                      </m:sSupPr>
                                      <m:e>
                                        <m:r>
                                          <a:rPr lang="en-US" sz="2000" i="1" dirty="0">
                                            <a:latin typeface="Cambria Math" panose="02040503050406030204" pitchFamily="18" charset="0"/>
                                          </a:rPr>
                                          <m:t>𝑅</m:t>
                                        </m:r>
                                      </m:e>
                                      <m:sup>
                                        <m:r>
                                          <a:rPr lang="en-US" sz="2000" i="1" dirty="0">
                                            <a:latin typeface="Cambria Math" panose="02040503050406030204" pitchFamily="18" charset="0"/>
                                          </a:rPr>
                                          <m:t>2</m:t>
                                        </m:r>
                                      </m:sup>
                                    </m:sSup>
                                    <m:r>
                                      <a:rPr lang="en-US" sz="2000" i="1" dirty="0">
                                        <a:latin typeface="Cambria Math" panose="02040503050406030204" pitchFamily="18" charset="0"/>
                                      </a:rPr>
                                      <m:t>−</m:t>
                                    </m:r>
                                    <m:sSup>
                                      <m:sSupPr>
                                        <m:ctrlPr>
                                          <a:rPr lang="en-US" sz="2000" i="1" dirty="0">
                                            <a:latin typeface="Cambria Math" panose="02040503050406030204" pitchFamily="18" charset="0"/>
                                          </a:rPr>
                                        </m:ctrlPr>
                                      </m:sSupPr>
                                      <m:e>
                                        <m:d>
                                          <m:dPr>
                                            <m:ctrlPr>
                                              <a:rPr lang="en-US" sz="2000" i="1" dirty="0">
                                                <a:latin typeface="Cambria Math" panose="02040503050406030204" pitchFamily="18" charset="0"/>
                                              </a:rPr>
                                            </m:ctrlPr>
                                          </m:dPr>
                                          <m:e>
                                            <m:f>
                                              <m:fPr>
                                                <m:ctrlPr>
                                                  <a:rPr lang="en-US" sz="2000" i="1" dirty="0">
                                                    <a:latin typeface="Cambria Math" panose="02040503050406030204" pitchFamily="18" charset="0"/>
                                                  </a:rPr>
                                                </m:ctrlPr>
                                              </m:fPr>
                                              <m:num>
                                                <m:r>
                                                  <a:rPr lang="en-US" sz="2000" i="1" dirty="0">
                                                    <a:latin typeface="Cambria Math" panose="02040503050406030204" pitchFamily="18" charset="0"/>
                                                  </a:rPr>
                                                  <m:t>1</m:t>
                                                </m:r>
                                              </m:num>
                                              <m:den>
                                                <m:r>
                                                  <a:rPr lang="en-US" sz="2000" i="1" dirty="0">
                                                    <a:latin typeface="Cambria Math" panose="02040503050406030204" pitchFamily="18" charset="0"/>
                                                  </a:rPr>
                                                  <m:t>2</m:t>
                                                </m:r>
                                              </m:den>
                                            </m:f>
                                            <m:r>
                                              <a:rPr lang="en-US" sz="2000" i="1" dirty="0">
                                                <a:latin typeface="Cambria Math" panose="02040503050406030204" pitchFamily="18" charset="0"/>
                                              </a:rPr>
                                              <m:t>𝑞</m:t>
                                            </m:r>
                                          </m:e>
                                        </m:d>
                                      </m:e>
                                      <m:sup>
                                        <m:r>
                                          <a:rPr lang="en-US" sz="2000" i="1" dirty="0">
                                            <a:latin typeface="Cambria Math" panose="02040503050406030204" pitchFamily="18" charset="0"/>
                                          </a:rPr>
                                          <m:t>2</m:t>
                                        </m:r>
                                      </m:sup>
                                    </m:sSup>
                                  </m:e>
                                </m:rad>
                                <m:r>
                                  <a:rPr lang="en-US" sz="2000" i="1" dirty="0">
                                    <a:latin typeface="Cambria Math" panose="02040503050406030204" pitchFamily="18" charset="0"/>
                                  </a:rPr>
                                  <m:t>,</m:t>
                                </m:r>
                                <m:r>
                                  <a:rPr lang="en-US" sz="2000" i="1" dirty="0">
                                    <a:latin typeface="Cambria Math" panose="02040503050406030204" pitchFamily="18" charset="0"/>
                                  </a:rPr>
                                  <m:t>𝑞</m:t>
                                </m:r>
                                <m:r>
                                  <a:rPr lang="en-US" sz="2000" i="1" dirty="0">
                                    <a:latin typeface="Cambria Math" panose="02040503050406030204" pitchFamily="18" charset="0"/>
                                  </a:rPr>
                                  <m:t>≤</m:t>
                                </m:r>
                                <m:r>
                                  <a:rPr lang="en-US" sz="2000" i="1" dirty="0">
                                    <a:latin typeface="Cambria Math" panose="02040503050406030204" pitchFamily="18" charset="0"/>
                                  </a:rPr>
                                  <m:t>2</m:t>
                                </m:r>
                                <m:r>
                                  <a:rPr lang="en-US" sz="2000" i="1" dirty="0">
                                    <a:latin typeface="Cambria Math" panose="02040503050406030204" pitchFamily="18" charset="0"/>
                                  </a:rPr>
                                  <m:t>𝑅</m:t>
                                </m:r>
                                <m:r>
                                  <m:rPr>
                                    <m:nor/>
                                  </m:rPr>
                                  <a:rPr lang="en-US" sz="2000" dirty="0"/>
                                  <m:t> </m:t>
                                </m:r>
                              </m:e>
                              <m:e>
                                <m:r>
                                  <a:rPr lang="en-US" sz="2000" i="1" dirty="0" smtClean="0">
                                    <a:effectLst/>
                                    <a:latin typeface="Cambria Math" panose="02040503050406030204" pitchFamily="18" charset="0"/>
                                  </a:rPr>
                                  <m:t>&amp;</m:t>
                                </m:r>
                                <m:r>
                                  <a:rPr lang="en-US" sz="2000" b="0" i="1" dirty="0" smtClean="0">
                                    <a:effectLst/>
                                    <a:latin typeface="Cambria Math" panose="02040503050406030204" pitchFamily="18" charset="0"/>
                                  </a:rPr>
                                  <m:t>0</m:t>
                                </m:r>
                                <m:r>
                                  <a:rPr lang="en-US" sz="2000" b="0" i="1" dirty="0" smtClean="0">
                                    <a:effectLst/>
                                    <a:latin typeface="Cambria Math" panose="02040503050406030204" pitchFamily="18" charset="0"/>
                                  </a:rPr>
                                  <m:t>                                                         ,</m:t>
                                </m:r>
                                <m:r>
                                  <m:rPr>
                                    <m:sty m:val="p"/>
                                  </m:rPr>
                                  <a:rPr lang="en-US" sz="2000" b="0" i="1" dirty="0" smtClean="0">
                                    <a:effectLst/>
                                    <a:latin typeface="Cambria Math" panose="02040503050406030204" pitchFamily="18" charset="0"/>
                                  </a:rPr>
                                  <m:t>else</m:t>
                                </m:r>
                              </m:e>
                            </m:eqArr>
                          </m:e>
                        </m:d>
                      </m:oMath>
                    </m:oMathPara>
                  </a14:m>
                  <a:endParaRPr lang="en-US" sz="2000" dirty="0">
                    <a:effectLst/>
                  </a:endParaRPr>
                </a:p>
              </p:txBody>
            </p:sp>
          </mc:Choice>
          <mc:Fallback xmlns="">
            <p:sp>
              <p:nvSpPr>
                <p:cNvPr id="27" name="תיבת טקסט 26">
                  <a:extLst>
                    <a:ext uri="{FF2B5EF4-FFF2-40B4-BE49-F238E27FC236}">
                      <a16:creationId xmlns:a16="http://schemas.microsoft.com/office/drawing/2014/main" id="{EDBE546E-241D-3FF2-0647-E7EA59E5DB3D}"/>
                    </a:ext>
                  </a:extLst>
                </p:cNvPr>
                <p:cNvSpPr txBox="1">
                  <a:spLocks noRot="1" noChangeAspect="1" noMove="1" noResize="1" noEditPoints="1" noAdjustHandles="1" noChangeArrowheads="1" noChangeShapeType="1" noTextEdit="1"/>
                </p:cNvSpPr>
                <p:nvPr/>
              </p:nvSpPr>
              <p:spPr>
                <a:xfrm>
                  <a:off x="49363" y="4908545"/>
                  <a:ext cx="6343650" cy="1479764"/>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3F1BFFA9-6C41-4BC3-3855-11FDE283E043}"/>
                    </a:ext>
                  </a:extLst>
                </p:cNvPr>
                <p:cNvSpPr txBox="1"/>
                <p:nvPr/>
              </p:nvSpPr>
              <p:spPr>
                <a:xfrm>
                  <a:off x="432043" y="6370846"/>
                  <a:ext cx="6343650" cy="437749"/>
                </a:xfrm>
                <a:prstGeom prst="rect">
                  <a:avLst/>
                </a:prstGeom>
                <a:noFill/>
              </p:spPr>
              <p:txBody>
                <a:bodyPr wrap="square">
                  <a:spAutoFit/>
                </a:bodyPr>
                <a:lstStyle/>
                <a:p>
                  <a:pPr>
                    <a:buNone/>
                  </a:pPr>
                  <a14:m>
                    <m:oMath xmlns:m="http://schemas.openxmlformats.org/officeDocument/2006/math">
                      <m:r>
                        <a:rPr lang="en-US" sz="2000" i="1" dirty="0" smtClean="0">
                          <a:effectLst/>
                          <a:latin typeface="Cambria Math" panose="02040503050406030204" pitchFamily="18" charset="0"/>
                        </a:rPr>
                        <m:t>𝑞</m:t>
                      </m:r>
                      <m:r>
                        <a:rPr lang="en-US" sz="2000" i="1" dirty="0" smtClean="0">
                          <a:effectLst/>
                          <a:latin typeface="Cambria Math" panose="02040503050406030204" pitchFamily="18" charset="0"/>
                        </a:rPr>
                        <m:t>=</m:t>
                      </m:r>
                      <m:d>
                        <m:dPr>
                          <m:begChr m:val="|"/>
                          <m:endChr m:val="|"/>
                          <m:ctrlPr>
                            <a:rPr lang="en-US" sz="2000" i="1" dirty="0" smtClean="0">
                              <a:effectLst/>
                              <a:latin typeface="Cambria Math" panose="02040503050406030204" pitchFamily="18" charset="0"/>
                            </a:rPr>
                          </m:ctrlPr>
                        </m:dPr>
                        <m:e>
                          <m:r>
                            <a:rPr lang="en-US" sz="2000" i="1" dirty="0">
                              <a:effectLst/>
                              <a:latin typeface="Cambria Math" panose="02040503050406030204" pitchFamily="18" charset="0"/>
                            </a:rPr>
                            <m:t>𝒒</m:t>
                          </m:r>
                        </m:e>
                      </m:d>
                    </m:oMath>
                  </a14:m>
                  <a:r>
                    <a:rPr lang="en-US" sz="2000" dirty="0">
                      <a:effectLst/>
                    </a:rPr>
                    <a:t>=</a:t>
                  </a:r>
                  <a:r>
                    <a:rPr lang="en-US" sz="2000" dirty="0"/>
                    <a:t> </a:t>
                  </a:r>
                  <a14:m>
                    <m:oMath xmlns:m="http://schemas.openxmlformats.org/officeDocument/2006/math">
                      <m:rad>
                        <m:radPr>
                          <m:degHide m:val="on"/>
                          <m:ctrlPr>
                            <a:rPr lang="en-US" sz="2000" i="1" dirty="0">
                              <a:latin typeface="Cambria Math" panose="02040503050406030204" pitchFamily="18" charset="0"/>
                            </a:rPr>
                          </m:ctrlPr>
                        </m:radPr>
                        <m:deg/>
                        <m:e>
                          <m:sSup>
                            <m:sSupPr>
                              <m:ctrlPr>
                                <a:rPr lang="en-US" sz="2000" i="1" dirty="0">
                                  <a:latin typeface="Cambria Math" panose="02040503050406030204" pitchFamily="18" charset="0"/>
                                </a:rPr>
                              </m:ctrlPr>
                            </m:sSupPr>
                            <m:e>
                              <m:r>
                                <a:rPr lang="en-US" sz="2000" i="1" dirty="0">
                                  <a:latin typeface="Cambria Math" panose="02040503050406030204" pitchFamily="18" charset="0"/>
                                </a:rPr>
                                <m:t>𝑢</m:t>
                              </m:r>
                            </m:e>
                            <m:sup>
                              <m:r>
                                <a:rPr lang="en-US" sz="2000" i="1" dirty="0">
                                  <a:latin typeface="Cambria Math" panose="02040503050406030204" pitchFamily="18" charset="0"/>
                                </a:rPr>
                                <m:t>2</m:t>
                              </m:r>
                            </m:sup>
                          </m:sSup>
                          <m:r>
                            <a:rPr lang="en-US" sz="2000" b="0" i="1" dirty="0" smtClean="0">
                              <a:latin typeface="Cambria Math" panose="02040503050406030204" pitchFamily="18" charset="0"/>
                            </a:rPr>
                            <m:t>+</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𝑣</m:t>
                              </m:r>
                            </m:e>
                            <m:sup>
                              <m:r>
                                <a:rPr lang="en-US" sz="2000" i="1" dirty="0">
                                  <a:latin typeface="Cambria Math" panose="02040503050406030204" pitchFamily="18" charset="0"/>
                                </a:rPr>
                                <m:t>2</m:t>
                              </m:r>
                            </m:sup>
                          </m:sSup>
                        </m:e>
                      </m:rad>
                    </m:oMath>
                  </a14:m>
                  <a:endParaRPr lang="en-US" sz="2000" dirty="0">
                    <a:effectLst/>
                  </a:endParaRPr>
                </a:p>
              </p:txBody>
            </p:sp>
          </mc:Choice>
          <mc:Fallback xmlns="">
            <p:sp>
              <p:nvSpPr>
                <p:cNvPr id="28" name="תיבת טקסט 27">
                  <a:extLst>
                    <a:ext uri="{FF2B5EF4-FFF2-40B4-BE49-F238E27FC236}">
                      <a16:creationId xmlns:a16="http://schemas.microsoft.com/office/drawing/2014/main" id="{3F1BFFA9-6C41-4BC3-3855-11FDE283E043}"/>
                    </a:ext>
                  </a:extLst>
                </p:cNvPr>
                <p:cNvSpPr txBox="1">
                  <a:spLocks noRot="1" noChangeAspect="1" noMove="1" noResize="1" noEditPoints="1" noAdjustHandles="1" noChangeArrowheads="1" noChangeShapeType="1" noTextEdit="1"/>
                </p:cNvSpPr>
                <p:nvPr/>
              </p:nvSpPr>
              <p:spPr>
                <a:xfrm>
                  <a:off x="432043" y="6370846"/>
                  <a:ext cx="6343650" cy="437749"/>
                </a:xfrm>
                <a:prstGeom prst="rect">
                  <a:avLst/>
                </a:prstGeom>
                <a:blipFill>
                  <a:blip r:embed="rId7"/>
                  <a:stretch>
                    <a:fillRect b="-25352"/>
                  </a:stretch>
                </a:blipFill>
              </p:spPr>
              <p:txBody>
                <a:bodyPr/>
                <a:lstStyle/>
                <a:p>
                  <a:r>
                    <a:rPr lang="he-IL">
                      <a:noFill/>
                    </a:rPr>
                    <a:t> </a:t>
                  </a:r>
                </a:p>
              </p:txBody>
            </p:sp>
          </mc:Fallback>
        </mc:AlternateContent>
        <p:sp>
          <p:nvSpPr>
            <p:cNvPr id="29" name="תיבת טקסט 28">
              <a:extLst>
                <a:ext uri="{FF2B5EF4-FFF2-40B4-BE49-F238E27FC236}">
                  <a16:creationId xmlns:a16="http://schemas.microsoft.com/office/drawing/2014/main" id="{31753F1F-5AA7-53C1-C912-3BF396F8F90A}"/>
                </a:ext>
              </a:extLst>
            </p:cNvPr>
            <p:cNvSpPr txBox="1"/>
            <p:nvPr/>
          </p:nvSpPr>
          <p:spPr>
            <a:xfrm>
              <a:off x="281016" y="4519275"/>
              <a:ext cx="3611031" cy="400110"/>
            </a:xfrm>
            <a:prstGeom prst="rect">
              <a:avLst/>
            </a:prstGeom>
            <a:noFill/>
          </p:spPr>
          <p:txBody>
            <a:bodyPr wrap="square" rtlCol="1">
              <a:spAutoFit/>
            </a:bodyPr>
            <a:lstStyle/>
            <a:p>
              <a:r>
                <a:rPr lang="en-US" sz="2000" dirty="0"/>
                <a:t>The MTF of a round hole:</a:t>
              </a:r>
              <a:endParaRPr lang="he-IL" sz="2000" dirty="0"/>
            </a:p>
          </p:txBody>
        </p:sp>
      </p:grpSp>
      <p:sp>
        <p:nvSpPr>
          <p:cNvPr id="33" name="תיבת טקסט 32">
            <a:extLst>
              <a:ext uri="{FF2B5EF4-FFF2-40B4-BE49-F238E27FC236}">
                <a16:creationId xmlns:a16="http://schemas.microsoft.com/office/drawing/2014/main" id="{77A60CBD-176C-DE46-3DBB-6DB64E5D7F44}"/>
              </a:ext>
            </a:extLst>
          </p:cNvPr>
          <p:cNvSpPr txBox="1"/>
          <p:nvPr/>
        </p:nvSpPr>
        <p:spPr>
          <a:xfrm>
            <a:off x="1028698" y="1961995"/>
            <a:ext cx="2638114" cy="307777"/>
          </a:xfrm>
          <a:prstGeom prst="rect">
            <a:avLst/>
          </a:prstGeom>
          <a:noFill/>
        </p:spPr>
        <p:txBody>
          <a:bodyPr wrap="square" rtlCol="1">
            <a:spAutoFit/>
          </a:bodyPr>
          <a:lstStyle/>
          <a:p>
            <a:pPr algn="ctr"/>
            <a:r>
              <a:rPr lang="en-US" sz="1400" dirty="0">
                <a:solidFill>
                  <a:schemeClr val="bg1">
                    <a:lumMod val="50000"/>
                  </a:schemeClr>
                </a:solidFill>
              </a:rPr>
              <a:t>Modulation Transfer Function</a:t>
            </a:r>
            <a:endParaRPr lang="he-IL" sz="1400" dirty="0">
              <a:solidFill>
                <a:schemeClr val="bg1">
                  <a:lumMod val="50000"/>
                </a:schemeClr>
              </a:solidFill>
            </a:endParaRPr>
          </a:p>
        </p:txBody>
      </p:sp>
      <p:cxnSp>
        <p:nvCxnSpPr>
          <p:cNvPr id="39" name="מחבר: מרפקי 38">
            <a:extLst>
              <a:ext uri="{FF2B5EF4-FFF2-40B4-BE49-F238E27FC236}">
                <a16:creationId xmlns:a16="http://schemas.microsoft.com/office/drawing/2014/main" id="{0B0CC3F9-A8BB-0161-A1B1-8E8DE43D9531}"/>
              </a:ext>
            </a:extLst>
          </p:cNvPr>
          <p:cNvCxnSpPr>
            <a:cxnSpLocks/>
          </p:cNvCxnSpPr>
          <p:nvPr/>
        </p:nvCxnSpPr>
        <p:spPr>
          <a:xfrm rot="16200000" flipV="1">
            <a:off x="1042259" y="1906932"/>
            <a:ext cx="276354" cy="141548"/>
          </a:xfrm>
          <a:prstGeom prst="bentConnector3">
            <a:avLst>
              <a:gd name="adj1" fmla="val 885"/>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705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99CE7-71F3-E612-98DF-F395FADC19E2}"/>
            </a:ext>
          </a:extLst>
        </p:cNvPr>
        <p:cNvGrpSpPr/>
        <p:nvPr/>
      </p:nvGrpSpPr>
      <p:grpSpPr>
        <a:xfrm>
          <a:off x="0" y="0"/>
          <a:ext cx="0" cy="0"/>
          <a:chOff x="0" y="0"/>
          <a:chExt cx="0" cy="0"/>
        </a:xfrm>
      </p:grpSpPr>
      <p:cxnSp>
        <p:nvCxnSpPr>
          <p:cNvPr id="30" name="מחבר חץ ישר 29">
            <a:extLst>
              <a:ext uri="{FF2B5EF4-FFF2-40B4-BE49-F238E27FC236}">
                <a16:creationId xmlns:a16="http://schemas.microsoft.com/office/drawing/2014/main" id="{0479500D-FD3D-773D-B276-6802049C12F5}"/>
              </a:ext>
            </a:extLst>
          </p:cNvPr>
          <p:cNvCxnSpPr>
            <a:cxnSpLocks/>
          </p:cNvCxnSpPr>
          <p:nvPr/>
        </p:nvCxnSpPr>
        <p:spPr>
          <a:xfrm>
            <a:off x="3343185" y="5377621"/>
            <a:ext cx="7328848"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EBDC21C5-7521-2178-5B8A-AEE9DF15487A}"/>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FDDB0D9E-C1B9-89C8-E18C-8C71AF9937A8}"/>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Auto-correlation calculation</a:t>
            </a:r>
          </a:p>
        </p:txBody>
      </p:sp>
      <p:sp>
        <p:nvSpPr>
          <p:cNvPr id="2" name="תיבת טקסט 1">
            <a:extLst>
              <a:ext uri="{FF2B5EF4-FFF2-40B4-BE49-F238E27FC236}">
                <a16:creationId xmlns:a16="http://schemas.microsoft.com/office/drawing/2014/main" id="{2C93C356-4558-754C-6AB4-D123D05839B7}"/>
              </a:ext>
            </a:extLst>
          </p:cNvPr>
          <p:cNvSpPr txBox="1"/>
          <p:nvPr/>
        </p:nvSpPr>
        <p:spPr>
          <a:xfrm>
            <a:off x="424543" y="1631130"/>
            <a:ext cx="5912178" cy="400110"/>
          </a:xfrm>
          <a:prstGeom prst="rect">
            <a:avLst/>
          </a:prstGeom>
          <a:noFill/>
        </p:spPr>
        <p:txBody>
          <a:bodyPr wrap="square" rtlCol="1">
            <a:spAutoFit/>
          </a:bodyPr>
          <a:lstStyle/>
          <a:p>
            <a:r>
              <a:rPr lang="en-US" sz="2000" dirty="0"/>
              <a:t>How to calculate auto-correlation?</a:t>
            </a:r>
          </a:p>
        </p:txBody>
      </p:sp>
      <p:grpSp>
        <p:nvGrpSpPr>
          <p:cNvPr id="6" name="קבוצה 5">
            <a:extLst>
              <a:ext uri="{FF2B5EF4-FFF2-40B4-BE49-F238E27FC236}">
                <a16:creationId xmlns:a16="http://schemas.microsoft.com/office/drawing/2014/main" id="{55BBC683-E9F3-D6A3-F1B9-B4BD020573C6}"/>
              </a:ext>
            </a:extLst>
          </p:cNvPr>
          <p:cNvGrpSpPr/>
          <p:nvPr/>
        </p:nvGrpSpPr>
        <p:grpSpPr>
          <a:xfrm>
            <a:off x="3742889" y="4853632"/>
            <a:ext cx="5039719" cy="925333"/>
            <a:chOff x="4995505" y="3849349"/>
            <a:chExt cx="5039719" cy="925333"/>
          </a:xfrm>
        </p:grpSpPr>
        <p:sp>
          <p:nvSpPr>
            <p:cNvPr id="3" name="Oval 5">
              <a:extLst>
                <a:ext uri="{FF2B5EF4-FFF2-40B4-BE49-F238E27FC236}">
                  <a16:creationId xmlns:a16="http://schemas.microsoft.com/office/drawing/2014/main" id="{65276BFC-6199-5C53-3194-C8E7C3AD9755}"/>
                </a:ext>
              </a:extLst>
            </p:cNvPr>
            <p:cNvSpPr/>
            <p:nvPr/>
          </p:nvSpPr>
          <p:spPr>
            <a:xfrm>
              <a:off x="4995505" y="3981363"/>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Oval 8">
              <a:extLst>
                <a:ext uri="{FF2B5EF4-FFF2-40B4-BE49-F238E27FC236}">
                  <a16:creationId xmlns:a16="http://schemas.microsoft.com/office/drawing/2014/main" id="{DE71BD9E-77F5-F48D-88BC-CA6EFB948376}"/>
                </a:ext>
              </a:extLst>
            </p:cNvPr>
            <p:cNvSpPr/>
            <p:nvPr/>
          </p:nvSpPr>
          <p:spPr>
            <a:xfrm>
              <a:off x="9376389" y="3981361"/>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Oval 7">
              <a:extLst>
                <a:ext uri="{FF2B5EF4-FFF2-40B4-BE49-F238E27FC236}">
                  <a16:creationId xmlns:a16="http://schemas.microsoft.com/office/drawing/2014/main" id="{7A623A10-299B-0BD7-BA7A-4DF9E57B61D7}"/>
                </a:ext>
              </a:extLst>
            </p:cNvPr>
            <p:cNvSpPr/>
            <p:nvPr/>
          </p:nvSpPr>
          <p:spPr>
            <a:xfrm>
              <a:off x="7047055" y="3849349"/>
              <a:ext cx="882360" cy="92533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mc:AlternateContent xmlns:mc="http://schemas.openxmlformats.org/markup-compatibility/2006" xmlns:a14="http://schemas.microsoft.com/office/drawing/2010/main">
        <mc:Choice Requires="a14">
          <p:sp>
            <p:nvSpPr>
              <p:cNvPr id="32" name="תיבת טקסט 31">
                <a:extLst>
                  <a:ext uri="{FF2B5EF4-FFF2-40B4-BE49-F238E27FC236}">
                    <a16:creationId xmlns:a16="http://schemas.microsoft.com/office/drawing/2014/main" id="{F12240E2-767B-62DF-14A7-7904B45ED06B}"/>
                  </a:ext>
                </a:extLst>
              </p:cNvPr>
              <p:cNvSpPr txBox="1"/>
              <p:nvPr/>
            </p:nvSpPr>
            <p:spPr>
              <a:xfrm>
                <a:off x="5651760" y="5856078"/>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32" name="תיבת טקסט 31">
                <a:extLst>
                  <a:ext uri="{FF2B5EF4-FFF2-40B4-BE49-F238E27FC236}">
                    <a16:creationId xmlns:a16="http://schemas.microsoft.com/office/drawing/2014/main" id="{F12240E2-767B-62DF-14A7-7904B45ED06B}"/>
                  </a:ext>
                </a:extLst>
              </p:cNvPr>
              <p:cNvSpPr txBox="1">
                <a:spLocks noRot="1" noChangeAspect="1" noMove="1" noResize="1" noEditPoints="1" noAdjustHandles="1" noChangeArrowheads="1" noChangeShapeType="1" noTextEdit="1"/>
              </p:cNvSpPr>
              <p:nvPr/>
            </p:nvSpPr>
            <p:spPr>
              <a:xfrm>
                <a:off x="5651760" y="5856078"/>
                <a:ext cx="1173708" cy="369332"/>
              </a:xfrm>
              <a:prstGeom prst="rect">
                <a:avLst/>
              </a:prstGeom>
              <a:blipFill>
                <a:blip r:embed="rId3"/>
                <a:stretch>
                  <a:fillRect b="-15000"/>
                </a:stretch>
              </a:blipFill>
            </p:spPr>
            <p:txBody>
              <a:bodyPr/>
              <a:lstStyle/>
              <a:p>
                <a:r>
                  <a:rPr lang="he-IL">
                    <a:noFill/>
                  </a:rPr>
                  <a:t> </a:t>
                </a:r>
              </a:p>
            </p:txBody>
          </p:sp>
        </mc:Fallback>
      </mc:AlternateContent>
      <p:grpSp>
        <p:nvGrpSpPr>
          <p:cNvPr id="46" name="קבוצה 45">
            <a:extLst>
              <a:ext uri="{FF2B5EF4-FFF2-40B4-BE49-F238E27FC236}">
                <a16:creationId xmlns:a16="http://schemas.microsoft.com/office/drawing/2014/main" id="{628A9C97-3498-5399-AA18-656A46C887BB}"/>
              </a:ext>
            </a:extLst>
          </p:cNvPr>
          <p:cNvGrpSpPr/>
          <p:nvPr/>
        </p:nvGrpSpPr>
        <p:grpSpPr>
          <a:xfrm>
            <a:off x="3343185" y="3199790"/>
            <a:ext cx="7328848" cy="964685"/>
            <a:chOff x="3343185" y="3199790"/>
            <a:chExt cx="7328848" cy="964685"/>
          </a:xfrm>
        </p:grpSpPr>
        <p:grpSp>
          <p:nvGrpSpPr>
            <p:cNvPr id="28" name="קבוצה 27">
              <a:extLst>
                <a:ext uri="{FF2B5EF4-FFF2-40B4-BE49-F238E27FC236}">
                  <a16:creationId xmlns:a16="http://schemas.microsoft.com/office/drawing/2014/main" id="{FEC782DC-F395-59D1-E393-903A5E183E93}"/>
                </a:ext>
              </a:extLst>
            </p:cNvPr>
            <p:cNvGrpSpPr/>
            <p:nvPr/>
          </p:nvGrpSpPr>
          <p:grpSpPr>
            <a:xfrm>
              <a:off x="3343185" y="3199790"/>
              <a:ext cx="7328848" cy="963123"/>
              <a:chOff x="3343185" y="3199790"/>
              <a:chExt cx="7328848" cy="963123"/>
            </a:xfrm>
          </p:grpSpPr>
          <p:cxnSp>
            <p:nvCxnSpPr>
              <p:cNvPr id="12" name="מחבר חץ ישר 11">
                <a:extLst>
                  <a:ext uri="{FF2B5EF4-FFF2-40B4-BE49-F238E27FC236}">
                    <a16:creationId xmlns:a16="http://schemas.microsoft.com/office/drawing/2014/main" id="{5A141080-241B-605D-AA6C-086BEFFC68D7}"/>
                  </a:ext>
                </a:extLst>
              </p:cNvPr>
              <p:cNvCxnSpPr>
                <a:cxnSpLocks/>
              </p:cNvCxnSpPr>
              <p:nvPr/>
            </p:nvCxnSpPr>
            <p:spPr>
              <a:xfrm>
                <a:off x="3343185" y="3559937"/>
                <a:ext cx="7328848"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3">
                <a:extLst>
                  <a:ext uri="{FF2B5EF4-FFF2-40B4-BE49-F238E27FC236}">
                    <a16:creationId xmlns:a16="http://schemas.microsoft.com/office/drawing/2014/main" id="{C048C608-5A7B-DB53-B6DB-506FB6EDCDFB}"/>
                  </a:ext>
                </a:extLst>
              </p:cNvPr>
              <p:cNvGrpSpPr/>
              <p:nvPr/>
            </p:nvGrpSpPr>
            <p:grpSpPr>
              <a:xfrm>
                <a:off x="4835461" y="3199790"/>
                <a:ext cx="2836680" cy="670836"/>
                <a:chOff x="2113347" y="2847089"/>
                <a:chExt cx="2836680" cy="670836"/>
              </a:xfrm>
            </p:grpSpPr>
            <p:sp>
              <p:nvSpPr>
                <p:cNvPr id="19" name="Oval 3">
                  <a:extLst>
                    <a:ext uri="{FF2B5EF4-FFF2-40B4-BE49-F238E27FC236}">
                      <a16:creationId xmlns:a16="http://schemas.microsoft.com/office/drawing/2014/main" id="{D37097CA-E42A-D6D1-06F4-83AD5CE8F7BE}"/>
                    </a:ext>
                  </a:extLst>
                </p:cNvPr>
                <p:cNvSpPr/>
                <p:nvPr/>
              </p:nvSpPr>
              <p:spPr>
                <a:xfrm>
                  <a:off x="2113347" y="2847089"/>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Oval 4">
                  <a:extLst>
                    <a:ext uri="{FF2B5EF4-FFF2-40B4-BE49-F238E27FC236}">
                      <a16:creationId xmlns:a16="http://schemas.microsoft.com/office/drawing/2014/main" id="{C2B6AC27-EFA8-E478-6172-ABB1A5E6C518}"/>
                    </a:ext>
                  </a:extLst>
                </p:cNvPr>
                <p:cNvSpPr/>
                <p:nvPr/>
              </p:nvSpPr>
              <p:spPr>
                <a:xfrm>
                  <a:off x="4291192" y="2856614"/>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99E27117-F920-B66A-3075-63F569F1BACE}"/>
                      </a:ext>
                    </a:extLst>
                  </p:cNvPr>
                  <p:cNvSpPr txBox="1"/>
                  <p:nvPr/>
                </p:nvSpPr>
                <p:spPr>
                  <a:xfrm>
                    <a:off x="5662587" y="3793581"/>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14" name="תיבת טקסט 13">
                    <a:extLst>
                      <a:ext uri="{FF2B5EF4-FFF2-40B4-BE49-F238E27FC236}">
                        <a16:creationId xmlns:a16="http://schemas.microsoft.com/office/drawing/2014/main" id="{99E27117-F920-B66A-3075-63F569F1BACE}"/>
                      </a:ext>
                    </a:extLst>
                  </p:cNvPr>
                  <p:cNvSpPr txBox="1">
                    <a:spLocks noRot="1" noChangeAspect="1" noMove="1" noResize="1" noEditPoints="1" noAdjustHandles="1" noChangeArrowheads="1" noChangeShapeType="1" noTextEdit="1"/>
                  </p:cNvSpPr>
                  <p:nvPr/>
                </p:nvSpPr>
                <p:spPr>
                  <a:xfrm>
                    <a:off x="5662587" y="3793581"/>
                    <a:ext cx="1173708" cy="369332"/>
                  </a:xfrm>
                  <a:prstGeom prst="rect">
                    <a:avLst/>
                  </a:prstGeom>
                  <a:blipFill>
                    <a:blip r:embed="rId4"/>
                    <a:stretch>
                      <a:fillRect b="-14754"/>
                    </a:stretch>
                  </a:blipFill>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E3F5F253-B9B9-2F0A-6530-7E1500EBFBBE}"/>
                    </a:ext>
                  </a:extLst>
                </p:cNvPr>
                <p:cNvSpPr txBox="1"/>
                <p:nvPr/>
              </p:nvSpPr>
              <p:spPr>
                <a:xfrm>
                  <a:off x="6795615" y="3792863"/>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35" name="תיבת טקסט 34">
                  <a:extLst>
                    <a:ext uri="{FF2B5EF4-FFF2-40B4-BE49-F238E27FC236}">
                      <a16:creationId xmlns:a16="http://schemas.microsoft.com/office/drawing/2014/main" id="{E3F5F253-B9B9-2F0A-6530-7E1500EBFBBE}"/>
                    </a:ext>
                  </a:extLst>
                </p:cNvPr>
                <p:cNvSpPr txBox="1">
                  <a:spLocks noRot="1" noChangeAspect="1" noMove="1" noResize="1" noEditPoints="1" noAdjustHandles="1" noChangeArrowheads="1" noChangeShapeType="1" noTextEdit="1"/>
                </p:cNvSpPr>
                <p:nvPr/>
              </p:nvSpPr>
              <p:spPr>
                <a:xfrm>
                  <a:off x="6795615" y="3792863"/>
                  <a:ext cx="1173708" cy="369332"/>
                </a:xfrm>
                <a:prstGeom prst="rect">
                  <a:avLst/>
                </a:prstGeom>
                <a:blipFill>
                  <a:blip r:embed="rId5"/>
                  <a:stretch>
                    <a:fillRect b="-1475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31F8FF1B-3FAD-914B-F390-8AC19E16F3BE}"/>
                    </a:ext>
                  </a:extLst>
                </p:cNvPr>
                <p:cNvSpPr txBox="1"/>
                <p:nvPr/>
              </p:nvSpPr>
              <p:spPr>
                <a:xfrm>
                  <a:off x="4557787" y="3795143"/>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36" name="תיבת טקסט 35">
                  <a:extLst>
                    <a:ext uri="{FF2B5EF4-FFF2-40B4-BE49-F238E27FC236}">
                      <a16:creationId xmlns:a16="http://schemas.microsoft.com/office/drawing/2014/main" id="{31F8FF1B-3FAD-914B-F390-8AC19E16F3BE}"/>
                    </a:ext>
                  </a:extLst>
                </p:cNvPr>
                <p:cNvSpPr txBox="1">
                  <a:spLocks noRot="1" noChangeAspect="1" noMove="1" noResize="1" noEditPoints="1" noAdjustHandles="1" noChangeArrowheads="1" noChangeShapeType="1" noTextEdit="1"/>
                </p:cNvSpPr>
                <p:nvPr/>
              </p:nvSpPr>
              <p:spPr>
                <a:xfrm>
                  <a:off x="4557787" y="3795143"/>
                  <a:ext cx="1173708" cy="369332"/>
                </a:xfrm>
                <a:prstGeom prst="rect">
                  <a:avLst/>
                </a:prstGeom>
                <a:blipFill>
                  <a:blip r:embed="rId6"/>
                  <a:stretch>
                    <a:fillRect b="-15000"/>
                  </a:stretch>
                </a:blipFill>
              </p:spPr>
              <p:txBody>
                <a:bodyPr/>
                <a:lstStyle/>
                <a:p>
                  <a:r>
                    <a:rPr lang="he-IL">
                      <a:noFill/>
                    </a:rPr>
                    <a:t> </a:t>
                  </a:r>
                </a:p>
              </p:txBody>
            </p:sp>
          </mc:Fallback>
        </mc:AlternateContent>
      </p:grpSp>
      <p:grpSp>
        <p:nvGrpSpPr>
          <p:cNvPr id="39" name="קבוצה 38">
            <a:extLst>
              <a:ext uri="{FF2B5EF4-FFF2-40B4-BE49-F238E27FC236}">
                <a16:creationId xmlns:a16="http://schemas.microsoft.com/office/drawing/2014/main" id="{ED1214C2-A96F-5D30-90F3-097D10A2ABF3}"/>
              </a:ext>
            </a:extLst>
          </p:cNvPr>
          <p:cNvGrpSpPr/>
          <p:nvPr/>
        </p:nvGrpSpPr>
        <p:grpSpPr>
          <a:xfrm>
            <a:off x="12622582" y="3180739"/>
            <a:ext cx="2836680" cy="661311"/>
            <a:chOff x="5473636" y="3333140"/>
            <a:chExt cx="2836680" cy="661311"/>
          </a:xfrm>
          <a:solidFill>
            <a:srgbClr val="77B1B5">
              <a:alpha val="40000"/>
            </a:srgbClr>
          </a:solidFill>
        </p:grpSpPr>
        <p:sp>
          <p:nvSpPr>
            <p:cNvPr id="37" name="Oval 3">
              <a:extLst>
                <a:ext uri="{FF2B5EF4-FFF2-40B4-BE49-F238E27FC236}">
                  <a16:creationId xmlns:a16="http://schemas.microsoft.com/office/drawing/2014/main" id="{DE4A629F-E0DB-1DEB-33AD-F5AE7B9C1F8D}"/>
                </a:ext>
              </a:extLst>
            </p:cNvPr>
            <p:cNvSpPr/>
            <p:nvPr/>
          </p:nvSpPr>
          <p:spPr>
            <a:xfrm>
              <a:off x="5473636" y="3333140"/>
              <a:ext cx="658835" cy="661311"/>
            </a:xfrm>
            <a:prstGeom prst="ellipse">
              <a:avLst/>
            </a:prstGeom>
            <a:grpFill/>
            <a:ln w="38100">
              <a:solidFill>
                <a:srgbClr val="24687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Oval 4">
              <a:extLst>
                <a:ext uri="{FF2B5EF4-FFF2-40B4-BE49-F238E27FC236}">
                  <a16:creationId xmlns:a16="http://schemas.microsoft.com/office/drawing/2014/main" id="{8275B6FB-A0CD-5C69-FDB1-F6E54DD48408}"/>
                </a:ext>
              </a:extLst>
            </p:cNvPr>
            <p:cNvSpPr/>
            <p:nvPr/>
          </p:nvSpPr>
          <p:spPr>
            <a:xfrm>
              <a:off x="7651481" y="3333140"/>
              <a:ext cx="658835" cy="661311"/>
            </a:xfrm>
            <a:prstGeom prst="ellipse">
              <a:avLst/>
            </a:prstGeom>
            <a:grpFill/>
            <a:ln w="38100">
              <a:solidFill>
                <a:srgbClr val="24687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mc:AlternateContent xmlns:mc="http://schemas.openxmlformats.org/markup-compatibility/2006" xmlns:a14="http://schemas.microsoft.com/office/drawing/2010/main">
        <mc:Choice Requires="a14">
          <p:sp>
            <p:nvSpPr>
              <p:cNvPr id="40" name="תיבת טקסט 39">
                <a:extLst>
                  <a:ext uri="{FF2B5EF4-FFF2-40B4-BE49-F238E27FC236}">
                    <a16:creationId xmlns:a16="http://schemas.microsoft.com/office/drawing/2014/main" id="{ED5C79B4-3794-A9B8-DDE2-4C28A8F19BFA}"/>
                  </a:ext>
                </a:extLst>
              </p:cNvPr>
              <p:cNvSpPr txBox="1"/>
              <p:nvPr/>
            </p:nvSpPr>
            <p:spPr>
              <a:xfrm>
                <a:off x="7919565" y="5863548"/>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40" name="תיבת טקסט 39">
                <a:extLst>
                  <a:ext uri="{FF2B5EF4-FFF2-40B4-BE49-F238E27FC236}">
                    <a16:creationId xmlns:a16="http://schemas.microsoft.com/office/drawing/2014/main" id="{ED5C79B4-3794-A9B8-DDE2-4C28A8F19BFA}"/>
                  </a:ext>
                </a:extLst>
              </p:cNvPr>
              <p:cNvSpPr txBox="1">
                <a:spLocks noRot="1" noChangeAspect="1" noMove="1" noResize="1" noEditPoints="1" noAdjustHandles="1" noChangeArrowheads="1" noChangeShapeType="1" noTextEdit="1"/>
              </p:cNvSpPr>
              <p:nvPr/>
            </p:nvSpPr>
            <p:spPr>
              <a:xfrm>
                <a:off x="7919565" y="5863548"/>
                <a:ext cx="1173708" cy="369332"/>
              </a:xfrm>
              <a:prstGeom prst="rect">
                <a:avLst/>
              </a:prstGeom>
              <a:blipFill>
                <a:blip r:embed="rId7"/>
                <a:stretch>
                  <a:fillRect b="-1500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2" name="תיבת טקסט 41">
                <a:extLst>
                  <a:ext uri="{FF2B5EF4-FFF2-40B4-BE49-F238E27FC236}">
                    <a16:creationId xmlns:a16="http://schemas.microsoft.com/office/drawing/2014/main" id="{976C01CB-C764-8097-11FD-3F6021A49B99}"/>
                  </a:ext>
                </a:extLst>
              </p:cNvPr>
              <p:cNvSpPr txBox="1"/>
              <p:nvPr/>
            </p:nvSpPr>
            <p:spPr>
              <a:xfrm>
                <a:off x="10946978" y="3249784"/>
                <a:ext cx="1173708" cy="523220"/>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acc>
                        <m:accPr>
                          <m:chr m:val="̂"/>
                          <m:ctrlPr>
                            <a:rPr lang="he-IL" sz="2800" b="1" i="1" smtClean="0">
                              <a:latin typeface="Cambria Math" panose="02040503050406030204" pitchFamily="18" charset="0"/>
                            </a:rPr>
                          </m:ctrlPr>
                        </m:accPr>
                        <m:e>
                          <m:r>
                            <a:rPr lang="en-US" sz="2800" b="1" i="0" dirty="0">
                              <a:latin typeface="Cambria Math" panose="02040503050406030204" pitchFamily="18" charset="0"/>
                            </a:rPr>
                            <m:t>𝐱</m:t>
                          </m:r>
                        </m:e>
                      </m:acc>
                    </m:oMath>
                  </m:oMathPara>
                </a14:m>
                <a:endParaRPr lang="he-IL" sz="2800" b="1" dirty="0"/>
              </a:p>
            </p:txBody>
          </p:sp>
        </mc:Choice>
        <mc:Fallback xmlns="">
          <p:sp>
            <p:nvSpPr>
              <p:cNvPr id="42" name="תיבת טקסט 41">
                <a:extLst>
                  <a:ext uri="{FF2B5EF4-FFF2-40B4-BE49-F238E27FC236}">
                    <a16:creationId xmlns:a16="http://schemas.microsoft.com/office/drawing/2014/main" id="{976C01CB-C764-8097-11FD-3F6021A49B99}"/>
                  </a:ext>
                </a:extLst>
              </p:cNvPr>
              <p:cNvSpPr txBox="1">
                <a:spLocks noRot="1" noChangeAspect="1" noMove="1" noResize="1" noEditPoints="1" noAdjustHandles="1" noChangeArrowheads="1" noChangeShapeType="1" noTextEdit="1"/>
              </p:cNvSpPr>
              <p:nvPr/>
            </p:nvSpPr>
            <p:spPr>
              <a:xfrm>
                <a:off x="10946978" y="3249784"/>
                <a:ext cx="1173708" cy="523220"/>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3" name="תיבת טקסט 42">
                <a:extLst>
                  <a:ext uri="{FF2B5EF4-FFF2-40B4-BE49-F238E27FC236}">
                    <a16:creationId xmlns:a16="http://schemas.microsoft.com/office/drawing/2014/main" id="{6B88D642-989F-6825-DA14-3D09701F148D}"/>
                  </a:ext>
                </a:extLst>
              </p:cNvPr>
              <p:cNvSpPr txBox="1"/>
              <p:nvPr/>
            </p:nvSpPr>
            <p:spPr>
              <a:xfrm>
                <a:off x="11018292" y="5050619"/>
                <a:ext cx="1173708" cy="523220"/>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acc>
                        <m:accPr>
                          <m:chr m:val="̂"/>
                          <m:ctrlPr>
                            <a:rPr lang="he-IL" sz="2800" b="1" i="1" smtClean="0">
                              <a:latin typeface="Cambria Math" panose="02040503050406030204" pitchFamily="18" charset="0"/>
                            </a:rPr>
                          </m:ctrlPr>
                        </m:accPr>
                        <m:e>
                          <m:r>
                            <a:rPr lang="en-US" sz="2800" b="1" i="0" dirty="0">
                              <a:latin typeface="Cambria Math" panose="02040503050406030204" pitchFamily="18" charset="0"/>
                            </a:rPr>
                            <m:t>𝐮</m:t>
                          </m:r>
                        </m:e>
                      </m:acc>
                    </m:oMath>
                  </m:oMathPara>
                </a14:m>
                <a:endParaRPr lang="he-IL" sz="2800" b="1" dirty="0"/>
              </a:p>
            </p:txBody>
          </p:sp>
        </mc:Choice>
        <mc:Fallback xmlns="">
          <p:sp>
            <p:nvSpPr>
              <p:cNvPr id="43" name="תיבת טקסט 42">
                <a:extLst>
                  <a:ext uri="{FF2B5EF4-FFF2-40B4-BE49-F238E27FC236}">
                    <a16:creationId xmlns:a16="http://schemas.microsoft.com/office/drawing/2014/main" id="{6B88D642-989F-6825-DA14-3D09701F148D}"/>
                  </a:ext>
                </a:extLst>
              </p:cNvPr>
              <p:cNvSpPr txBox="1">
                <a:spLocks noRot="1" noChangeAspect="1" noMove="1" noResize="1" noEditPoints="1" noAdjustHandles="1" noChangeArrowheads="1" noChangeShapeType="1" noTextEdit="1"/>
              </p:cNvSpPr>
              <p:nvPr/>
            </p:nvSpPr>
            <p:spPr>
              <a:xfrm>
                <a:off x="11018292" y="5050619"/>
                <a:ext cx="1173708" cy="523220"/>
              </a:xfrm>
              <a:prstGeom prst="rect">
                <a:avLst/>
              </a:prstGeom>
              <a:blipFill>
                <a:blip r:embed="rId9"/>
                <a:stretch>
                  <a:fillRect/>
                </a:stretch>
              </a:blipFill>
            </p:spPr>
            <p:txBody>
              <a:bodyPr/>
              <a:lstStyle/>
              <a:p>
                <a:r>
                  <a:rPr lang="he-IL">
                    <a:noFill/>
                  </a:rPr>
                  <a:t> </a:t>
                </a:r>
              </a:p>
            </p:txBody>
          </p:sp>
        </mc:Fallback>
      </mc:AlternateContent>
      <p:sp>
        <p:nvSpPr>
          <p:cNvPr id="44" name="תיבת טקסט 43">
            <a:extLst>
              <a:ext uri="{FF2B5EF4-FFF2-40B4-BE49-F238E27FC236}">
                <a16:creationId xmlns:a16="http://schemas.microsoft.com/office/drawing/2014/main" id="{85D53639-07B3-37D7-8504-CE84E7150A75}"/>
              </a:ext>
            </a:extLst>
          </p:cNvPr>
          <p:cNvSpPr txBox="1"/>
          <p:nvPr/>
        </p:nvSpPr>
        <p:spPr>
          <a:xfrm>
            <a:off x="348151" y="3311339"/>
            <a:ext cx="1752903" cy="400110"/>
          </a:xfrm>
          <a:prstGeom prst="rect">
            <a:avLst/>
          </a:prstGeom>
          <a:noFill/>
        </p:spPr>
        <p:txBody>
          <a:bodyPr wrap="square" rtlCol="1">
            <a:spAutoFit/>
          </a:bodyPr>
          <a:lstStyle/>
          <a:p>
            <a:pPr algn="ctr"/>
            <a:r>
              <a:rPr lang="en-US" sz="2000" b="0" i="0" dirty="0"/>
              <a:t>Real space</a:t>
            </a:r>
            <a:endParaRPr lang="he-IL" sz="2000" dirty="0"/>
          </a:p>
        </p:txBody>
      </p:sp>
      <p:sp>
        <p:nvSpPr>
          <p:cNvPr id="45" name="תיבת טקסט 44">
            <a:extLst>
              <a:ext uri="{FF2B5EF4-FFF2-40B4-BE49-F238E27FC236}">
                <a16:creationId xmlns:a16="http://schemas.microsoft.com/office/drawing/2014/main" id="{531CD523-CA28-D1AB-53F4-108DD9018192}"/>
              </a:ext>
            </a:extLst>
          </p:cNvPr>
          <p:cNvSpPr txBox="1"/>
          <p:nvPr/>
        </p:nvSpPr>
        <p:spPr>
          <a:xfrm>
            <a:off x="143507" y="5112725"/>
            <a:ext cx="3451851" cy="400110"/>
          </a:xfrm>
          <a:prstGeom prst="rect">
            <a:avLst/>
          </a:prstGeom>
          <a:noFill/>
        </p:spPr>
        <p:txBody>
          <a:bodyPr wrap="square" rtlCol="1">
            <a:spAutoFit/>
          </a:bodyPr>
          <a:lstStyle/>
          <a:p>
            <a:pPr algn="ctr"/>
            <a:r>
              <a:rPr lang="en-US" sz="2000" b="0" i="0" dirty="0"/>
              <a:t>Auto-correlation space</a:t>
            </a:r>
            <a:endParaRPr lang="he-IL" sz="2000" dirty="0"/>
          </a:p>
        </p:txBody>
      </p:sp>
      <p:grpSp>
        <p:nvGrpSpPr>
          <p:cNvPr id="54" name="קבוצה 53">
            <a:extLst>
              <a:ext uri="{FF2B5EF4-FFF2-40B4-BE49-F238E27FC236}">
                <a16:creationId xmlns:a16="http://schemas.microsoft.com/office/drawing/2014/main" id="{F91F592A-6F1B-6156-6B94-EF22D05429B0}"/>
              </a:ext>
            </a:extLst>
          </p:cNvPr>
          <p:cNvGrpSpPr/>
          <p:nvPr/>
        </p:nvGrpSpPr>
        <p:grpSpPr>
          <a:xfrm>
            <a:off x="7672141" y="4154950"/>
            <a:ext cx="1327052" cy="1404751"/>
            <a:chOff x="6416093" y="4154950"/>
            <a:chExt cx="1327052" cy="1404751"/>
          </a:xfrm>
        </p:grpSpPr>
        <p:cxnSp>
          <p:nvCxnSpPr>
            <p:cNvPr id="48" name="מחבר חץ ישר 47">
              <a:extLst>
                <a:ext uri="{FF2B5EF4-FFF2-40B4-BE49-F238E27FC236}">
                  <a16:creationId xmlns:a16="http://schemas.microsoft.com/office/drawing/2014/main" id="{53B5CBA2-FB7F-FA31-2503-7E466C4C71B2}"/>
                </a:ext>
              </a:extLst>
            </p:cNvPr>
            <p:cNvCxnSpPr>
              <a:cxnSpLocks/>
            </p:cNvCxnSpPr>
            <p:nvPr/>
          </p:nvCxnSpPr>
          <p:spPr>
            <a:xfrm>
              <a:off x="6416093" y="4154950"/>
              <a:ext cx="791411" cy="634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תיבת טקסט 52">
              <a:extLst>
                <a:ext uri="{FF2B5EF4-FFF2-40B4-BE49-F238E27FC236}">
                  <a16:creationId xmlns:a16="http://schemas.microsoft.com/office/drawing/2014/main" id="{B402C790-062E-7FCB-89A2-7FB1900DA916}"/>
                </a:ext>
              </a:extLst>
            </p:cNvPr>
            <p:cNvSpPr txBox="1"/>
            <p:nvPr/>
          </p:nvSpPr>
          <p:spPr>
            <a:xfrm>
              <a:off x="7033193" y="5098036"/>
              <a:ext cx="709952" cy="461665"/>
            </a:xfrm>
            <a:prstGeom prst="rect">
              <a:avLst/>
            </a:prstGeom>
            <a:noFill/>
          </p:spPr>
          <p:txBody>
            <a:bodyPr wrap="square" rtlCol="1">
              <a:spAutoFit/>
            </a:bodyPr>
            <a:lstStyle/>
            <a:p>
              <a:r>
                <a:rPr lang="en-US" sz="2400" b="1" dirty="0">
                  <a:solidFill>
                    <a:schemeClr val="bg1"/>
                  </a:solidFill>
                </a:rPr>
                <a:t>1</a:t>
              </a:r>
              <a:endParaRPr lang="he-IL" sz="2400" b="1" dirty="0">
                <a:solidFill>
                  <a:schemeClr val="bg1"/>
                </a:solidFill>
              </a:endParaRPr>
            </a:p>
          </p:txBody>
        </p:sp>
      </p:grpSp>
      <p:grpSp>
        <p:nvGrpSpPr>
          <p:cNvPr id="60" name="קבוצה 59">
            <a:extLst>
              <a:ext uri="{FF2B5EF4-FFF2-40B4-BE49-F238E27FC236}">
                <a16:creationId xmlns:a16="http://schemas.microsoft.com/office/drawing/2014/main" id="{9D5C3419-16BB-578A-8F76-9B4D937D57BE}"/>
              </a:ext>
            </a:extLst>
          </p:cNvPr>
          <p:cNvGrpSpPr/>
          <p:nvPr/>
        </p:nvGrpSpPr>
        <p:grpSpPr>
          <a:xfrm>
            <a:off x="5599378" y="4120705"/>
            <a:ext cx="1274231" cy="1445102"/>
            <a:chOff x="5599378" y="4120705"/>
            <a:chExt cx="1274231" cy="1445102"/>
          </a:xfrm>
        </p:grpSpPr>
        <p:grpSp>
          <p:nvGrpSpPr>
            <p:cNvPr id="55" name="קבוצה 54">
              <a:extLst>
                <a:ext uri="{FF2B5EF4-FFF2-40B4-BE49-F238E27FC236}">
                  <a16:creationId xmlns:a16="http://schemas.microsoft.com/office/drawing/2014/main" id="{B7CF1A42-1D4B-4192-8320-FBFD7699EAC1}"/>
                </a:ext>
              </a:extLst>
            </p:cNvPr>
            <p:cNvGrpSpPr/>
            <p:nvPr/>
          </p:nvGrpSpPr>
          <p:grpSpPr>
            <a:xfrm>
              <a:off x="5599378" y="4120705"/>
              <a:ext cx="1186298" cy="1445102"/>
              <a:chOff x="6589523" y="4129301"/>
              <a:chExt cx="1186298" cy="1445102"/>
            </a:xfrm>
          </p:grpSpPr>
          <p:cxnSp>
            <p:nvCxnSpPr>
              <p:cNvPr id="56" name="מחבר חץ ישר 55">
                <a:extLst>
                  <a:ext uri="{FF2B5EF4-FFF2-40B4-BE49-F238E27FC236}">
                    <a16:creationId xmlns:a16="http://schemas.microsoft.com/office/drawing/2014/main" id="{30644F12-9200-7A48-9B81-14AA5D357342}"/>
                  </a:ext>
                </a:extLst>
              </p:cNvPr>
              <p:cNvCxnSpPr>
                <a:cxnSpLocks/>
              </p:cNvCxnSpPr>
              <p:nvPr/>
            </p:nvCxnSpPr>
            <p:spPr>
              <a:xfrm>
                <a:off x="6589523" y="4129301"/>
                <a:ext cx="395022" cy="64857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תיבת טקסט 56">
                <a:extLst>
                  <a:ext uri="{FF2B5EF4-FFF2-40B4-BE49-F238E27FC236}">
                    <a16:creationId xmlns:a16="http://schemas.microsoft.com/office/drawing/2014/main" id="{D52F910E-104C-84DC-1FDD-6F5EA2EF350F}"/>
                  </a:ext>
                </a:extLst>
              </p:cNvPr>
              <p:cNvSpPr txBox="1"/>
              <p:nvPr/>
            </p:nvSpPr>
            <p:spPr>
              <a:xfrm>
                <a:off x="7065869" y="5112738"/>
                <a:ext cx="709952" cy="461665"/>
              </a:xfrm>
              <a:prstGeom prst="rect">
                <a:avLst/>
              </a:prstGeom>
              <a:noFill/>
            </p:spPr>
            <p:txBody>
              <a:bodyPr wrap="square" rtlCol="1">
                <a:spAutoFit/>
              </a:bodyPr>
              <a:lstStyle/>
              <a:p>
                <a:r>
                  <a:rPr lang="en-US" sz="2400" b="1" dirty="0">
                    <a:solidFill>
                      <a:schemeClr val="bg1"/>
                    </a:solidFill>
                  </a:rPr>
                  <a:t>2</a:t>
                </a:r>
                <a:endParaRPr lang="he-IL" sz="2400" b="1" dirty="0">
                  <a:solidFill>
                    <a:schemeClr val="bg1"/>
                  </a:solidFill>
                </a:endParaRPr>
              </a:p>
            </p:txBody>
          </p:sp>
        </p:grpSp>
        <p:cxnSp>
          <p:nvCxnSpPr>
            <p:cNvPr id="58" name="מחבר חץ ישר 57">
              <a:extLst>
                <a:ext uri="{FF2B5EF4-FFF2-40B4-BE49-F238E27FC236}">
                  <a16:creationId xmlns:a16="http://schemas.microsoft.com/office/drawing/2014/main" id="{AF6A96E7-AB3C-4F2A-0286-0AD9F3DDE0F6}"/>
                </a:ext>
              </a:extLst>
            </p:cNvPr>
            <p:cNvCxnSpPr>
              <a:cxnSpLocks/>
            </p:cNvCxnSpPr>
            <p:nvPr/>
          </p:nvCxnSpPr>
          <p:spPr>
            <a:xfrm flipH="1">
              <a:off x="6484438" y="4123872"/>
              <a:ext cx="389171" cy="6386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קבוצה 60">
            <a:extLst>
              <a:ext uri="{FF2B5EF4-FFF2-40B4-BE49-F238E27FC236}">
                <a16:creationId xmlns:a16="http://schemas.microsoft.com/office/drawing/2014/main" id="{6A5BD3FD-6295-991E-DCD8-8420F46C8469}"/>
              </a:ext>
            </a:extLst>
          </p:cNvPr>
          <p:cNvGrpSpPr/>
          <p:nvPr/>
        </p:nvGrpSpPr>
        <p:grpSpPr>
          <a:xfrm>
            <a:off x="3878236" y="4162195"/>
            <a:ext cx="957225" cy="1384371"/>
            <a:chOff x="6984544" y="4199971"/>
            <a:chExt cx="957225" cy="1384371"/>
          </a:xfrm>
        </p:grpSpPr>
        <p:cxnSp>
          <p:nvCxnSpPr>
            <p:cNvPr id="62" name="מחבר חץ ישר 61">
              <a:extLst>
                <a:ext uri="{FF2B5EF4-FFF2-40B4-BE49-F238E27FC236}">
                  <a16:creationId xmlns:a16="http://schemas.microsoft.com/office/drawing/2014/main" id="{83291AD1-4092-E36F-2FD7-820B01C34836}"/>
                </a:ext>
              </a:extLst>
            </p:cNvPr>
            <p:cNvCxnSpPr>
              <a:cxnSpLocks/>
            </p:cNvCxnSpPr>
            <p:nvPr/>
          </p:nvCxnSpPr>
          <p:spPr>
            <a:xfrm flipH="1">
              <a:off x="7155574" y="4199971"/>
              <a:ext cx="786195" cy="611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תיבת טקסט 62">
              <a:extLst>
                <a:ext uri="{FF2B5EF4-FFF2-40B4-BE49-F238E27FC236}">
                  <a16:creationId xmlns:a16="http://schemas.microsoft.com/office/drawing/2014/main" id="{E2620F79-E3B2-A5DE-D727-2E88A2F2D232}"/>
                </a:ext>
              </a:extLst>
            </p:cNvPr>
            <p:cNvSpPr txBox="1"/>
            <p:nvPr/>
          </p:nvSpPr>
          <p:spPr>
            <a:xfrm>
              <a:off x="6984544" y="5122677"/>
              <a:ext cx="709952" cy="461665"/>
            </a:xfrm>
            <a:prstGeom prst="rect">
              <a:avLst/>
            </a:prstGeom>
            <a:noFill/>
          </p:spPr>
          <p:txBody>
            <a:bodyPr wrap="square" rtlCol="1">
              <a:spAutoFit/>
            </a:bodyPr>
            <a:lstStyle/>
            <a:p>
              <a:r>
                <a:rPr lang="en-US" sz="2400" b="1" dirty="0">
                  <a:solidFill>
                    <a:schemeClr val="bg1"/>
                  </a:solidFill>
                </a:rPr>
                <a:t>1</a:t>
              </a:r>
              <a:endParaRPr lang="he-IL" sz="2400" b="1" dirty="0">
                <a:solidFill>
                  <a:schemeClr val="bg1"/>
                </a:solidFill>
              </a:endParaRPr>
            </a:p>
          </p:txBody>
        </p:sp>
      </p:grpSp>
      <p:sp>
        <p:nvSpPr>
          <p:cNvPr id="65" name="תיבת טקסט 64">
            <a:extLst>
              <a:ext uri="{FF2B5EF4-FFF2-40B4-BE49-F238E27FC236}">
                <a16:creationId xmlns:a16="http://schemas.microsoft.com/office/drawing/2014/main" id="{EFF6A0BD-F614-52C0-C05E-4CCA640BDD4E}"/>
              </a:ext>
            </a:extLst>
          </p:cNvPr>
          <p:cNvSpPr txBox="1"/>
          <p:nvPr/>
        </p:nvSpPr>
        <p:spPr>
          <a:xfrm>
            <a:off x="375488" y="2241164"/>
            <a:ext cx="2902733" cy="400110"/>
          </a:xfrm>
          <a:prstGeom prst="rect">
            <a:avLst/>
          </a:prstGeom>
          <a:noFill/>
        </p:spPr>
        <p:txBody>
          <a:bodyPr wrap="square" rtlCol="1">
            <a:spAutoFit/>
          </a:bodyPr>
          <a:lstStyle/>
          <a:p>
            <a:pPr algn="ctr"/>
            <a:r>
              <a:rPr lang="en-US" sz="2000" i="0" dirty="0"/>
              <a:t>Point-like 1D example:</a:t>
            </a:r>
            <a:endParaRPr lang="he-IL" sz="2000" dirty="0"/>
          </a:p>
        </p:txBody>
      </p:sp>
      <p:sp>
        <p:nvSpPr>
          <p:cNvPr id="16" name="תיבת טקסט 15">
            <a:extLst>
              <a:ext uri="{FF2B5EF4-FFF2-40B4-BE49-F238E27FC236}">
                <a16:creationId xmlns:a16="http://schemas.microsoft.com/office/drawing/2014/main" id="{DC823EC7-DBD8-67BC-566B-DE664D72EC17}"/>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24" name="תיבת טקסט 23">
            <a:extLst>
              <a:ext uri="{FF2B5EF4-FFF2-40B4-BE49-F238E27FC236}">
                <a16:creationId xmlns:a16="http://schemas.microsoft.com/office/drawing/2014/main" id="{FC4AD1EF-1D21-9F99-7E37-9FCDB2B22920}"/>
              </a:ext>
            </a:extLst>
          </p:cNvPr>
          <p:cNvSpPr txBox="1"/>
          <p:nvPr/>
        </p:nvSpPr>
        <p:spPr>
          <a:xfrm>
            <a:off x="4400550" y="-117719"/>
            <a:ext cx="1870711" cy="584775"/>
          </a:xfrm>
          <a:prstGeom prst="rect">
            <a:avLst/>
          </a:prstGeom>
          <a:noFill/>
        </p:spPr>
        <p:txBody>
          <a:bodyPr wrap="square" rtlCol="1">
            <a:spAutoFit/>
          </a:bodyPr>
          <a:lstStyle/>
          <a:p>
            <a:pPr algn="r"/>
            <a:r>
              <a:rPr lang="en-US" sz="3200" b="1" dirty="0">
                <a:solidFill>
                  <a:schemeClr val="bg2">
                    <a:lumMod val="50000"/>
                  </a:schemeClr>
                </a:solidFill>
              </a:rPr>
              <a:t>II</a:t>
            </a:r>
            <a:r>
              <a:rPr lang="en-US" sz="3200" b="1" dirty="0">
                <a:solidFill>
                  <a:schemeClr val="bg1">
                    <a:lumMod val="85000"/>
                  </a:schemeClr>
                </a:solidFill>
              </a:rPr>
              <a:t>I</a:t>
            </a:r>
            <a:r>
              <a:rPr lang="en-US" sz="3200" b="1" dirty="0">
                <a:solidFill>
                  <a:schemeClr val="bg2">
                    <a:lumMod val="50000"/>
                  </a:schemeClr>
                </a:solidFill>
              </a:rPr>
              <a:t>IIIIIIIIIIII</a:t>
            </a:r>
            <a:endParaRPr lang="he-IL" sz="3200" b="1" dirty="0">
              <a:solidFill>
                <a:schemeClr val="bg2">
                  <a:lumMod val="50000"/>
                </a:schemeClr>
              </a:solidFill>
            </a:endParaRPr>
          </a:p>
        </p:txBody>
      </p:sp>
      <p:cxnSp>
        <p:nvCxnSpPr>
          <p:cNvPr id="81" name="מחבר חץ ישר 80">
            <a:extLst>
              <a:ext uri="{FF2B5EF4-FFF2-40B4-BE49-F238E27FC236}">
                <a16:creationId xmlns:a16="http://schemas.microsoft.com/office/drawing/2014/main" id="{756B7A4A-C754-2CB6-4C05-F192F7C26EE1}"/>
              </a:ext>
            </a:extLst>
          </p:cNvPr>
          <p:cNvCxnSpPr>
            <a:cxnSpLocks/>
          </p:cNvCxnSpPr>
          <p:nvPr/>
        </p:nvCxnSpPr>
        <p:spPr>
          <a:xfrm>
            <a:off x="6271260" y="2857500"/>
            <a:ext cx="22345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תיבת טקסט 82">
                <a:extLst>
                  <a:ext uri="{FF2B5EF4-FFF2-40B4-BE49-F238E27FC236}">
                    <a16:creationId xmlns:a16="http://schemas.microsoft.com/office/drawing/2014/main" id="{5F3EE445-F122-290A-5281-369AD218FAAD}"/>
                  </a:ext>
                </a:extLst>
              </p:cNvPr>
              <p:cNvSpPr txBox="1"/>
              <p:nvPr/>
            </p:nvSpPr>
            <p:spPr>
              <a:xfrm>
                <a:off x="6884478" y="2476846"/>
                <a:ext cx="9907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dirty="0" smtClean="0">
                          <a:solidFill>
                            <a:schemeClr val="accent1"/>
                          </a:solidFill>
                          <a:effectLst/>
                          <a:latin typeface="Cambria Math" panose="02040503050406030204" pitchFamily="18" charset="0"/>
                        </a:rPr>
                        <m:t>2</m:t>
                      </m:r>
                    </m:oMath>
                  </m:oMathPara>
                </a14:m>
                <a:endParaRPr lang="he-IL" dirty="0">
                  <a:solidFill>
                    <a:schemeClr val="accent1"/>
                  </a:solidFill>
                </a:endParaRPr>
              </a:p>
            </p:txBody>
          </p:sp>
        </mc:Choice>
        <mc:Fallback xmlns="">
          <p:sp>
            <p:nvSpPr>
              <p:cNvPr id="83" name="תיבת טקסט 82">
                <a:extLst>
                  <a:ext uri="{FF2B5EF4-FFF2-40B4-BE49-F238E27FC236}">
                    <a16:creationId xmlns:a16="http://schemas.microsoft.com/office/drawing/2014/main" id="{5F3EE445-F122-290A-5281-369AD218FAAD}"/>
                  </a:ext>
                </a:extLst>
              </p:cNvPr>
              <p:cNvSpPr txBox="1">
                <a:spLocks noRot="1" noChangeAspect="1" noMove="1" noResize="1" noEditPoints="1" noAdjustHandles="1" noChangeArrowheads="1" noChangeShapeType="1" noTextEdit="1"/>
              </p:cNvSpPr>
              <p:nvPr/>
            </p:nvSpPr>
            <p:spPr>
              <a:xfrm>
                <a:off x="6884478" y="2476846"/>
                <a:ext cx="990765" cy="369332"/>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4" name="תיבת טקסט 83">
                <a:extLst>
                  <a:ext uri="{FF2B5EF4-FFF2-40B4-BE49-F238E27FC236}">
                    <a16:creationId xmlns:a16="http://schemas.microsoft.com/office/drawing/2014/main" id="{F4836272-8775-3702-8735-2889A16CBA13}"/>
                  </a:ext>
                </a:extLst>
              </p:cNvPr>
              <p:cNvSpPr txBox="1"/>
              <p:nvPr/>
            </p:nvSpPr>
            <p:spPr>
              <a:xfrm>
                <a:off x="7918934" y="3786996"/>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84" name="תיבת טקסט 83">
                <a:extLst>
                  <a:ext uri="{FF2B5EF4-FFF2-40B4-BE49-F238E27FC236}">
                    <a16:creationId xmlns:a16="http://schemas.microsoft.com/office/drawing/2014/main" id="{F4836272-8775-3702-8735-2889A16CBA13}"/>
                  </a:ext>
                </a:extLst>
              </p:cNvPr>
              <p:cNvSpPr txBox="1">
                <a:spLocks noRot="1" noChangeAspect="1" noMove="1" noResize="1" noEditPoints="1" noAdjustHandles="1" noChangeArrowheads="1" noChangeShapeType="1" noTextEdit="1"/>
              </p:cNvSpPr>
              <p:nvPr/>
            </p:nvSpPr>
            <p:spPr>
              <a:xfrm>
                <a:off x="7918934" y="3786996"/>
                <a:ext cx="1173708" cy="369332"/>
              </a:xfrm>
              <a:prstGeom prst="rect">
                <a:avLst/>
              </a:prstGeom>
              <a:blipFill>
                <a:blip r:embed="rId11"/>
                <a:stretch>
                  <a:fillRect b="-1475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7" name="תיבת טקסט 86">
                <a:extLst>
                  <a:ext uri="{FF2B5EF4-FFF2-40B4-BE49-F238E27FC236}">
                    <a16:creationId xmlns:a16="http://schemas.microsoft.com/office/drawing/2014/main" id="{9B00B2E3-98A2-5605-B5A2-B8D70BC9FCAE}"/>
                  </a:ext>
                </a:extLst>
              </p:cNvPr>
              <p:cNvSpPr txBox="1"/>
              <p:nvPr/>
            </p:nvSpPr>
            <p:spPr>
              <a:xfrm>
                <a:off x="7914798" y="5863409"/>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effectLst>
                            <a:glow rad="139700">
                              <a:schemeClr val="accent1">
                                <a:satMod val="175000"/>
                                <a:alpha val="40000"/>
                              </a:schemeClr>
                            </a:glow>
                          </a:effectLst>
                          <a:latin typeface="Cambria Math" panose="02040503050406030204" pitchFamily="18" charset="0"/>
                        </a:rPr>
                        <m:t>(</m:t>
                      </m:r>
                      <m:r>
                        <a:rPr lang="en-US" b="0" i="1" smtClean="0">
                          <a:effectLst>
                            <a:glow rad="139700">
                              <a:schemeClr val="accent1">
                                <a:satMod val="175000"/>
                                <a:alpha val="40000"/>
                              </a:schemeClr>
                            </a:glow>
                          </a:effectLst>
                          <a:latin typeface="Cambria Math" panose="02040503050406030204" pitchFamily="18" charset="0"/>
                        </a:rPr>
                        <m:t>2</m:t>
                      </m:r>
                      <m:r>
                        <a:rPr lang="en-US" b="0" i="1" smtClean="0">
                          <a:effectLst>
                            <a:glow rad="139700">
                              <a:schemeClr val="accent1">
                                <a:satMod val="175000"/>
                                <a:alpha val="40000"/>
                              </a:schemeClr>
                            </a:glow>
                          </a:effectLst>
                          <a:latin typeface="Cambria Math" panose="02040503050406030204" pitchFamily="18" charset="0"/>
                        </a:rPr>
                        <m:t>,</m:t>
                      </m:r>
                      <m:r>
                        <a:rPr lang="en-US" b="0" i="1" smtClean="0">
                          <a:effectLst>
                            <a:glow rad="139700">
                              <a:schemeClr val="accent1">
                                <a:satMod val="175000"/>
                                <a:alpha val="40000"/>
                              </a:schemeClr>
                            </a:glow>
                          </a:effectLst>
                          <a:latin typeface="Cambria Math" panose="02040503050406030204" pitchFamily="18" charset="0"/>
                        </a:rPr>
                        <m:t>0</m:t>
                      </m:r>
                      <m:r>
                        <a:rPr lang="en-US" b="0" i="1" smtClean="0">
                          <a:effectLst>
                            <a:glow rad="139700">
                              <a:schemeClr val="accent1">
                                <a:satMod val="175000"/>
                                <a:alpha val="40000"/>
                              </a:schemeClr>
                            </a:glow>
                          </a:effectLst>
                          <a:latin typeface="Cambria Math" panose="02040503050406030204" pitchFamily="18" charset="0"/>
                        </a:rPr>
                        <m:t>)</m:t>
                      </m:r>
                    </m:oMath>
                  </m:oMathPara>
                </a14:m>
                <a:endParaRPr lang="he-IL" dirty="0">
                  <a:effectLst>
                    <a:glow rad="139700">
                      <a:schemeClr val="accent1">
                        <a:satMod val="175000"/>
                        <a:alpha val="40000"/>
                      </a:schemeClr>
                    </a:glow>
                  </a:effectLst>
                </a:endParaRPr>
              </a:p>
            </p:txBody>
          </p:sp>
        </mc:Choice>
        <mc:Fallback xmlns="">
          <p:sp>
            <p:nvSpPr>
              <p:cNvPr id="87" name="תיבת טקסט 86">
                <a:extLst>
                  <a:ext uri="{FF2B5EF4-FFF2-40B4-BE49-F238E27FC236}">
                    <a16:creationId xmlns:a16="http://schemas.microsoft.com/office/drawing/2014/main" id="{9B00B2E3-98A2-5605-B5A2-B8D70BC9FCAE}"/>
                  </a:ext>
                </a:extLst>
              </p:cNvPr>
              <p:cNvSpPr txBox="1">
                <a:spLocks noRot="1" noChangeAspect="1" noMove="1" noResize="1" noEditPoints="1" noAdjustHandles="1" noChangeArrowheads="1" noChangeShapeType="1" noTextEdit="1"/>
              </p:cNvSpPr>
              <p:nvPr/>
            </p:nvSpPr>
            <p:spPr>
              <a:xfrm>
                <a:off x="7914798" y="5863409"/>
                <a:ext cx="1173708" cy="369332"/>
              </a:xfrm>
              <a:prstGeom prst="rect">
                <a:avLst/>
              </a:prstGeom>
              <a:blipFill>
                <a:blip r:embed="rId12"/>
                <a:stretch>
                  <a:fillRect t="-3333" b="-3000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8" name="תיבת טקסט 87">
                <a:extLst>
                  <a:ext uri="{FF2B5EF4-FFF2-40B4-BE49-F238E27FC236}">
                    <a16:creationId xmlns:a16="http://schemas.microsoft.com/office/drawing/2014/main" id="{A99EB521-6987-C3FA-8E1B-9503F5678C07}"/>
                  </a:ext>
                </a:extLst>
              </p:cNvPr>
              <p:cNvSpPr txBox="1"/>
              <p:nvPr/>
            </p:nvSpPr>
            <p:spPr>
              <a:xfrm>
                <a:off x="6603999" y="1373826"/>
                <a:ext cx="6295868" cy="72173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m:rPr>
                          <m:sty m:val="p"/>
                        </m:rPr>
                        <a:rPr lang="en-US" sz="2000" b="0" i="0" dirty="0" smtClean="0">
                          <a:effectLst/>
                          <a:latin typeface="Cambria Math" panose="02040503050406030204" pitchFamily="18" charset="0"/>
                        </a:rPr>
                        <m:t>M</m:t>
                      </m:r>
                      <m:r>
                        <m:rPr>
                          <m:sty m:val="p"/>
                        </m:rPr>
                        <a:rPr lang="en-US" sz="2000" i="0" dirty="0" smtClean="0">
                          <a:effectLst/>
                          <a:latin typeface="Cambria Math" panose="02040503050406030204" pitchFamily="18" charset="0"/>
                        </a:rPr>
                        <m:t>TF</m:t>
                      </m:r>
                      <m:d>
                        <m:dPr>
                          <m:ctrlPr>
                            <a:rPr lang="en-US" sz="2000" i="1" dirty="0" smtClean="0">
                              <a:effectLst/>
                              <a:latin typeface="Cambria Math" panose="02040503050406030204" pitchFamily="18" charset="0"/>
                            </a:rPr>
                          </m:ctrlPr>
                        </m:dPr>
                        <m:e>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m:t>
                      </m:r>
                      <m:nary>
                        <m:naryPr>
                          <m:chr m:val="∬"/>
                          <m:subHide m:val="on"/>
                          <m:supHide m:val="on"/>
                          <m:ctrlPr>
                            <a:rPr lang="en-US" sz="2000" i="1" dirty="0">
                              <a:effectLst/>
                              <a:latin typeface="Cambria Math" panose="02040503050406030204" pitchFamily="18" charset="0"/>
                            </a:rPr>
                          </m:ctrlPr>
                        </m:naryPr>
                        <m:sub/>
                        <m:sup/>
                        <m:e>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e>
                          </m:d>
                          <m:r>
                            <m:rPr>
                              <m:nor/>
                            </m:rPr>
                            <a:rPr lang="en-US" sz="2000" i="0" dirty="0">
                              <a:effectLst/>
                              <a:latin typeface="Cambria Math" panose="02040503050406030204" pitchFamily="18" charset="0"/>
                            </a:rPr>
                            <m:t>d</m:t>
                          </m:r>
                          <m:r>
                            <a:rPr lang="en-US" sz="2000" i="1" dirty="0">
                              <a:latin typeface="Cambria Math" panose="02040503050406030204" pitchFamily="18" charset="0"/>
                            </a:rPr>
                            <m:t>𝑥</m:t>
                          </m:r>
                          <m:r>
                            <m:rPr>
                              <m:nor/>
                            </m:rPr>
                            <a:rPr lang="en-US" sz="2000" dirty="0">
                              <a:latin typeface="Cambria Math" panose="02040503050406030204" pitchFamily="18" charset="0"/>
                            </a:rPr>
                            <m:t>d</m:t>
                          </m:r>
                          <m:r>
                            <a:rPr lang="en-US" sz="2000" i="1" dirty="0">
                              <a:latin typeface="Cambria Math" panose="02040503050406030204" pitchFamily="18" charset="0"/>
                            </a:rPr>
                            <m:t>𝑦</m:t>
                          </m:r>
                        </m:e>
                      </m:nary>
                    </m:oMath>
                  </m:oMathPara>
                </a14:m>
                <a:endParaRPr lang="en-US" sz="2000" dirty="0">
                  <a:effectLst/>
                </a:endParaRPr>
              </a:p>
            </p:txBody>
          </p:sp>
        </mc:Choice>
        <mc:Fallback xmlns="">
          <p:sp>
            <p:nvSpPr>
              <p:cNvPr id="88" name="תיבת טקסט 87">
                <a:extLst>
                  <a:ext uri="{FF2B5EF4-FFF2-40B4-BE49-F238E27FC236}">
                    <a16:creationId xmlns:a16="http://schemas.microsoft.com/office/drawing/2014/main" id="{A99EB521-6987-C3FA-8E1B-9503F5678C07}"/>
                  </a:ext>
                </a:extLst>
              </p:cNvPr>
              <p:cNvSpPr txBox="1">
                <a:spLocks noRot="1" noChangeAspect="1" noMove="1" noResize="1" noEditPoints="1" noAdjustHandles="1" noChangeArrowheads="1" noChangeShapeType="1" noTextEdit="1"/>
              </p:cNvSpPr>
              <p:nvPr/>
            </p:nvSpPr>
            <p:spPr>
              <a:xfrm>
                <a:off x="6603999" y="1373826"/>
                <a:ext cx="6295868" cy="721736"/>
              </a:xfrm>
              <a:prstGeom prst="rect">
                <a:avLst/>
              </a:prstGeom>
              <a:blipFill>
                <a:blip r:embed="rId1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0" name="תיבת טקסט 89">
                <a:extLst>
                  <a:ext uri="{FF2B5EF4-FFF2-40B4-BE49-F238E27FC236}">
                    <a16:creationId xmlns:a16="http://schemas.microsoft.com/office/drawing/2014/main" id="{0B9F7097-CCB4-EEFE-F985-A4925330EB99}"/>
                  </a:ext>
                </a:extLst>
              </p:cNvPr>
              <p:cNvSpPr txBox="1"/>
              <p:nvPr/>
            </p:nvSpPr>
            <p:spPr>
              <a:xfrm>
                <a:off x="3471674" y="3796356"/>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90" name="תיבת טקסט 89">
                <a:extLst>
                  <a:ext uri="{FF2B5EF4-FFF2-40B4-BE49-F238E27FC236}">
                    <a16:creationId xmlns:a16="http://schemas.microsoft.com/office/drawing/2014/main" id="{0B9F7097-CCB4-EEFE-F985-A4925330EB99}"/>
                  </a:ext>
                </a:extLst>
              </p:cNvPr>
              <p:cNvSpPr txBox="1">
                <a:spLocks noRot="1" noChangeAspect="1" noMove="1" noResize="1" noEditPoints="1" noAdjustHandles="1" noChangeArrowheads="1" noChangeShapeType="1" noTextEdit="1"/>
              </p:cNvSpPr>
              <p:nvPr/>
            </p:nvSpPr>
            <p:spPr>
              <a:xfrm>
                <a:off x="3471674" y="3796356"/>
                <a:ext cx="1173708" cy="369332"/>
              </a:xfrm>
              <a:prstGeom prst="rect">
                <a:avLst/>
              </a:prstGeom>
              <a:blipFill>
                <a:blip r:embed="rId14"/>
                <a:stretch>
                  <a:fillRect b="-1500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6" name="תיבת טקסט 95">
                <a:extLst>
                  <a:ext uri="{FF2B5EF4-FFF2-40B4-BE49-F238E27FC236}">
                    <a16:creationId xmlns:a16="http://schemas.microsoft.com/office/drawing/2014/main" id="{37AE645F-1C78-160A-0CAE-5C91169FC255}"/>
                  </a:ext>
                </a:extLst>
              </p:cNvPr>
              <p:cNvSpPr txBox="1"/>
              <p:nvPr/>
            </p:nvSpPr>
            <p:spPr>
              <a:xfrm>
                <a:off x="3472284" y="5870806"/>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96" name="תיבת טקסט 95">
                <a:extLst>
                  <a:ext uri="{FF2B5EF4-FFF2-40B4-BE49-F238E27FC236}">
                    <a16:creationId xmlns:a16="http://schemas.microsoft.com/office/drawing/2014/main" id="{37AE645F-1C78-160A-0CAE-5C91169FC255}"/>
                  </a:ext>
                </a:extLst>
              </p:cNvPr>
              <p:cNvSpPr txBox="1">
                <a:spLocks noRot="1" noChangeAspect="1" noMove="1" noResize="1" noEditPoints="1" noAdjustHandles="1" noChangeArrowheads="1" noChangeShapeType="1" noTextEdit="1"/>
              </p:cNvSpPr>
              <p:nvPr/>
            </p:nvSpPr>
            <p:spPr>
              <a:xfrm>
                <a:off x="3472284" y="5870806"/>
                <a:ext cx="1173708" cy="369332"/>
              </a:xfrm>
              <a:prstGeom prst="rect">
                <a:avLst/>
              </a:prstGeom>
              <a:blipFill>
                <a:blip r:embed="rId15"/>
                <a:stretch>
                  <a:fillRect b="-14754"/>
                </a:stretch>
              </a:blipFill>
            </p:spPr>
            <p:txBody>
              <a:bodyPr/>
              <a:lstStyle/>
              <a:p>
                <a:r>
                  <a:rPr lang="he-IL">
                    <a:noFill/>
                  </a:rPr>
                  <a:t> </a:t>
                </a:r>
              </a:p>
            </p:txBody>
          </p:sp>
        </mc:Fallback>
      </mc:AlternateContent>
    </p:spTree>
    <p:extLst>
      <p:ext uri="{BB962C8B-B14F-4D97-AF65-F5344CB8AC3E}">
        <p14:creationId xmlns:p14="http://schemas.microsoft.com/office/powerpoint/2010/main" val="30119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2.96296E-6 L -0.46093 0.00694 " pathEditMode="relative" rAng="0" ptsTypes="AA">
                                      <p:cBhvr>
                                        <p:cTn id="6" dur="2000" fill="hold"/>
                                        <p:tgtEl>
                                          <p:spTgt spid="39"/>
                                        </p:tgtEl>
                                        <p:attrNameLst>
                                          <p:attrName>ppt_x</p:attrName>
                                          <p:attrName>ppt_y</p:attrName>
                                        </p:attrNameLst>
                                      </p:cBhvr>
                                      <p:rCtr x="-23047" y="347"/>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childTnLst>
                                </p:cTn>
                              </p:par>
                              <p:par>
                                <p:cTn id="12" presetID="10" presetClass="entr" presetSubtype="0" fill="hold" nodeType="with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5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
                                        <p:tgtEl>
                                          <p:spTgt spid="83"/>
                                        </p:tgtEl>
                                      </p:cBhvr>
                                    </p:animEffect>
                                    <p:set>
                                      <p:cBhvr>
                                        <p:cTn id="29" dur="1" fill="hold">
                                          <p:stCondLst>
                                            <p:cond delay="99"/>
                                          </p:stCondLst>
                                        </p:cTn>
                                        <p:tgtEl>
                                          <p:spTgt spid="8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1"/>
                                        </p:tgtEl>
                                      </p:cBhvr>
                                    </p:animEffect>
                                    <p:set>
                                      <p:cBhvr>
                                        <p:cTn id="32" dur="1" fill="hold">
                                          <p:stCondLst>
                                            <p:cond delay="499"/>
                                          </p:stCondLst>
                                        </p:cTn>
                                        <p:tgtEl>
                                          <p:spTgt spid="8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7"/>
                                        </p:tgtEl>
                                      </p:cBhvr>
                                    </p:animEffect>
                                    <p:set>
                                      <p:cBhvr>
                                        <p:cTn id="35" dur="1" fill="hold">
                                          <p:stCondLst>
                                            <p:cond delay="499"/>
                                          </p:stCondLst>
                                        </p:cTn>
                                        <p:tgtEl>
                                          <p:spTgt spid="8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6093 0.00694 L -0.63724 0.00439 " pathEditMode="relative" rAng="0" ptsTypes="AA">
                                      <p:cBhvr>
                                        <p:cTn id="39" dur="2000" fill="hold"/>
                                        <p:tgtEl>
                                          <p:spTgt spid="39"/>
                                        </p:tgtEl>
                                        <p:attrNameLst>
                                          <p:attrName>ppt_x</p:attrName>
                                          <p:attrName>ppt_y</p:attrName>
                                        </p:attrNameLst>
                                      </p:cBhvr>
                                      <p:rCtr x="-8815" y="-139"/>
                                    </p:animMotion>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63724 0.0044 L -0.81797 0.00486 " pathEditMode="relative" rAng="0" ptsTypes="AA">
                                      <p:cBhvr>
                                        <p:cTn id="48" dur="2000" fill="hold"/>
                                        <p:tgtEl>
                                          <p:spTgt spid="39"/>
                                        </p:tgtEl>
                                        <p:attrNameLst>
                                          <p:attrName>ppt_x</p:attrName>
                                          <p:attrName>ppt_y</p:attrName>
                                        </p:attrNameLst>
                                      </p:cBhvr>
                                      <p:rCtr x="-9036" y="0"/>
                                    </p:animMotion>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81797 0.00486 L -1.35312 0.00625 " pathEditMode="relative" rAng="0" ptsTypes="AA">
                                      <p:cBhvr>
                                        <p:cTn id="57" dur="2000" fill="hold"/>
                                        <p:tgtEl>
                                          <p:spTgt spid="39"/>
                                        </p:tgtEl>
                                        <p:attrNameLst>
                                          <p:attrName>ppt_x</p:attrName>
                                          <p:attrName>ppt_y</p:attrName>
                                        </p:attrNameLst>
                                      </p:cBhvr>
                                      <p:rCtr x="-26758"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P spid="87" grpId="0"/>
      <p:bldP spid="8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32CA6-AF8B-21A3-006B-417E2D818CD3}"/>
            </a:ext>
          </a:extLst>
        </p:cNvPr>
        <p:cNvGrpSpPr/>
        <p:nvPr/>
      </p:nvGrpSpPr>
      <p:grpSpPr>
        <a:xfrm>
          <a:off x="0" y="0"/>
          <a:ext cx="0" cy="0"/>
          <a:chOff x="0" y="0"/>
          <a:chExt cx="0" cy="0"/>
        </a:xfrm>
      </p:grpSpPr>
      <p:cxnSp>
        <p:nvCxnSpPr>
          <p:cNvPr id="30" name="מחבר חץ ישר 29">
            <a:extLst>
              <a:ext uri="{FF2B5EF4-FFF2-40B4-BE49-F238E27FC236}">
                <a16:creationId xmlns:a16="http://schemas.microsoft.com/office/drawing/2014/main" id="{417F9254-389A-FF6F-E50E-A93BF6D33085}"/>
              </a:ext>
            </a:extLst>
          </p:cNvPr>
          <p:cNvCxnSpPr>
            <a:cxnSpLocks/>
          </p:cNvCxnSpPr>
          <p:nvPr/>
        </p:nvCxnSpPr>
        <p:spPr>
          <a:xfrm>
            <a:off x="3343185" y="5377621"/>
            <a:ext cx="7328848"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BEB4A26A-813D-638B-F11A-73E1A10B520E}"/>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20" name="מלבן: פינות מעוגלות 19">
            <a:extLst>
              <a:ext uri="{FF2B5EF4-FFF2-40B4-BE49-F238E27FC236}">
                <a16:creationId xmlns:a16="http://schemas.microsoft.com/office/drawing/2014/main" id="{44429C8F-1EC7-72BA-AC0A-E58E522845DB}"/>
              </a:ext>
            </a:extLst>
          </p:cNvPr>
          <p:cNvSpPr/>
          <p:nvPr/>
        </p:nvSpPr>
        <p:spPr>
          <a:xfrm>
            <a:off x="4557575" y="2883404"/>
            <a:ext cx="3377211" cy="1187989"/>
          </a:xfrm>
          <a:prstGeom prst="roundRect">
            <a:avLst/>
          </a:prstGeom>
          <a:solidFill>
            <a:schemeClr val="bg2">
              <a:lumMod val="90000"/>
            </a:schemeClr>
          </a:solidFill>
          <a:ln>
            <a:solidFill>
              <a:schemeClr val="bg1">
                <a:lumMod val="85000"/>
              </a:schemeClr>
            </a:solid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פינות מעוגלות 18">
            <a:extLst>
              <a:ext uri="{FF2B5EF4-FFF2-40B4-BE49-F238E27FC236}">
                <a16:creationId xmlns:a16="http://schemas.microsoft.com/office/drawing/2014/main" id="{D7704F9A-5302-3A48-465A-CEBBB8AFEF73}"/>
              </a:ext>
            </a:extLst>
          </p:cNvPr>
          <p:cNvSpPr/>
          <p:nvPr/>
        </p:nvSpPr>
        <p:spPr>
          <a:xfrm>
            <a:off x="5635231" y="2893889"/>
            <a:ext cx="2274789" cy="1165513"/>
          </a:xfrm>
          <a:prstGeom prst="roundRect">
            <a:avLst/>
          </a:prstGeom>
          <a:solidFill>
            <a:schemeClr val="bg2">
              <a:lumMod val="90000"/>
            </a:schemeClr>
          </a:solidFill>
          <a:ln>
            <a:solidFill>
              <a:schemeClr val="bg1">
                <a:lumMod val="85000"/>
              </a:schemeClr>
            </a:solid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פינות מעוגלות 17">
            <a:extLst>
              <a:ext uri="{FF2B5EF4-FFF2-40B4-BE49-F238E27FC236}">
                <a16:creationId xmlns:a16="http://schemas.microsoft.com/office/drawing/2014/main" id="{1FCD6767-6C85-723E-3E18-8DE185CDEAC0}"/>
              </a:ext>
            </a:extLst>
          </p:cNvPr>
          <p:cNvSpPr/>
          <p:nvPr/>
        </p:nvSpPr>
        <p:spPr>
          <a:xfrm>
            <a:off x="6788173" y="2895600"/>
            <a:ext cx="1137893" cy="1165513"/>
          </a:xfrm>
          <a:prstGeom prst="roundRect">
            <a:avLst/>
          </a:prstGeom>
          <a:solidFill>
            <a:schemeClr val="bg2">
              <a:lumMod val="90000"/>
            </a:schemeClr>
          </a:solidFill>
          <a:ln>
            <a:solidFill>
              <a:schemeClr val="bg1">
                <a:lumMod val="85000"/>
              </a:schemeClr>
            </a:solid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AF2A303E-3E06-990B-9A09-EF53A8E8E7B0}"/>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Redundancy</a:t>
            </a:r>
          </a:p>
        </p:txBody>
      </p:sp>
      <p:sp>
        <p:nvSpPr>
          <p:cNvPr id="59" name="Oval 7">
            <a:extLst>
              <a:ext uri="{FF2B5EF4-FFF2-40B4-BE49-F238E27FC236}">
                <a16:creationId xmlns:a16="http://schemas.microsoft.com/office/drawing/2014/main" id="{2CFF188F-D846-43F1-841A-352004DF1CC8}"/>
              </a:ext>
            </a:extLst>
          </p:cNvPr>
          <p:cNvSpPr/>
          <p:nvPr/>
        </p:nvSpPr>
        <p:spPr>
          <a:xfrm>
            <a:off x="6918823" y="4906546"/>
            <a:ext cx="882360" cy="92533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1" name="Oval 7">
            <a:extLst>
              <a:ext uri="{FF2B5EF4-FFF2-40B4-BE49-F238E27FC236}">
                <a16:creationId xmlns:a16="http://schemas.microsoft.com/office/drawing/2014/main" id="{4C832ABE-C9EA-2200-3889-A29D005851C6}"/>
              </a:ext>
            </a:extLst>
          </p:cNvPr>
          <p:cNvSpPr/>
          <p:nvPr/>
        </p:nvSpPr>
        <p:spPr>
          <a:xfrm>
            <a:off x="5692950" y="4801418"/>
            <a:ext cx="1124895" cy="113927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6" name="קבוצה 5">
            <a:extLst>
              <a:ext uri="{FF2B5EF4-FFF2-40B4-BE49-F238E27FC236}">
                <a16:creationId xmlns:a16="http://schemas.microsoft.com/office/drawing/2014/main" id="{0341C9BB-14B7-7538-D6A2-8430B09B2517}"/>
              </a:ext>
            </a:extLst>
          </p:cNvPr>
          <p:cNvGrpSpPr/>
          <p:nvPr/>
        </p:nvGrpSpPr>
        <p:grpSpPr>
          <a:xfrm>
            <a:off x="3743936" y="4901257"/>
            <a:ext cx="5071390" cy="925333"/>
            <a:chOff x="4996552" y="3896974"/>
            <a:chExt cx="5071390" cy="925333"/>
          </a:xfrm>
        </p:grpSpPr>
        <p:sp>
          <p:nvSpPr>
            <p:cNvPr id="3" name="Oval 5">
              <a:extLst>
                <a:ext uri="{FF2B5EF4-FFF2-40B4-BE49-F238E27FC236}">
                  <a16:creationId xmlns:a16="http://schemas.microsoft.com/office/drawing/2014/main" id="{CDC3E76C-05BE-123C-5BF2-92B6ACBF8EDE}"/>
                </a:ext>
              </a:extLst>
            </p:cNvPr>
            <p:cNvSpPr/>
            <p:nvPr/>
          </p:nvSpPr>
          <p:spPr>
            <a:xfrm>
              <a:off x="4996552" y="4019461"/>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Oval 7">
              <a:extLst>
                <a:ext uri="{FF2B5EF4-FFF2-40B4-BE49-F238E27FC236}">
                  <a16:creationId xmlns:a16="http://schemas.microsoft.com/office/drawing/2014/main" id="{AF525DA0-F935-1649-2BF2-C79C80CB0CC7}"/>
                </a:ext>
              </a:extLst>
            </p:cNvPr>
            <p:cNvSpPr/>
            <p:nvPr/>
          </p:nvSpPr>
          <p:spPr>
            <a:xfrm>
              <a:off x="5994394" y="3896974"/>
              <a:ext cx="882360" cy="92533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Oval 8">
              <a:extLst>
                <a:ext uri="{FF2B5EF4-FFF2-40B4-BE49-F238E27FC236}">
                  <a16:creationId xmlns:a16="http://schemas.microsoft.com/office/drawing/2014/main" id="{87282267-3813-65CD-88DC-BA89808B99EF}"/>
                </a:ext>
              </a:extLst>
            </p:cNvPr>
            <p:cNvSpPr/>
            <p:nvPr/>
          </p:nvSpPr>
          <p:spPr>
            <a:xfrm>
              <a:off x="9409107" y="4028986"/>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mc:AlternateContent xmlns:mc="http://schemas.openxmlformats.org/markup-compatibility/2006" xmlns:a14="http://schemas.microsoft.com/office/drawing/2010/main">
        <mc:Choice Requires="a14">
          <p:sp>
            <p:nvSpPr>
              <p:cNvPr id="32" name="תיבת טקסט 31">
                <a:extLst>
                  <a:ext uri="{FF2B5EF4-FFF2-40B4-BE49-F238E27FC236}">
                    <a16:creationId xmlns:a16="http://schemas.microsoft.com/office/drawing/2014/main" id="{25362B55-3D1A-549F-9923-7EB5BE2442C1}"/>
                  </a:ext>
                </a:extLst>
              </p:cNvPr>
              <p:cNvSpPr txBox="1"/>
              <p:nvPr/>
            </p:nvSpPr>
            <p:spPr>
              <a:xfrm>
                <a:off x="5679651" y="5871560"/>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32" name="תיבת טקסט 31">
                <a:extLst>
                  <a:ext uri="{FF2B5EF4-FFF2-40B4-BE49-F238E27FC236}">
                    <a16:creationId xmlns:a16="http://schemas.microsoft.com/office/drawing/2014/main" id="{25362B55-3D1A-549F-9923-7EB5BE2442C1}"/>
                  </a:ext>
                </a:extLst>
              </p:cNvPr>
              <p:cNvSpPr txBox="1">
                <a:spLocks noRot="1" noChangeAspect="1" noMove="1" noResize="1" noEditPoints="1" noAdjustHandles="1" noChangeArrowheads="1" noChangeShapeType="1" noTextEdit="1"/>
              </p:cNvSpPr>
              <p:nvPr/>
            </p:nvSpPr>
            <p:spPr>
              <a:xfrm>
                <a:off x="5679651" y="5871560"/>
                <a:ext cx="1173708" cy="369332"/>
              </a:xfrm>
              <a:prstGeom prst="rect">
                <a:avLst/>
              </a:prstGeom>
              <a:blipFill>
                <a:blip r:embed="rId3"/>
                <a:stretch>
                  <a:fillRect b="-14754"/>
                </a:stretch>
              </a:blipFill>
            </p:spPr>
            <p:txBody>
              <a:bodyPr/>
              <a:lstStyle/>
              <a:p>
                <a:r>
                  <a:rPr lang="he-IL">
                    <a:noFill/>
                  </a:rPr>
                  <a:t> </a:t>
                </a:r>
              </a:p>
            </p:txBody>
          </p:sp>
        </mc:Fallback>
      </mc:AlternateContent>
      <p:cxnSp>
        <p:nvCxnSpPr>
          <p:cNvPr id="12" name="מחבר חץ ישר 11">
            <a:extLst>
              <a:ext uri="{FF2B5EF4-FFF2-40B4-BE49-F238E27FC236}">
                <a16:creationId xmlns:a16="http://schemas.microsoft.com/office/drawing/2014/main" id="{C88A6B86-30ED-0F0F-CEA3-492595266A1F}"/>
              </a:ext>
            </a:extLst>
          </p:cNvPr>
          <p:cNvCxnSpPr>
            <a:cxnSpLocks/>
          </p:cNvCxnSpPr>
          <p:nvPr/>
        </p:nvCxnSpPr>
        <p:spPr>
          <a:xfrm>
            <a:off x="3343185" y="3559937"/>
            <a:ext cx="7328848"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תיבת טקסט 39">
                <a:extLst>
                  <a:ext uri="{FF2B5EF4-FFF2-40B4-BE49-F238E27FC236}">
                    <a16:creationId xmlns:a16="http://schemas.microsoft.com/office/drawing/2014/main" id="{F453A153-FED8-2A01-6A7B-71982ACEC121}"/>
                  </a:ext>
                </a:extLst>
              </p:cNvPr>
              <p:cNvSpPr txBox="1"/>
              <p:nvPr/>
            </p:nvSpPr>
            <p:spPr>
              <a:xfrm>
                <a:off x="6789958" y="5870063"/>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40" name="תיבת טקסט 39">
                <a:extLst>
                  <a:ext uri="{FF2B5EF4-FFF2-40B4-BE49-F238E27FC236}">
                    <a16:creationId xmlns:a16="http://schemas.microsoft.com/office/drawing/2014/main" id="{F453A153-FED8-2A01-6A7B-71982ACEC121}"/>
                  </a:ext>
                </a:extLst>
              </p:cNvPr>
              <p:cNvSpPr txBox="1">
                <a:spLocks noRot="1" noChangeAspect="1" noMove="1" noResize="1" noEditPoints="1" noAdjustHandles="1" noChangeArrowheads="1" noChangeShapeType="1" noTextEdit="1"/>
              </p:cNvSpPr>
              <p:nvPr/>
            </p:nvSpPr>
            <p:spPr>
              <a:xfrm>
                <a:off x="6789958" y="5870063"/>
                <a:ext cx="1173708" cy="369332"/>
              </a:xfrm>
              <a:prstGeom prst="rect">
                <a:avLst/>
              </a:prstGeom>
              <a:blipFill>
                <a:blip r:embed="rId4"/>
                <a:stretch>
                  <a:fillRect b="-1311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1" name="תיבת טקסט 40">
                <a:extLst>
                  <a:ext uri="{FF2B5EF4-FFF2-40B4-BE49-F238E27FC236}">
                    <a16:creationId xmlns:a16="http://schemas.microsoft.com/office/drawing/2014/main" id="{9B211B52-4344-1468-268F-596993A309CF}"/>
                  </a:ext>
                </a:extLst>
              </p:cNvPr>
              <p:cNvSpPr txBox="1"/>
              <p:nvPr/>
            </p:nvSpPr>
            <p:spPr>
              <a:xfrm>
                <a:off x="4564354" y="5870063"/>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41" name="תיבת טקסט 40">
                <a:extLst>
                  <a:ext uri="{FF2B5EF4-FFF2-40B4-BE49-F238E27FC236}">
                    <a16:creationId xmlns:a16="http://schemas.microsoft.com/office/drawing/2014/main" id="{9B211B52-4344-1468-268F-596993A309CF}"/>
                  </a:ext>
                </a:extLst>
              </p:cNvPr>
              <p:cNvSpPr txBox="1">
                <a:spLocks noRot="1" noChangeAspect="1" noMove="1" noResize="1" noEditPoints="1" noAdjustHandles="1" noChangeArrowheads="1" noChangeShapeType="1" noTextEdit="1"/>
              </p:cNvSpPr>
              <p:nvPr/>
            </p:nvSpPr>
            <p:spPr>
              <a:xfrm>
                <a:off x="4564354" y="5870063"/>
                <a:ext cx="1173708" cy="369332"/>
              </a:xfrm>
              <a:prstGeom prst="rect">
                <a:avLst/>
              </a:prstGeom>
              <a:blipFill>
                <a:blip r:embed="rId5"/>
                <a:stretch>
                  <a:fillRect b="-1311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2" name="תיבת טקסט 41">
                <a:extLst>
                  <a:ext uri="{FF2B5EF4-FFF2-40B4-BE49-F238E27FC236}">
                    <a16:creationId xmlns:a16="http://schemas.microsoft.com/office/drawing/2014/main" id="{E5BB1D05-2F0F-8CD5-7206-30C0E343EA44}"/>
                  </a:ext>
                </a:extLst>
              </p:cNvPr>
              <p:cNvSpPr txBox="1"/>
              <p:nvPr/>
            </p:nvSpPr>
            <p:spPr>
              <a:xfrm>
                <a:off x="10946978" y="3249784"/>
                <a:ext cx="1173708" cy="523220"/>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acc>
                        <m:accPr>
                          <m:chr m:val="̂"/>
                          <m:ctrlPr>
                            <a:rPr lang="he-IL" sz="2800" b="1" i="1" smtClean="0">
                              <a:latin typeface="Cambria Math" panose="02040503050406030204" pitchFamily="18" charset="0"/>
                            </a:rPr>
                          </m:ctrlPr>
                        </m:accPr>
                        <m:e>
                          <m:r>
                            <a:rPr lang="en-US" sz="2800" b="1" i="0" dirty="0">
                              <a:latin typeface="Cambria Math" panose="02040503050406030204" pitchFamily="18" charset="0"/>
                            </a:rPr>
                            <m:t>𝐱</m:t>
                          </m:r>
                        </m:e>
                      </m:acc>
                    </m:oMath>
                  </m:oMathPara>
                </a14:m>
                <a:endParaRPr lang="he-IL" sz="2800" b="1" dirty="0"/>
              </a:p>
            </p:txBody>
          </p:sp>
        </mc:Choice>
        <mc:Fallback xmlns="">
          <p:sp>
            <p:nvSpPr>
              <p:cNvPr id="42" name="תיבת טקסט 41">
                <a:extLst>
                  <a:ext uri="{FF2B5EF4-FFF2-40B4-BE49-F238E27FC236}">
                    <a16:creationId xmlns:a16="http://schemas.microsoft.com/office/drawing/2014/main" id="{E5BB1D05-2F0F-8CD5-7206-30C0E343EA44}"/>
                  </a:ext>
                </a:extLst>
              </p:cNvPr>
              <p:cNvSpPr txBox="1">
                <a:spLocks noRot="1" noChangeAspect="1" noMove="1" noResize="1" noEditPoints="1" noAdjustHandles="1" noChangeArrowheads="1" noChangeShapeType="1" noTextEdit="1"/>
              </p:cNvSpPr>
              <p:nvPr/>
            </p:nvSpPr>
            <p:spPr>
              <a:xfrm>
                <a:off x="10946978" y="3249784"/>
                <a:ext cx="1173708" cy="523220"/>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3" name="תיבת טקסט 42">
                <a:extLst>
                  <a:ext uri="{FF2B5EF4-FFF2-40B4-BE49-F238E27FC236}">
                    <a16:creationId xmlns:a16="http://schemas.microsoft.com/office/drawing/2014/main" id="{5F739DD7-C2CF-B048-FAC0-B8C24A81869A}"/>
                  </a:ext>
                </a:extLst>
              </p:cNvPr>
              <p:cNvSpPr txBox="1"/>
              <p:nvPr/>
            </p:nvSpPr>
            <p:spPr>
              <a:xfrm>
                <a:off x="11018292" y="5050619"/>
                <a:ext cx="1173708" cy="523220"/>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acc>
                        <m:accPr>
                          <m:chr m:val="̂"/>
                          <m:ctrlPr>
                            <a:rPr lang="he-IL" sz="2800" b="1" i="1" smtClean="0">
                              <a:latin typeface="Cambria Math" panose="02040503050406030204" pitchFamily="18" charset="0"/>
                            </a:rPr>
                          </m:ctrlPr>
                        </m:accPr>
                        <m:e>
                          <m:r>
                            <a:rPr lang="en-US" sz="2800" b="1" i="0" dirty="0">
                              <a:latin typeface="Cambria Math" panose="02040503050406030204" pitchFamily="18" charset="0"/>
                            </a:rPr>
                            <m:t>𝐮</m:t>
                          </m:r>
                        </m:e>
                      </m:acc>
                    </m:oMath>
                  </m:oMathPara>
                </a14:m>
                <a:endParaRPr lang="he-IL" sz="2800" b="1" dirty="0"/>
              </a:p>
            </p:txBody>
          </p:sp>
        </mc:Choice>
        <mc:Fallback xmlns="">
          <p:sp>
            <p:nvSpPr>
              <p:cNvPr id="43" name="תיבת טקסט 42">
                <a:extLst>
                  <a:ext uri="{FF2B5EF4-FFF2-40B4-BE49-F238E27FC236}">
                    <a16:creationId xmlns:a16="http://schemas.microsoft.com/office/drawing/2014/main" id="{5F739DD7-C2CF-B048-FAC0-B8C24A81869A}"/>
                  </a:ext>
                </a:extLst>
              </p:cNvPr>
              <p:cNvSpPr txBox="1">
                <a:spLocks noRot="1" noChangeAspect="1" noMove="1" noResize="1" noEditPoints="1" noAdjustHandles="1" noChangeArrowheads="1" noChangeShapeType="1" noTextEdit="1"/>
              </p:cNvSpPr>
              <p:nvPr/>
            </p:nvSpPr>
            <p:spPr>
              <a:xfrm>
                <a:off x="11018292" y="5050619"/>
                <a:ext cx="1173708" cy="523220"/>
              </a:xfrm>
              <a:prstGeom prst="rect">
                <a:avLst/>
              </a:prstGeom>
              <a:blipFill>
                <a:blip r:embed="rId7"/>
                <a:stretch>
                  <a:fillRect/>
                </a:stretch>
              </a:blipFill>
            </p:spPr>
            <p:txBody>
              <a:bodyPr/>
              <a:lstStyle/>
              <a:p>
                <a:r>
                  <a:rPr lang="he-IL">
                    <a:noFill/>
                  </a:rPr>
                  <a:t> </a:t>
                </a:r>
              </a:p>
            </p:txBody>
          </p:sp>
        </mc:Fallback>
      </mc:AlternateContent>
      <p:grpSp>
        <p:nvGrpSpPr>
          <p:cNvPr id="73" name="קבוצה 72">
            <a:extLst>
              <a:ext uri="{FF2B5EF4-FFF2-40B4-BE49-F238E27FC236}">
                <a16:creationId xmlns:a16="http://schemas.microsoft.com/office/drawing/2014/main" id="{E02BA104-2AF3-ADD4-519A-4BB579D6CABE}"/>
              </a:ext>
            </a:extLst>
          </p:cNvPr>
          <p:cNvGrpSpPr/>
          <p:nvPr/>
        </p:nvGrpSpPr>
        <p:grpSpPr>
          <a:xfrm>
            <a:off x="7355766" y="4177867"/>
            <a:ext cx="1670268" cy="1408135"/>
            <a:chOff x="7355766" y="4177867"/>
            <a:chExt cx="1670268" cy="1408135"/>
          </a:xfrm>
        </p:grpSpPr>
        <p:cxnSp>
          <p:nvCxnSpPr>
            <p:cNvPr id="48" name="מחבר חץ ישר 47">
              <a:extLst>
                <a:ext uri="{FF2B5EF4-FFF2-40B4-BE49-F238E27FC236}">
                  <a16:creationId xmlns:a16="http://schemas.microsoft.com/office/drawing/2014/main" id="{6E73EF4B-8E88-103F-2A8B-EB0326A6762F}"/>
                </a:ext>
              </a:extLst>
            </p:cNvPr>
            <p:cNvCxnSpPr>
              <a:cxnSpLocks/>
            </p:cNvCxnSpPr>
            <p:nvPr/>
          </p:nvCxnSpPr>
          <p:spPr>
            <a:xfrm>
              <a:off x="7355766" y="4177867"/>
              <a:ext cx="768366" cy="631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תיבת טקסט 52">
              <a:extLst>
                <a:ext uri="{FF2B5EF4-FFF2-40B4-BE49-F238E27FC236}">
                  <a16:creationId xmlns:a16="http://schemas.microsoft.com/office/drawing/2014/main" id="{5A58B3C8-57AD-26FB-35E8-EB9A93F0F67E}"/>
                </a:ext>
              </a:extLst>
            </p:cNvPr>
            <p:cNvSpPr txBox="1"/>
            <p:nvPr/>
          </p:nvSpPr>
          <p:spPr>
            <a:xfrm>
              <a:off x="8316082" y="5124337"/>
              <a:ext cx="709952" cy="461665"/>
            </a:xfrm>
            <a:prstGeom prst="rect">
              <a:avLst/>
            </a:prstGeom>
            <a:noFill/>
          </p:spPr>
          <p:txBody>
            <a:bodyPr wrap="square" rtlCol="1">
              <a:spAutoFit/>
            </a:bodyPr>
            <a:lstStyle/>
            <a:p>
              <a:r>
                <a:rPr lang="en-US" sz="2400" b="1" dirty="0">
                  <a:solidFill>
                    <a:schemeClr val="bg1"/>
                  </a:solidFill>
                </a:rPr>
                <a:t>1</a:t>
              </a:r>
              <a:endParaRPr lang="he-IL" sz="2400" b="1" dirty="0">
                <a:solidFill>
                  <a:schemeClr val="bg1"/>
                </a:solidFill>
              </a:endParaRPr>
            </a:p>
          </p:txBody>
        </p:sp>
      </p:grpSp>
      <p:grpSp>
        <p:nvGrpSpPr>
          <p:cNvPr id="61" name="קבוצה 60">
            <a:extLst>
              <a:ext uri="{FF2B5EF4-FFF2-40B4-BE49-F238E27FC236}">
                <a16:creationId xmlns:a16="http://schemas.microsoft.com/office/drawing/2014/main" id="{3CAF0315-8B76-AE40-EE79-C4355ABA52A7}"/>
              </a:ext>
            </a:extLst>
          </p:cNvPr>
          <p:cNvGrpSpPr/>
          <p:nvPr/>
        </p:nvGrpSpPr>
        <p:grpSpPr>
          <a:xfrm>
            <a:off x="3891110" y="4177867"/>
            <a:ext cx="1158054" cy="1390519"/>
            <a:chOff x="5802653" y="4206118"/>
            <a:chExt cx="1158054" cy="1390519"/>
          </a:xfrm>
        </p:grpSpPr>
        <p:cxnSp>
          <p:nvCxnSpPr>
            <p:cNvPr id="62" name="מחבר חץ ישר 61">
              <a:extLst>
                <a:ext uri="{FF2B5EF4-FFF2-40B4-BE49-F238E27FC236}">
                  <a16:creationId xmlns:a16="http://schemas.microsoft.com/office/drawing/2014/main" id="{EC2BA5B8-E14A-A10F-010B-2E312807BACA}"/>
                </a:ext>
              </a:extLst>
            </p:cNvPr>
            <p:cNvCxnSpPr>
              <a:cxnSpLocks/>
            </p:cNvCxnSpPr>
            <p:nvPr/>
          </p:nvCxnSpPr>
          <p:spPr>
            <a:xfrm flipH="1">
              <a:off x="6182896" y="4206118"/>
              <a:ext cx="777811" cy="647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תיבת טקסט 62">
              <a:extLst>
                <a:ext uri="{FF2B5EF4-FFF2-40B4-BE49-F238E27FC236}">
                  <a16:creationId xmlns:a16="http://schemas.microsoft.com/office/drawing/2014/main" id="{3E5C91C9-C0C7-3290-4E46-7EC81047EB3C}"/>
                </a:ext>
              </a:extLst>
            </p:cNvPr>
            <p:cNvSpPr txBox="1"/>
            <p:nvPr/>
          </p:nvSpPr>
          <p:spPr>
            <a:xfrm>
              <a:off x="5802653" y="5134972"/>
              <a:ext cx="709952" cy="461665"/>
            </a:xfrm>
            <a:prstGeom prst="rect">
              <a:avLst/>
            </a:prstGeom>
            <a:noFill/>
          </p:spPr>
          <p:txBody>
            <a:bodyPr wrap="square" rtlCol="1">
              <a:spAutoFit/>
            </a:bodyPr>
            <a:lstStyle/>
            <a:p>
              <a:r>
                <a:rPr lang="en-US" sz="2400" b="1" dirty="0">
                  <a:solidFill>
                    <a:schemeClr val="bg1"/>
                  </a:solidFill>
                </a:rPr>
                <a:t>1</a:t>
              </a:r>
              <a:endParaRPr lang="he-IL" sz="2400" b="1" dirty="0">
                <a:solidFill>
                  <a:schemeClr val="bg1"/>
                </a:solidFill>
              </a:endParaRPr>
            </a:p>
          </p:txBody>
        </p:sp>
      </p:grpSp>
      <p:grpSp>
        <p:nvGrpSpPr>
          <p:cNvPr id="55" name="קבוצה 54">
            <a:extLst>
              <a:ext uri="{FF2B5EF4-FFF2-40B4-BE49-F238E27FC236}">
                <a16:creationId xmlns:a16="http://schemas.microsoft.com/office/drawing/2014/main" id="{27C52770-D486-9772-DC36-C44F502DAFB0}"/>
              </a:ext>
            </a:extLst>
          </p:cNvPr>
          <p:cNvGrpSpPr/>
          <p:nvPr/>
        </p:nvGrpSpPr>
        <p:grpSpPr>
          <a:xfrm>
            <a:off x="5025749" y="4170629"/>
            <a:ext cx="709952" cy="1395582"/>
            <a:chOff x="6015894" y="4179225"/>
            <a:chExt cx="709952" cy="1395582"/>
          </a:xfrm>
        </p:grpSpPr>
        <p:cxnSp>
          <p:nvCxnSpPr>
            <p:cNvPr id="56" name="מחבר חץ ישר 55">
              <a:extLst>
                <a:ext uri="{FF2B5EF4-FFF2-40B4-BE49-F238E27FC236}">
                  <a16:creationId xmlns:a16="http://schemas.microsoft.com/office/drawing/2014/main" id="{34EA7470-5933-C226-05EA-AE0AAE59F5A0}"/>
                </a:ext>
              </a:extLst>
            </p:cNvPr>
            <p:cNvCxnSpPr>
              <a:cxnSpLocks/>
            </p:cNvCxnSpPr>
            <p:nvPr/>
          </p:nvCxnSpPr>
          <p:spPr>
            <a:xfrm flipH="1">
              <a:off x="6230034" y="4179225"/>
              <a:ext cx="488900" cy="54653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תיבת טקסט 56">
              <a:extLst>
                <a:ext uri="{FF2B5EF4-FFF2-40B4-BE49-F238E27FC236}">
                  <a16:creationId xmlns:a16="http://schemas.microsoft.com/office/drawing/2014/main" id="{9566443C-50A9-BCDD-6A72-32D486B8CD4B}"/>
                </a:ext>
              </a:extLst>
            </p:cNvPr>
            <p:cNvSpPr txBox="1"/>
            <p:nvPr/>
          </p:nvSpPr>
          <p:spPr>
            <a:xfrm>
              <a:off x="6015894" y="5113142"/>
              <a:ext cx="709952" cy="461665"/>
            </a:xfrm>
            <a:prstGeom prst="rect">
              <a:avLst/>
            </a:prstGeom>
            <a:noFill/>
          </p:spPr>
          <p:txBody>
            <a:bodyPr wrap="square" rtlCol="1">
              <a:spAutoFit/>
            </a:bodyPr>
            <a:lstStyle/>
            <a:p>
              <a:r>
                <a:rPr lang="en-US" sz="2400" b="1" dirty="0">
                  <a:solidFill>
                    <a:schemeClr val="bg1"/>
                  </a:solidFill>
                </a:rPr>
                <a:t>2</a:t>
              </a:r>
              <a:endParaRPr lang="he-IL" sz="2400" b="1" dirty="0">
                <a:solidFill>
                  <a:schemeClr val="bg1"/>
                </a:solidFill>
              </a:endParaRPr>
            </a:p>
          </p:txBody>
        </p:sp>
      </p:grpSp>
      <p:grpSp>
        <p:nvGrpSpPr>
          <p:cNvPr id="76" name="קבוצה 75">
            <a:extLst>
              <a:ext uri="{FF2B5EF4-FFF2-40B4-BE49-F238E27FC236}">
                <a16:creationId xmlns:a16="http://schemas.microsoft.com/office/drawing/2014/main" id="{15AEE276-DB9A-1B99-6D05-31F3A9C42234}"/>
              </a:ext>
            </a:extLst>
          </p:cNvPr>
          <p:cNvGrpSpPr/>
          <p:nvPr/>
        </p:nvGrpSpPr>
        <p:grpSpPr>
          <a:xfrm>
            <a:off x="6901751" y="4173682"/>
            <a:ext cx="1010265" cy="1394704"/>
            <a:chOff x="6901751" y="4173682"/>
            <a:chExt cx="1010265" cy="1394704"/>
          </a:xfrm>
        </p:grpSpPr>
        <p:cxnSp>
          <p:nvCxnSpPr>
            <p:cNvPr id="58" name="מחבר חץ ישר 57">
              <a:extLst>
                <a:ext uri="{FF2B5EF4-FFF2-40B4-BE49-F238E27FC236}">
                  <a16:creationId xmlns:a16="http://schemas.microsoft.com/office/drawing/2014/main" id="{144CC48B-3127-68B0-14A6-C7098FD06F21}"/>
                </a:ext>
              </a:extLst>
            </p:cNvPr>
            <p:cNvCxnSpPr>
              <a:cxnSpLocks/>
            </p:cNvCxnSpPr>
            <p:nvPr/>
          </p:nvCxnSpPr>
          <p:spPr>
            <a:xfrm>
              <a:off x="6901751" y="4173682"/>
              <a:ext cx="493208" cy="56106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תיבת טקסט 66">
              <a:extLst>
                <a:ext uri="{FF2B5EF4-FFF2-40B4-BE49-F238E27FC236}">
                  <a16:creationId xmlns:a16="http://schemas.microsoft.com/office/drawing/2014/main" id="{7EDF5478-177F-5D24-58E9-338458EC53C0}"/>
                </a:ext>
              </a:extLst>
            </p:cNvPr>
            <p:cNvSpPr txBox="1"/>
            <p:nvPr/>
          </p:nvSpPr>
          <p:spPr>
            <a:xfrm>
              <a:off x="7202064" y="5106721"/>
              <a:ext cx="709952" cy="461665"/>
            </a:xfrm>
            <a:prstGeom prst="rect">
              <a:avLst/>
            </a:prstGeom>
            <a:noFill/>
          </p:spPr>
          <p:txBody>
            <a:bodyPr wrap="square" rtlCol="1">
              <a:spAutoFit/>
            </a:bodyPr>
            <a:lstStyle/>
            <a:p>
              <a:r>
                <a:rPr lang="en-US" sz="2400" b="1" dirty="0">
                  <a:solidFill>
                    <a:schemeClr val="bg1"/>
                  </a:solidFill>
                </a:rPr>
                <a:t>2</a:t>
              </a:r>
              <a:endParaRPr lang="he-IL" sz="2400" b="1" dirty="0">
                <a:solidFill>
                  <a:schemeClr val="bg1"/>
                </a:solidFill>
              </a:endParaRPr>
            </a:p>
          </p:txBody>
        </p:sp>
      </p:grpSp>
      <mc:AlternateContent xmlns:mc="http://schemas.openxmlformats.org/markup-compatibility/2006" xmlns:a14="http://schemas.microsoft.com/office/drawing/2010/main">
        <mc:Choice Requires="a14">
          <p:sp>
            <p:nvSpPr>
              <p:cNvPr id="69" name="תיבת טקסט 68">
                <a:extLst>
                  <a:ext uri="{FF2B5EF4-FFF2-40B4-BE49-F238E27FC236}">
                    <a16:creationId xmlns:a16="http://schemas.microsoft.com/office/drawing/2014/main" id="{560135AB-AF04-4732-9E11-89ADA510FB91}"/>
                  </a:ext>
                </a:extLst>
              </p:cNvPr>
              <p:cNvSpPr txBox="1"/>
              <p:nvPr/>
            </p:nvSpPr>
            <p:spPr>
              <a:xfrm>
                <a:off x="7915575" y="5870063"/>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69" name="תיבת טקסט 68">
                <a:extLst>
                  <a:ext uri="{FF2B5EF4-FFF2-40B4-BE49-F238E27FC236}">
                    <a16:creationId xmlns:a16="http://schemas.microsoft.com/office/drawing/2014/main" id="{560135AB-AF04-4732-9E11-89ADA510FB91}"/>
                  </a:ext>
                </a:extLst>
              </p:cNvPr>
              <p:cNvSpPr txBox="1">
                <a:spLocks noRot="1" noChangeAspect="1" noMove="1" noResize="1" noEditPoints="1" noAdjustHandles="1" noChangeArrowheads="1" noChangeShapeType="1" noTextEdit="1"/>
              </p:cNvSpPr>
              <p:nvPr/>
            </p:nvSpPr>
            <p:spPr>
              <a:xfrm>
                <a:off x="7915575" y="5870063"/>
                <a:ext cx="1173708" cy="369332"/>
              </a:xfrm>
              <a:prstGeom prst="rect">
                <a:avLst/>
              </a:prstGeom>
              <a:blipFill>
                <a:blip r:embed="rId8"/>
                <a:stretch>
                  <a:fillRect b="-1311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0" name="תיבת טקסט 69">
                <a:extLst>
                  <a:ext uri="{FF2B5EF4-FFF2-40B4-BE49-F238E27FC236}">
                    <a16:creationId xmlns:a16="http://schemas.microsoft.com/office/drawing/2014/main" id="{CF6B6BD9-2441-EE22-FC92-5AC2834B0B9D}"/>
                  </a:ext>
                </a:extLst>
              </p:cNvPr>
              <p:cNvSpPr txBox="1"/>
              <p:nvPr/>
            </p:nvSpPr>
            <p:spPr>
              <a:xfrm>
                <a:off x="3472409" y="5871560"/>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70" name="תיבת טקסט 69">
                <a:extLst>
                  <a:ext uri="{FF2B5EF4-FFF2-40B4-BE49-F238E27FC236}">
                    <a16:creationId xmlns:a16="http://schemas.microsoft.com/office/drawing/2014/main" id="{CF6B6BD9-2441-EE22-FC92-5AC2834B0B9D}"/>
                  </a:ext>
                </a:extLst>
              </p:cNvPr>
              <p:cNvSpPr txBox="1">
                <a:spLocks noRot="1" noChangeAspect="1" noMove="1" noResize="1" noEditPoints="1" noAdjustHandles="1" noChangeArrowheads="1" noChangeShapeType="1" noTextEdit="1"/>
              </p:cNvSpPr>
              <p:nvPr/>
            </p:nvSpPr>
            <p:spPr>
              <a:xfrm>
                <a:off x="3472409" y="5871560"/>
                <a:ext cx="1173708" cy="369332"/>
              </a:xfrm>
              <a:prstGeom prst="rect">
                <a:avLst/>
              </a:prstGeom>
              <a:blipFill>
                <a:blip r:embed="rId9"/>
                <a:stretch>
                  <a:fillRect b="-14754"/>
                </a:stretch>
              </a:blipFill>
            </p:spPr>
            <p:txBody>
              <a:bodyPr/>
              <a:lstStyle/>
              <a:p>
                <a:r>
                  <a:rPr lang="he-IL">
                    <a:noFill/>
                  </a:rPr>
                  <a:t> </a:t>
                </a:r>
              </a:p>
            </p:txBody>
          </p:sp>
        </mc:Fallback>
      </mc:AlternateContent>
      <p:grpSp>
        <p:nvGrpSpPr>
          <p:cNvPr id="80" name="קבוצה 79">
            <a:extLst>
              <a:ext uri="{FF2B5EF4-FFF2-40B4-BE49-F238E27FC236}">
                <a16:creationId xmlns:a16="http://schemas.microsoft.com/office/drawing/2014/main" id="{CC44A305-103D-2D5B-5CFC-D348FEC59ED6}"/>
              </a:ext>
            </a:extLst>
          </p:cNvPr>
          <p:cNvGrpSpPr/>
          <p:nvPr/>
        </p:nvGrpSpPr>
        <p:grpSpPr>
          <a:xfrm>
            <a:off x="6094030" y="4181383"/>
            <a:ext cx="709952" cy="1399778"/>
            <a:chOff x="6094030" y="4181383"/>
            <a:chExt cx="709952" cy="1399778"/>
          </a:xfrm>
        </p:grpSpPr>
        <p:cxnSp>
          <p:nvCxnSpPr>
            <p:cNvPr id="77" name="מחבר חץ ישר 76">
              <a:extLst>
                <a:ext uri="{FF2B5EF4-FFF2-40B4-BE49-F238E27FC236}">
                  <a16:creationId xmlns:a16="http://schemas.microsoft.com/office/drawing/2014/main" id="{ED2995C3-6947-09FE-D69A-33628B045273}"/>
                </a:ext>
              </a:extLst>
            </p:cNvPr>
            <p:cNvCxnSpPr>
              <a:cxnSpLocks/>
            </p:cNvCxnSpPr>
            <p:nvPr/>
          </p:nvCxnSpPr>
          <p:spPr>
            <a:xfrm flipH="1">
              <a:off x="6243377" y="4181383"/>
              <a:ext cx="24039" cy="539367"/>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תיבת טקסט 78">
              <a:extLst>
                <a:ext uri="{FF2B5EF4-FFF2-40B4-BE49-F238E27FC236}">
                  <a16:creationId xmlns:a16="http://schemas.microsoft.com/office/drawing/2014/main" id="{AFC74F8C-EAEE-77E0-1EB9-8B5D691398EC}"/>
                </a:ext>
              </a:extLst>
            </p:cNvPr>
            <p:cNvSpPr txBox="1"/>
            <p:nvPr/>
          </p:nvSpPr>
          <p:spPr>
            <a:xfrm>
              <a:off x="6094030" y="5119496"/>
              <a:ext cx="709952" cy="461665"/>
            </a:xfrm>
            <a:prstGeom prst="rect">
              <a:avLst/>
            </a:prstGeom>
            <a:noFill/>
          </p:spPr>
          <p:txBody>
            <a:bodyPr wrap="square" rtlCol="1">
              <a:spAutoFit/>
            </a:bodyPr>
            <a:lstStyle/>
            <a:p>
              <a:r>
                <a:rPr lang="en-US" sz="2400" b="1" dirty="0">
                  <a:solidFill>
                    <a:schemeClr val="bg1"/>
                  </a:solidFill>
                </a:rPr>
                <a:t>3</a:t>
              </a:r>
              <a:endParaRPr lang="he-IL" sz="2400" b="1" dirty="0">
                <a:solidFill>
                  <a:schemeClr val="bg1"/>
                </a:solidFill>
              </a:endParaRPr>
            </a:p>
          </p:txBody>
        </p:sp>
      </p:grpSp>
      <p:cxnSp>
        <p:nvCxnSpPr>
          <p:cNvPr id="83" name="מחבר חץ ישר 82">
            <a:extLst>
              <a:ext uri="{FF2B5EF4-FFF2-40B4-BE49-F238E27FC236}">
                <a16:creationId xmlns:a16="http://schemas.microsoft.com/office/drawing/2014/main" id="{B27E391D-3658-764C-0E40-0C8FAA4E3029}"/>
              </a:ext>
            </a:extLst>
          </p:cNvPr>
          <p:cNvCxnSpPr>
            <a:cxnSpLocks/>
          </p:cNvCxnSpPr>
          <p:nvPr/>
        </p:nvCxnSpPr>
        <p:spPr>
          <a:xfrm>
            <a:off x="5179474" y="4139682"/>
            <a:ext cx="2178737" cy="0"/>
          </a:xfrm>
          <a:prstGeom prst="straightConnector1">
            <a:avLst/>
          </a:prstGeom>
          <a:ln w="571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מחבר חץ ישר 84">
            <a:extLst>
              <a:ext uri="{FF2B5EF4-FFF2-40B4-BE49-F238E27FC236}">
                <a16:creationId xmlns:a16="http://schemas.microsoft.com/office/drawing/2014/main" id="{B2C12DFE-31F2-BCF2-7824-0D5FEE3D9FD5}"/>
              </a:ext>
            </a:extLst>
          </p:cNvPr>
          <p:cNvCxnSpPr>
            <a:cxnSpLocks/>
          </p:cNvCxnSpPr>
          <p:nvPr/>
        </p:nvCxnSpPr>
        <p:spPr>
          <a:xfrm>
            <a:off x="6154569" y="6374031"/>
            <a:ext cx="2331339" cy="0"/>
          </a:xfrm>
          <a:prstGeom prst="straightConnector1">
            <a:avLst/>
          </a:prstGeom>
          <a:ln w="571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מחבר חץ ישר 87">
            <a:extLst>
              <a:ext uri="{FF2B5EF4-FFF2-40B4-BE49-F238E27FC236}">
                <a16:creationId xmlns:a16="http://schemas.microsoft.com/office/drawing/2014/main" id="{844295AE-03C7-E766-A959-960E23453EAA}"/>
              </a:ext>
            </a:extLst>
          </p:cNvPr>
          <p:cNvCxnSpPr>
            <a:cxnSpLocks/>
          </p:cNvCxnSpPr>
          <p:nvPr/>
        </p:nvCxnSpPr>
        <p:spPr>
          <a:xfrm>
            <a:off x="5063164" y="4393564"/>
            <a:ext cx="1233064"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a:extLst>
              <a:ext uri="{FF2B5EF4-FFF2-40B4-BE49-F238E27FC236}">
                <a16:creationId xmlns:a16="http://schemas.microsoft.com/office/drawing/2014/main" id="{97D734B7-5F48-D244-138F-A9C8DEE26B7D}"/>
              </a:ext>
            </a:extLst>
          </p:cNvPr>
          <p:cNvCxnSpPr>
            <a:cxnSpLocks/>
          </p:cNvCxnSpPr>
          <p:nvPr/>
        </p:nvCxnSpPr>
        <p:spPr>
          <a:xfrm>
            <a:off x="6258128" y="4393564"/>
            <a:ext cx="1233064"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מחבר חץ ישר 91">
            <a:extLst>
              <a:ext uri="{FF2B5EF4-FFF2-40B4-BE49-F238E27FC236}">
                <a16:creationId xmlns:a16="http://schemas.microsoft.com/office/drawing/2014/main" id="{C36FFC98-8117-E116-2ECB-F13171809E6B}"/>
              </a:ext>
            </a:extLst>
          </p:cNvPr>
          <p:cNvCxnSpPr>
            <a:cxnSpLocks/>
          </p:cNvCxnSpPr>
          <p:nvPr/>
        </p:nvCxnSpPr>
        <p:spPr>
          <a:xfrm>
            <a:off x="6154569" y="6230390"/>
            <a:ext cx="1233064"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תיבת טקסט 21">
            <a:extLst>
              <a:ext uri="{FF2B5EF4-FFF2-40B4-BE49-F238E27FC236}">
                <a16:creationId xmlns:a16="http://schemas.microsoft.com/office/drawing/2014/main" id="{2654BB9E-A20E-3387-7AE5-64C35D968949}"/>
              </a:ext>
            </a:extLst>
          </p:cNvPr>
          <p:cNvSpPr txBox="1"/>
          <p:nvPr/>
        </p:nvSpPr>
        <p:spPr>
          <a:xfrm>
            <a:off x="8319500" y="5123565"/>
            <a:ext cx="403958" cy="461665"/>
          </a:xfrm>
          <a:prstGeom prst="rect">
            <a:avLst/>
          </a:prstGeom>
          <a:noFill/>
        </p:spPr>
        <p:txBody>
          <a:bodyPr wrap="square" rtlCol="1">
            <a:spAutoFit/>
          </a:bodyPr>
          <a:lstStyle/>
          <a:p>
            <a:r>
              <a:rPr lang="en-US" sz="2400" b="1" dirty="0">
                <a:ln w="10160">
                  <a:solidFill>
                    <a:schemeClr val="accent5"/>
                  </a:solidFill>
                  <a:prstDash val="solid"/>
                </a:ln>
                <a:solidFill>
                  <a:schemeClr val="accent6">
                    <a:lumMod val="40000"/>
                    <a:lumOff val="60000"/>
                  </a:schemeClr>
                </a:solidFill>
                <a:effectLst>
                  <a:glow rad="228600">
                    <a:schemeClr val="accent6">
                      <a:satMod val="175000"/>
                      <a:alpha val="40000"/>
                    </a:schemeClr>
                  </a:glow>
                  <a:outerShdw blurRad="38100" dist="22860" dir="5400000" algn="tl" rotWithShape="0">
                    <a:srgbClr val="000000">
                      <a:alpha val="30000"/>
                    </a:srgbClr>
                  </a:outerShdw>
                </a:effectLst>
              </a:rPr>
              <a:t>1</a:t>
            </a:r>
            <a:endParaRPr lang="he-IL" sz="2400" b="1" dirty="0">
              <a:ln w="10160">
                <a:solidFill>
                  <a:schemeClr val="accent5"/>
                </a:solidFill>
                <a:prstDash val="solid"/>
              </a:ln>
              <a:solidFill>
                <a:schemeClr val="accent6">
                  <a:lumMod val="40000"/>
                  <a:lumOff val="60000"/>
                </a:schemeClr>
              </a:solidFill>
              <a:effectLst>
                <a:glow rad="228600">
                  <a:schemeClr val="accent6">
                    <a:satMod val="175000"/>
                    <a:alpha val="40000"/>
                  </a:schemeClr>
                </a:glow>
                <a:outerShdw blurRad="38100" dist="22860" dir="5400000" algn="tl" rotWithShape="0">
                  <a:srgbClr val="000000">
                    <a:alpha val="30000"/>
                  </a:srgbClr>
                </a:outerShdw>
              </a:effectLst>
            </a:endParaRPr>
          </a:p>
        </p:txBody>
      </p:sp>
      <p:sp>
        <p:nvSpPr>
          <p:cNvPr id="23" name="תיבת טקסט 22">
            <a:extLst>
              <a:ext uri="{FF2B5EF4-FFF2-40B4-BE49-F238E27FC236}">
                <a16:creationId xmlns:a16="http://schemas.microsoft.com/office/drawing/2014/main" id="{C8D55CB2-FBC1-61B6-5507-B560735F75F4}"/>
              </a:ext>
            </a:extLst>
          </p:cNvPr>
          <p:cNvSpPr txBox="1"/>
          <p:nvPr/>
        </p:nvSpPr>
        <p:spPr>
          <a:xfrm>
            <a:off x="7207875" y="5104546"/>
            <a:ext cx="310675" cy="461665"/>
          </a:xfrm>
          <a:prstGeom prst="rect">
            <a:avLst/>
          </a:prstGeom>
          <a:noFill/>
        </p:spPr>
        <p:txBody>
          <a:bodyPr wrap="square" rtlCol="1">
            <a:spAutoFit/>
          </a:bodyPr>
          <a:lstStyle/>
          <a:p>
            <a:r>
              <a:rPr lang="en-US" sz="2400" b="1" dirty="0">
                <a:ln w="10160">
                  <a:solidFill>
                    <a:schemeClr val="accent5"/>
                  </a:solidFill>
                  <a:prstDash val="solid"/>
                </a:ln>
                <a:solidFill>
                  <a:schemeClr val="accent2">
                    <a:lumMod val="40000"/>
                    <a:lumOff val="60000"/>
                  </a:schemeClr>
                </a:solidFill>
                <a:effectLst>
                  <a:glow rad="228600">
                    <a:schemeClr val="accent2">
                      <a:satMod val="175000"/>
                      <a:alpha val="40000"/>
                    </a:schemeClr>
                  </a:glow>
                  <a:outerShdw blurRad="38100" dist="22860" dir="5400000" algn="tl" rotWithShape="0">
                    <a:srgbClr val="000000">
                      <a:alpha val="30000"/>
                    </a:srgbClr>
                  </a:outerShdw>
                </a:effectLst>
              </a:rPr>
              <a:t>2</a:t>
            </a:r>
            <a:endParaRPr lang="he-IL" sz="2400" b="1" dirty="0">
              <a:ln w="10160">
                <a:solidFill>
                  <a:schemeClr val="accent5"/>
                </a:solidFill>
                <a:prstDash val="solid"/>
              </a:ln>
              <a:solidFill>
                <a:schemeClr val="accent2">
                  <a:lumMod val="40000"/>
                  <a:lumOff val="60000"/>
                </a:schemeClr>
              </a:solidFill>
              <a:effectLst>
                <a:glow rad="228600">
                  <a:schemeClr val="accent2">
                    <a:satMod val="175000"/>
                    <a:alpha val="40000"/>
                  </a:schemeClr>
                </a:glow>
                <a:outerShdw blurRad="38100" dist="22860" dir="5400000" algn="tl" rotWithShape="0">
                  <a:srgbClr val="000000">
                    <a:alpha val="30000"/>
                  </a:srgbClr>
                </a:outerShdw>
              </a:effectLst>
            </a:endParaRPr>
          </a:p>
        </p:txBody>
      </p:sp>
      <p:sp>
        <p:nvSpPr>
          <p:cNvPr id="33" name="תיבת טקסט 32">
            <a:extLst>
              <a:ext uri="{FF2B5EF4-FFF2-40B4-BE49-F238E27FC236}">
                <a16:creationId xmlns:a16="http://schemas.microsoft.com/office/drawing/2014/main" id="{8FA3BB63-2EA9-3E86-1713-DA97842DF73C}"/>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49" name="תיבת טקסט 48">
            <a:extLst>
              <a:ext uri="{FF2B5EF4-FFF2-40B4-BE49-F238E27FC236}">
                <a16:creationId xmlns:a16="http://schemas.microsoft.com/office/drawing/2014/main" id="{3BF7FB81-E9A1-6ACA-F841-05BF66379306}"/>
              </a:ext>
            </a:extLst>
          </p:cNvPr>
          <p:cNvSpPr txBox="1"/>
          <p:nvPr/>
        </p:nvSpPr>
        <p:spPr>
          <a:xfrm>
            <a:off x="9543371" y="4254746"/>
            <a:ext cx="2129742" cy="369332"/>
          </a:xfrm>
          <a:prstGeom prst="rect">
            <a:avLst/>
          </a:prstGeom>
          <a:noFill/>
          <a:effectLst>
            <a:glow rad="139700">
              <a:schemeClr val="accent2">
                <a:satMod val="175000"/>
                <a:alpha val="40000"/>
              </a:schemeClr>
            </a:glow>
          </a:effectLst>
        </p:spPr>
        <p:txBody>
          <a:bodyPr wrap="square" rtlCol="1">
            <a:spAutoFit/>
          </a:bodyPr>
          <a:lstStyle/>
          <a:p>
            <a:r>
              <a:rPr lang="en-US" dirty="0">
                <a:effectLst>
                  <a:glow rad="63500">
                    <a:schemeClr val="accent2">
                      <a:satMod val="175000"/>
                      <a:alpha val="40000"/>
                    </a:schemeClr>
                  </a:glow>
                </a:effectLst>
              </a:rPr>
              <a:t>Redundancy!</a:t>
            </a:r>
            <a:endParaRPr lang="he-IL" dirty="0">
              <a:effectLst>
                <a:glow rad="63500">
                  <a:schemeClr val="accent2">
                    <a:satMod val="175000"/>
                    <a:alpha val="40000"/>
                  </a:schemeClr>
                </a:glow>
              </a:effectLst>
            </a:endParaRPr>
          </a:p>
        </p:txBody>
      </p:sp>
      <p:cxnSp>
        <p:nvCxnSpPr>
          <p:cNvPr id="51" name="מחבר חץ ישר 50">
            <a:extLst>
              <a:ext uri="{FF2B5EF4-FFF2-40B4-BE49-F238E27FC236}">
                <a16:creationId xmlns:a16="http://schemas.microsoft.com/office/drawing/2014/main" id="{A8E0A881-2532-A7C6-B051-C91C6526C96B}"/>
              </a:ext>
            </a:extLst>
          </p:cNvPr>
          <p:cNvCxnSpPr>
            <a:cxnSpLocks/>
          </p:cNvCxnSpPr>
          <p:nvPr/>
        </p:nvCxnSpPr>
        <p:spPr>
          <a:xfrm flipH="1">
            <a:off x="8144083" y="4540793"/>
            <a:ext cx="1399288" cy="4866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תיבת טקסט 63">
            <a:extLst>
              <a:ext uri="{FF2B5EF4-FFF2-40B4-BE49-F238E27FC236}">
                <a16:creationId xmlns:a16="http://schemas.microsoft.com/office/drawing/2014/main" id="{DB9B6E7B-4469-1E12-5469-9531FA4EFB26}"/>
              </a:ext>
            </a:extLst>
          </p:cNvPr>
          <p:cNvSpPr txBox="1"/>
          <p:nvPr/>
        </p:nvSpPr>
        <p:spPr>
          <a:xfrm>
            <a:off x="4329260" y="-117719"/>
            <a:ext cx="1942001" cy="584775"/>
          </a:xfrm>
          <a:prstGeom prst="rect">
            <a:avLst/>
          </a:prstGeom>
          <a:noFill/>
        </p:spPr>
        <p:txBody>
          <a:bodyPr wrap="square" rtlCol="1">
            <a:spAutoFit/>
          </a:bodyPr>
          <a:lstStyle/>
          <a:p>
            <a:pPr algn="r"/>
            <a:r>
              <a:rPr lang="en-US" sz="3200" b="1" dirty="0">
                <a:solidFill>
                  <a:schemeClr val="bg2">
                    <a:lumMod val="50000"/>
                  </a:schemeClr>
                </a:solidFill>
              </a:rPr>
              <a:t>III</a:t>
            </a:r>
            <a:r>
              <a:rPr lang="en-US" sz="3200" b="1" dirty="0">
                <a:solidFill>
                  <a:schemeClr val="bg1">
                    <a:lumMod val="85000"/>
                  </a:schemeClr>
                </a:solidFill>
              </a:rPr>
              <a:t>I</a:t>
            </a:r>
            <a:r>
              <a:rPr lang="en-US" sz="3200" b="1" dirty="0">
                <a:solidFill>
                  <a:schemeClr val="bg2">
                    <a:lumMod val="50000"/>
                  </a:schemeClr>
                </a:solidFill>
              </a:rPr>
              <a:t>IIIIIIIIIII</a:t>
            </a:r>
            <a:endParaRPr lang="he-IL" sz="3200" b="1" dirty="0">
              <a:solidFill>
                <a:schemeClr val="bg2">
                  <a:lumMod val="50000"/>
                </a:schemeClr>
              </a:solidFill>
            </a:endParaRPr>
          </a:p>
        </p:txBody>
      </p:sp>
      <p:sp>
        <p:nvSpPr>
          <p:cNvPr id="8" name="תיבת טקסט 7">
            <a:extLst>
              <a:ext uri="{FF2B5EF4-FFF2-40B4-BE49-F238E27FC236}">
                <a16:creationId xmlns:a16="http://schemas.microsoft.com/office/drawing/2014/main" id="{4EA846B8-B3F1-2648-2DDA-8335A97E94BB}"/>
              </a:ext>
            </a:extLst>
          </p:cNvPr>
          <p:cNvSpPr txBox="1"/>
          <p:nvPr/>
        </p:nvSpPr>
        <p:spPr>
          <a:xfrm>
            <a:off x="424543" y="1631130"/>
            <a:ext cx="5912178" cy="400110"/>
          </a:xfrm>
          <a:prstGeom prst="rect">
            <a:avLst/>
          </a:prstGeom>
          <a:noFill/>
        </p:spPr>
        <p:txBody>
          <a:bodyPr wrap="square" rtlCol="1">
            <a:spAutoFit/>
          </a:bodyPr>
          <a:lstStyle/>
          <a:p>
            <a:r>
              <a:rPr lang="en-US" sz="2000" dirty="0"/>
              <a:t>How to calculate auto-correlation?</a:t>
            </a:r>
          </a:p>
        </p:txBody>
      </p:sp>
      <p:sp>
        <p:nvSpPr>
          <p:cNvPr id="25" name="תיבת טקסט 24">
            <a:extLst>
              <a:ext uri="{FF2B5EF4-FFF2-40B4-BE49-F238E27FC236}">
                <a16:creationId xmlns:a16="http://schemas.microsoft.com/office/drawing/2014/main" id="{F9F62A90-99C1-0D28-5D0D-A2799E06B14E}"/>
              </a:ext>
            </a:extLst>
          </p:cNvPr>
          <p:cNvSpPr txBox="1"/>
          <p:nvPr/>
        </p:nvSpPr>
        <p:spPr>
          <a:xfrm>
            <a:off x="375488" y="2241164"/>
            <a:ext cx="2902733" cy="400110"/>
          </a:xfrm>
          <a:prstGeom prst="rect">
            <a:avLst/>
          </a:prstGeom>
          <a:noFill/>
        </p:spPr>
        <p:txBody>
          <a:bodyPr wrap="square" rtlCol="1">
            <a:spAutoFit/>
          </a:bodyPr>
          <a:lstStyle/>
          <a:p>
            <a:pPr algn="ctr"/>
            <a:r>
              <a:rPr lang="en-US" sz="2000" i="0" dirty="0"/>
              <a:t>Point-like 1D example:</a:t>
            </a:r>
            <a:endParaRPr lang="he-IL" sz="2000" dirty="0"/>
          </a:p>
        </p:txBody>
      </p:sp>
      <p:sp>
        <p:nvSpPr>
          <p:cNvPr id="29" name="תיבת טקסט 28">
            <a:extLst>
              <a:ext uri="{FF2B5EF4-FFF2-40B4-BE49-F238E27FC236}">
                <a16:creationId xmlns:a16="http://schemas.microsoft.com/office/drawing/2014/main" id="{AED9F08F-DE38-0578-C277-50CE9F825984}"/>
              </a:ext>
            </a:extLst>
          </p:cNvPr>
          <p:cNvSpPr txBox="1"/>
          <p:nvPr/>
        </p:nvSpPr>
        <p:spPr>
          <a:xfrm>
            <a:off x="348151" y="3311339"/>
            <a:ext cx="1752903" cy="400110"/>
          </a:xfrm>
          <a:prstGeom prst="rect">
            <a:avLst/>
          </a:prstGeom>
          <a:noFill/>
        </p:spPr>
        <p:txBody>
          <a:bodyPr wrap="square" rtlCol="1">
            <a:spAutoFit/>
          </a:bodyPr>
          <a:lstStyle/>
          <a:p>
            <a:pPr algn="ctr"/>
            <a:r>
              <a:rPr lang="en-US" sz="2000" b="0" i="0" dirty="0"/>
              <a:t>Real space</a:t>
            </a:r>
            <a:endParaRPr lang="he-IL" sz="2000" dirty="0"/>
          </a:p>
        </p:txBody>
      </p:sp>
      <p:sp>
        <p:nvSpPr>
          <p:cNvPr id="31" name="תיבת טקסט 30">
            <a:extLst>
              <a:ext uri="{FF2B5EF4-FFF2-40B4-BE49-F238E27FC236}">
                <a16:creationId xmlns:a16="http://schemas.microsoft.com/office/drawing/2014/main" id="{64EF107D-F4CB-021F-6BF8-DE68B57E10FF}"/>
              </a:ext>
            </a:extLst>
          </p:cNvPr>
          <p:cNvSpPr txBox="1"/>
          <p:nvPr/>
        </p:nvSpPr>
        <p:spPr>
          <a:xfrm>
            <a:off x="143507" y="5112725"/>
            <a:ext cx="3451851" cy="400110"/>
          </a:xfrm>
          <a:prstGeom prst="rect">
            <a:avLst/>
          </a:prstGeom>
          <a:noFill/>
        </p:spPr>
        <p:txBody>
          <a:bodyPr wrap="square" rtlCol="1">
            <a:spAutoFit/>
          </a:bodyPr>
          <a:lstStyle/>
          <a:p>
            <a:pPr algn="ctr"/>
            <a:r>
              <a:rPr lang="en-US" sz="2000" b="0" i="0" dirty="0"/>
              <a:t>Auto-correlation space</a:t>
            </a:r>
            <a:endParaRPr lang="he-IL" sz="2000" dirty="0"/>
          </a:p>
        </p:txBody>
      </p:sp>
      <p:grpSp>
        <p:nvGrpSpPr>
          <p:cNvPr id="13" name="קבוצה 12">
            <a:extLst>
              <a:ext uri="{FF2B5EF4-FFF2-40B4-BE49-F238E27FC236}">
                <a16:creationId xmlns:a16="http://schemas.microsoft.com/office/drawing/2014/main" id="{A417C18B-67BE-3712-51B2-BE736834A266}"/>
              </a:ext>
            </a:extLst>
          </p:cNvPr>
          <p:cNvGrpSpPr/>
          <p:nvPr/>
        </p:nvGrpSpPr>
        <p:grpSpPr>
          <a:xfrm>
            <a:off x="4814206" y="3206624"/>
            <a:ext cx="2852350" cy="661311"/>
            <a:chOff x="12613057" y="3180739"/>
            <a:chExt cx="2852350" cy="661311"/>
          </a:xfrm>
        </p:grpSpPr>
        <p:grpSp>
          <p:nvGrpSpPr>
            <p:cNvPr id="15" name="קבוצה 14">
              <a:extLst>
                <a:ext uri="{FF2B5EF4-FFF2-40B4-BE49-F238E27FC236}">
                  <a16:creationId xmlns:a16="http://schemas.microsoft.com/office/drawing/2014/main" id="{E5DC45DF-EB57-B348-1D1F-AC6D618A9EF9}"/>
                </a:ext>
              </a:extLst>
            </p:cNvPr>
            <p:cNvGrpSpPr/>
            <p:nvPr/>
          </p:nvGrpSpPr>
          <p:grpSpPr>
            <a:xfrm>
              <a:off x="12613057" y="3180739"/>
              <a:ext cx="1760355" cy="661311"/>
              <a:chOff x="5464111" y="3333140"/>
              <a:chExt cx="1760355" cy="661311"/>
            </a:xfrm>
          </p:grpSpPr>
          <p:sp>
            <p:nvSpPr>
              <p:cNvPr id="17" name="Oval 3">
                <a:extLst>
                  <a:ext uri="{FF2B5EF4-FFF2-40B4-BE49-F238E27FC236}">
                    <a16:creationId xmlns:a16="http://schemas.microsoft.com/office/drawing/2014/main" id="{F2BA2F3D-367B-4A2A-F51A-8772A8B2A6C3}"/>
                  </a:ext>
                </a:extLst>
              </p:cNvPr>
              <p:cNvSpPr/>
              <p:nvPr/>
            </p:nvSpPr>
            <p:spPr>
              <a:xfrm>
                <a:off x="5464111" y="3333140"/>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Oval 4">
                <a:extLst>
                  <a:ext uri="{FF2B5EF4-FFF2-40B4-BE49-F238E27FC236}">
                    <a16:creationId xmlns:a16="http://schemas.microsoft.com/office/drawing/2014/main" id="{17392852-96DB-53B1-709A-6BC22C2FBE79}"/>
                  </a:ext>
                </a:extLst>
              </p:cNvPr>
              <p:cNvSpPr/>
              <p:nvPr/>
            </p:nvSpPr>
            <p:spPr>
              <a:xfrm>
                <a:off x="6565631" y="3333140"/>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6" name="Oval 3">
              <a:extLst>
                <a:ext uri="{FF2B5EF4-FFF2-40B4-BE49-F238E27FC236}">
                  <a16:creationId xmlns:a16="http://schemas.microsoft.com/office/drawing/2014/main" id="{89DA6FF5-F477-4584-5528-365D0A9DB424}"/>
                </a:ext>
              </a:extLst>
            </p:cNvPr>
            <p:cNvSpPr/>
            <p:nvPr/>
          </p:nvSpPr>
          <p:spPr>
            <a:xfrm>
              <a:off x="14806572" y="3180739"/>
              <a:ext cx="658835" cy="661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mc:AlternateContent xmlns:mc="http://schemas.openxmlformats.org/markup-compatibility/2006" xmlns:a14="http://schemas.microsoft.com/office/drawing/2010/main">
        <mc:Choice Requires="a14">
          <p:sp>
            <p:nvSpPr>
              <p:cNvPr id="34" name="תיבת טקסט 33">
                <a:extLst>
                  <a:ext uri="{FF2B5EF4-FFF2-40B4-BE49-F238E27FC236}">
                    <a16:creationId xmlns:a16="http://schemas.microsoft.com/office/drawing/2014/main" id="{68DDCE09-C73F-FCA1-E35F-6D32C6115A51}"/>
                  </a:ext>
                </a:extLst>
              </p:cNvPr>
              <p:cNvSpPr txBox="1"/>
              <p:nvPr/>
            </p:nvSpPr>
            <p:spPr>
              <a:xfrm>
                <a:off x="5681637" y="3793581"/>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34" name="תיבת טקסט 33">
                <a:extLst>
                  <a:ext uri="{FF2B5EF4-FFF2-40B4-BE49-F238E27FC236}">
                    <a16:creationId xmlns:a16="http://schemas.microsoft.com/office/drawing/2014/main" id="{68DDCE09-C73F-FCA1-E35F-6D32C6115A51}"/>
                  </a:ext>
                </a:extLst>
              </p:cNvPr>
              <p:cNvSpPr txBox="1">
                <a:spLocks noRot="1" noChangeAspect="1" noMove="1" noResize="1" noEditPoints="1" noAdjustHandles="1" noChangeArrowheads="1" noChangeShapeType="1" noTextEdit="1"/>
              </p:cNvSpPr>
              <p:nvPr/>
            </p:nvSpPr>
            <p:spPr>
              <a:xfrm>
                <a:off x="5681637" y="3793581"/>
                <a:ext cx="1173708" cy="369332"/>
              </a:xfrm>
              <a:prstGeom prst="rect">
                <a:avLst/>
              </a:prstGeom>
              <a:blipFill>
                <a:blip r:embed="rId10"/>
                <a:stretch>
                  <a:fillRect b="-1475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7" name="תיבת טקסט 46">
                <a:extLst>
                  <a:ext uri="{FF2B5EF4-FFF2-40B4-BE49-F238E27FC236}">
                    <a16:creationId xmlns:a16="http://schemas.microsoft.com/office/drawing/2014/main" id="{E7BC04C7-E3DA-2DB7-F674-0E7140ADEB36}"/>
                  </a:ext>
                </a:extLst>
              </p:cNvPr>
              <p:cNvSpPr txBox="1"/>
              <p:nvPr/>
            </p:nvSpPr>
            <p:spPr>
              <a:xfrm>
                <a:off x="6795615" y="3792863"/>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47" name="תיבת טקסט 46">
                <a:extLst>
                  <a:ext uri="{FF2B5EF4-FFF2-40B4-BE49-F238E27FC236}">
                    <a16:creationId xmlns:a16="http://schemas.microsoft.com/office/drawing/2014/main" id="{E7BC04C7-E3DA-2DB7-F674-0E7140ADEB36}"/>
                  </a:ext>
                </a:extLst>
              </p:cNvPr>
              <p:cNvSpPr txBox="1">
                <a:spLocks noRot="1" noChangeAspect="1" noMove="1" noResize="1" noEditPoints="1" noAdjustHandles="1" noChangeArrowheads="1" noChangeShapeType="1" noTextEdit="1"/>
              </p:cNvSpPr>
              <p:nvPr/>
            </p:nvSpPr>
            <p:spPr>
              <a:xfrm>
                <a:off x="6795615" y="3792863"/>
                <a:ext cx="1173708" cy="369332"/>
              </a:xfrm>
              <a:prstGeom prst="rect">
                <a:avLst/>
              </a:prstGeom>
              <a:blipFill>
                <a:blip r:embed="rId11"/>
                <a:stretch>
                  <a:fillRect b="-1475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0" name="תיבת טקסט 49">
                <a:extLst>
                  <a:ext uri="{FF2B5EF4-FFF2-40B4-BE49-F238E27FC236}">
                    <a16:creationId xmlns:a16="http://schemas.microsoft.com/office/drawing/2014/main" id="{1FE6D28C-79D8-DC1A-B147-19E80D1AF100}"/>
                  </a:ext>
                </a:extLst>
              </p:cNvPr>
              <p:cNvSpPr txBox="1"/>
              <p:nvPr/>
            </p:nvSpPr>
            <p:spPr>
              <a:xfrm>
                <a:off x="4557787" y="3795143"/>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50" name="תיבת טקסט 49">
                <a:extLst>
                  <a:ext uri="{FF2B5EF4-FFF2-40B4-BE49-F238E27FC236}">
                    <a16:creationId xmlns:a16="http://schemas.microsoft.com/office/drawing/2014/main" id="{1FE6D28C-79D8-DC1A-B147-19E80D1AF100}"/>
                  </a:ext>
                </a:extLst>
              </p:cNvPr>
              <p:cNvSpPr txBox="1">
                <a:spLocks noRot="1" noChangeAspect="1" noMove="1" noResize="1" noEditPoints="1" noAdjustHandles="1" noChangeArrowheads="1" noChangeShapeType="1" noTextEdit="1"/>
              </p:cNvSpPr>
              <p:nvPr/>
            </p:nvSpPr>
            <p:spPr>
              <a:xfrm>
                <a:off x="4557787" y="3795143"/>
                <a:ext cx="1173708" cy="369332"/>
              </a:xfrm>
              <a:prstGeom prst="rect">
                <a:avLst/>
              </a:prstGeom>
              <a:blipFill>
                <a:blip r:embed="rId12"/>
                <a:stretch>
                  <a:fillRect b="-15000"/>
                </a:stretch>
              </a:blipFill>
            </p:spPr>
            <p:txBody>
              <a:bodyPr/>
              <a:lstStyle/>
              <a:p>
                <a:r>
                  <a:rPr lang="he-IL">
                    <a:noFill/>
                  </a:rPr>
                  <a:t> </a:t>
                </a:r>
              </a:p>
            </p:txBody>
          </p:sp>
        </mc:Fallback>
      </mc:AlternateContent>
      <p:grpSp>
        <p:nvGrpSpPr>
          <p:cNvPr id="10" name="קבוצה 9">
            <a:extLst>
              <a:ext uri="{FF2B5EF4-FFF2-40B4-BE49-F238E27FC236}">
                <a16:creationId xmlns:a16="http://schemas.microsoft.com/office/drawing/2014/main" id="{68596B4E-1FC6-53B4-A1AC-8E3416EB5767}"/>
              </a:ext>
            </a:extLst>
          </p:cNvPr>
          <p:cNvGrpSpPr/>
          <p:nvPr/>
        </p:nvGrpSpPr>
        <p:grpSpPr>
          <a:xfrm>
            <a:off x="12622582" y="3180739"/>
            <a:ext cx="2842825" cy="661311"/>
            <a:chOff x="12622582" y="3180739"/>
            <a:chExt cx="2842825" cy="661311"/>
          </a:xfrm>
          <a:solidFill>
            <a:srgbClr val="77B1B5">
              <a:alpha val="40000"/>
            </a:srgbClr>
          </a:solidFill>
        </p:grpSpPr>
        <p:grpSp>
          <p:nvGrpSpPr>
            <p:cNvPr id="39" name="קבוצה 38">
              <a:extLst>
                <a:ext uri="{FF2B5EF4-FFF2-40B4-BE49-F238E27FC236}">
                  <a16:creationId xmlns:a16="http://schemas.microsoft.com/office/drawing/2014/main" id="{C9F7ECE2-F6C3-22E5-940C-E403B3381E1B}"/>
                </a:ext>
              </a:extLst>
            </p:cNvPr>
            <p:cNvGrpSpPr/>
            <p:nvPr/>
          </p:nvGrpSpPr>
          <p:grpSpPr>
            <a:xfrm>
              <a:off x="12622582" y="3180739"/>
              <a:ext cx="1750830" cy="661311"/>
              <a:chOff x="5473636" y="3333140"/>
              <a:chExt cx="1750830" cy="661311"/>
            </a:xfrm>
            <a:grpFill/>
          </p:grpSpPr>
          <p:sp>
            <p:nvSpPr>
              <p:cNvPr id="37" name="Oval 3">
                <a:extLst>
                  <a:ext uri="{FF2B5EF4-FFF2-40B4-BE49-F238E27FC236}">
                    <a16:creationId xmlns:a16="http://schemas.microsoft.com/office/drawing/2014/main" id="{117D8237-2BA7-FC6B-4ED8-F923BD4B893C}"/>
                  </a:ext>
                </a:extLst>
              </p:cNvPr>
              <p:cNvSpPr/>
              <p:nvPr/>
            </p:nvSpPr>
            <p:spPr>
              <a:xfrm>
                <a:off x="5473636" y="3333140"/>
                <a:ext cx="658835" cy="661311"/>
              </a:xfrm>
              <a:prstGeom prst="ellipse">
                <a:avLst/>
              </a:prstGeom>
              <a:grpFill/>
              <a:ln w="38100">
                <a:solidFill>
                  <a:srgbClr val="24687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Oval 4">
                <a:extLst>
                  <a:ext uri="{FF2B5EF4-FFF2-40B4-BE49-F238E27FC236}">
                    <a16:creationId xmlns:a16="http://schemas.microsoft.com/office/drawing/2014/main" id="{7F914BE1-3202-C22F-B89D-706B6C90EA19}"/>
                  </a:ext>
                </a:extLst>
              </p:cNvPr>
              <p:cNvSpPr/>
              <p:nvPr/>
            </p:nvSpPr>
            <p:spPr>
              <a:xfrm>
                <a:off x="6565631" y="3333140"/>
                <a:ext cx="658835" cy="661311"/>
              </a:xfrm>
              <a:prstGeom prst="ellipse">
                <a:avLst/>
              </a:prstGeom>
              <a:grpFill/>
              <a:ln w="38100">
                <a:solidFill>
                  <a:srgbClr val="24687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sp>
          <p:nvSpPr>
            <p:cNvPr id="9" name="Oval 3">
              <a:extLst>
                <a:ext uri="{FF2B5EF4-FFF2-40B4-BE49-F238E27FC236}">
                  <a16:creationId xmlns:a16="http://schemas.microsoft.com/office/drawing/2014/main" id="{424B9919-5B64-8BEA-03C4-2396AE7B7A6A}"/>
                </a:ext>
              </a:extLst>
            </p:cNvPr>
            <p:cNvSpPr/>
            <p:nvPr/>
          </p:nvSpPr>
          <p:spPr>
            <a:xfrm>
              <a:off x="14806572" y="3180739"/>
              <a:ext cx="658835" cy="661311"/>
            </a:xfrm>
            <a:prstGeom prst="ellipse">
              <a:avLst/>
            </a:prstGeom>
            <a:grpFill/>
            <a:ln w="38100">
              <a:solidFill>
                <a:srgbClr val="24687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mc:AlternateContent xmlns:mc="http://schemas.openxmlformats.org/markup-compatibility/2006" xmlns:a14="http://schemas.microsoft.com/office/drawing/2010/main">
        <mc:Choice Requires="a14">
          <p:sp>
            <p:nvSpPr>
              <p:cNvPr id="84" name="תיבת טקסט 83">
                <a:extLst>
                  <a:ext uri="{FF2B5EF4-FFF2-40B4-BE49-F238E27FC236}">
                    <a16:creationId xmlns:a16="http://schemas.microsoft.com/office/drawing/2014/main" id="{1A22E770-6BCB-06C8-E4AA-4813A54C43AA}"/>
                  </a:ext>
                </a:extLst>
              </p:cNvPr>
              <p:cNvSpPr txBox="1"/>
              <p:nvPr/>
            </p:nvSpPr>
            <p:spPr>
              <a:xfrm>
                <a:off x="7918934" y="3786996"/>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84" name="תיבת טקסט 83">
                <a:extLst>
                  <a:ext uri="{FF2B5EF4-FFF2-40B4-BE49-F238E27FC236}">
                    <a16:creationId xmlns:a16="http://schemas.microsoft.com/office/drawing/2014/main" id="{1A22E770-6BCB-06C8-E4AA-4813A54C43AA}"/>
                  </a:ext>
                </a:extLst>
              </p:cNvPr>
              <p:cNvSpPr txBox="1">
                <a:spLocks noRot="1" noChangeAspect="1" noMove="1" noResize="1" noEditPoints="1" noAdjustHandles="1" noChangeArrowheads="1" noChangeShapeType="1" noTextEdit="1"/>
              </p:cNvSpPr>
              <p:nvPr/>
            </p:nvSpPr>
            <p:spPr>
              <a:xfrm>
                <a:off x="7918934" y="3786996"/>
                <a:ext cx="1173708" cy="369332"/>
              </a:xfrm>
              <a:prstGeom prst="rect">
                <a:avLst/>
              </a:prstGeom>
              <a:blipFill>
                <a:blip r:embed="rId13"/>
                <a:stretch>
                  <a:fillRect b="-1475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6" name="תיבת טקסט 85">
                <a:extLst>
                  <a:ext uri="{FF2B5EF4-FFF2-40B4-BE49-F238E27FC236}">
                    <a16:creationId xmlns:a16="http://schemas.microsoft.com/office/drawing/2014/main" id="{A8F661B6-0B13-9B14-B271-977B465B46C2}"/>
                  </a:ext>
                </a:extLst>
              </p:cNvPr>
              <p:cNvSpPr txBox="1"/>
              <p:nvPr/>
            </p:nvSpPr>
            <p:spPr>
              <a:xfrm>
                <a:off x="6603999" y="1373826"/>
                <a:ext cx="6295868" cy="72173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m:rPr>
                          <m:sty m:val="p"/>
                        </m:rPr>
                        <a:rPr lang="en-US" sz="2000" b="0" i="0" dirty="0" smtClean="0">
                          <a:effectLst/>
                          <a:latin typeface="Cambria Math" panose="02040503050406030204" pitchFamily="18" charset="0"/>
                        </a:rPr>
                        <m:t>M</m:t>
                      </m:r>
                      <m:r>
                        <m:rPr>
                          <m:sty m:val="p"/>
                        </m:rPr>
                        <a:rPr lang="en-US" sz="2000" i="0" dirty="0" smtClean="0">
                          <a:effectLst/>
                          <a:latin typeface="Cambria Math" panose="02040503050406030204" pitchFamily="18" charset="0"/>
                        </a:rPr>
                        <m:t>TF</m:t>
                      </m:r>
                      <m:d>
                        <m:dPr>
                          <m:ctrlPr>
                            <a:rPr lang="en-US" sz="2000" i="1" dirty="0" smtClean="0">
                              <a:effectLst/>
                              <a:latin typeface="Cambria Math" panose="02040503050406030204" pitchFamily="18" charset="0"/>
                            </a:rPr>
                          </m:ctrlPr>
                        </m:dPr>
                        <m:e>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m:t>
                      </m:r>
                      <m:nary>
                        <m:naryPr>
                          <m:chr m:val="∬"/>
                          <m:subHide m:val="on"/>
                          <m:supHide m:val="on"/>
                          <m:ctrlPr>
                            <a:rPr lang="en-US" sz="2000" i="1" dirty="0">
                              <a:effectLst/>
                              <a:latin typeface="Cambria Math" panose="02040503050406030204" pitchFamily="18" charset="0"/>
                            </a:rPr>
                          </m:ctrlPr>
                        </m:naryPr>
                        <m:sub/>
                        <m:sup/>
                        <m:e>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e>
                          </m:d>
                          <m:r>
                            <m:rPr>
                              <m:nor/>
                            </m:rPr>
                            <a:rPr lang="en-US" sz="2000" i="0" dirty="0">
                              <a:effectLst/>
                              <a:latin typeface="Cambria Math" panose="02040503050406030204" pitchFamily="18" charset="0"/>
                            </a:rPr>
                            <m:t>d</m:t>
                          </m:r>
                          <m:r>
                            <a:rPr lang="en-US" sz="2000" i="1" dirty="0">
                              <a:latin typeface="Cambria Math" panose="02040503050406030204" pitchFamily="18" charset="0"/>
                            </a:rPr>
                            <m:t>𝑥</m:t>
                          </m:r>
                          <m:r>
                            <m:rPr>
                              <m:nor/>
                            </m:rPr>
                            <a:rPr lang="en-US" sz="2000" dirty="0">
                              <a:latin typeface="Cambria Math" panose="02040503050406030204" pitchFamily="18" charset="0"/>
                            </a:rPr>
                            <m:t>d</m:t>
                          </m:r>
                          <m:r>
                            <a:rPr lang="en-US" sz="2000" i="1" dirty="0">
                              <a:latin typeface="Cambria Math" panose="02040503050406030204" pitchFamily="18" charset="0"/>
                            </a:rPr>
                            <m:t>𝑦</m:t>
                          </m:r>
                        </m:e>
                      </m:nary>
                    </m:oMath>
                  </m:oMathPara>
                </a14:m>
                <a:endParaRPr lang="en-US" sz="2000" dirty="0">
                  <a:effectLst/>
                </a:endParaRPr>
              </a:p>
            </p:txBody>
          </p:sp>
        </mc:Choice>
        <mc:Fallback xmlns="">
          <p:sp>
            <p:nvSpPr>
              <p:cNvPr id="86" name="תיבת טקסט 85">
                <a:extLst>
                  <a:ext uri="{FF2B5EF4-FFF2-40B4-BE49-F238E27FC236}">
                    <a16:creationId xmlns:a16="http://schemas.microsoft.com/office/drawing/2014/main" id="{A8F661B6-0B13-9B14-B271-977B465B46C2}"/>
                  </a:ext>
                </a:extLst>
              </p:cNvPr>
              <p:cNvSpPr txBox="1">
                <a:spLocks noRot="1" noChangeAspect="1" noMove="1" noResize="1" noEditPoints="1" noAdjustHandles="1" noChangeArrowheads="1" noChangeShapeType="1" noTextEdit="1"/>
              </p:cNvSpPr>
              <p:nvPr/>
            </p:nvSpPr>
            <p:spPr>
              <a:xfrm>
                <a:off x="6603999" y="1373826"/>
                <a:ext cx="6295868" cy="721736"/>
              </a:xfrm>
              <a:prstGeom prst="rect">
                <a:avLst/>
              </a:prstGeom>
              <a:blipFill>
                <a:blip r:embed="rId1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7" name="תיבת טקסט 86">
                <a:extLst>
                  <a:ext uri="{FF2B5EF4-FFF2-40B4-BE49-F238E27FC236}">
                    <a16:creationId xmlns:a16="http://schemas.microsoft.com/office/drawing/2014/main" id="{CD11E52A-6331-80D3-FE06-281FA80DB2AC}"/>
                  </a:ext>
                </a:extLst>
              </p:cNvPr>
              <p:cNvSpPr txBox="1"/>
              <p:nvPr/>
            </p:nvSpPr>
            <p:spPr>
              <a:xfrm>
                <a:off x="3471674" y="3796356"/>
                <a:ext cx="1173708" cy="369332"/>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oMath>
                  </m:oMathPara>
                </a14:m>
                <a:endParaRPr lang="he-IL" dirty="0"/>
              </a:p>
            </p:txBody>
          </p:sp>
        </mc:Choice>
        <mc:Fallback xmlns="">
          <p:sp>
            <p:nvSpPr>
              <p:cNvPr id="87" name="תיבת טקסט 86">
                <a:extLst>
                  <a:ext uri="{FF2B5EF4-FFF2-40B4-BE49-F238E27FC236}">
                    <a16:creationId xmlns:a16="http://schemas.microsoft.com/office/drawing/2014/main" id="{CD11E52A-6331-80D3-FE06-281FA80DB2AC}"/>
                  </a:ext>
                </a:extLst>
              </p:cNvPr>
              <p:cNvSpPr txBox="1">
                <a:spLocks noRot="1" noChangeAspect="1" noMove="1" noResize="1" noEditPoints="1" noAdjustHandles="1" noChangeArrowheads="1" noChangeShapeType="1" noTextEdit="1"/>
              </p:cNvSpPr>
              <p:nvPr/>
            </p:nvSpPr>
            <p:spPr>
              <a:xfrm>
                <a:off x="3471674" y="3796356"/>
                <a:ext cx="1173708" cy="369332"/>
              </a:xfrm>
              <a:prstGeom prst="rect">
                <a:avLst/>
              </a:prstGeom>
              <a:blipFill>
                <a:blip r:embed="rId15"/>
                <a:stretch>
                  <a:fillRect b="-15000"/>
                </a:stretch>
              </a:blipFill>
            </p:spPr>
            <p:txBody>
              <a:bodyPr/>
              <a:lstStyle/>
              <a:p>
                <a:r>
                  <a:rPr lang="he-IL">
                    <a:noFill/>
                  </a:rPr>
                  <a:t> </a:t>
                </a:r>
              </a:p>
            </p:txBody>
          </p:sp>
        </mc:Fallback>
      </mc:AlternateContent>
    </p:spTree>
    <p:extLst>
      <p:ext uri="{BB962C8B-B14F-4D97-AF65-F5344CB8AC3E}">
        <p14:creationId xmlns:p14="http://schemas.microsoft.com/office/powerpoint/2010/main" val="6094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157 0.00555 L -0.46159 0.00509 " pathEditMode="relative" rAng="0" ptsTypes="AA">
                                      <p:cBhvr>
                                        <p:cTn id="6" dur="2000" fill="hold"/>
                                        <p:tgtEl>
                                          <p:spTgt spid="10"/>
                                        </p:tgtEl>
                                        <p:attrNameLst>
                                          <p:attrName>ppt_x</p:attrName>
                                          <p:attrName>ppt_y</p:attrName>
                                        </p:attrNameLst>
                                      </p:cBhvr>
                                      <p:rCtr x="-22904"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46159 0.0051 L -0.54909 0.00254 " pathEditMode="relative" rAng="0" ptsTypes="AA">
                                      <p:cBhvr>
                                        <p:cTn id="25" dur="2000" fill="hold"/>
                                        <p:tgtEl>
                                          <p:spTgt spid="10"/>
                                        </p:tgtEl>
                                        <p:attrNameLst>
                                          <p:attrName>ppt_x</p:attrName>
                                          <p:attrName>ppt_y</p:attrName>
                                        </p:attrNameLst>
                                      </p:cBhvr>
                                      <p:rCtr x="-4466" y="139"/>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54908 0.00254 L -0.63945 0.00231 " pathEditMode="relative" rAng="0" ptsTypes="AA">
                                      <p:cBhvr>
                                        <p:cTn id="44" dur="2000" fill="hold"/>
                                        <p:tgtEl>
                                          <p:spTgt spid="10"/>
                                        </p:tgtEl>
                                        <p:attrNameLst>
                                          <p:attrName>ppt_x</p:attrName>
                                          <p:attrName>ppt_y</p:attrName>
                                        </p:attrNameLst>
                                      </p:cBhvr>
                                      <p:rCtr x="-4557" y="0"/>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63945 0.00232 L -0.73008 0.00393 " pathEditMode="relative" rAng="0" ptsTypes="AA">
                                      <p:cBhvr>
                                        <p:cTn id="63" dur="2000" fill="hold"/>
                                        <p:tgtEl>
                                          <p:spTgt spid="10"/>
                                        </p:tgtEl>
                                        <p:attrNameLst>
                                          <p:attrName>ppt_x</p:attrName>
                                          <p:attrName>ppt_y</p:attrName>
                                        </p:attrNameLst>
                                      </p:cBhvr>
                                      <p:rCtr x="-4479" y="23"/>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73008 0.00393 L -0.81914 0.00393 " pathEditMode="relative" rAng="0" ptsTypes="AA">
                                      <p:cBhvr>
                                        <p:cTn id="72" dur="2000" fill="hold"/>
                                        <p:tgtEl>
                                          <p:spTgt spid="10"/>
                                        </p:tgtEl>
                                        <p:attrNameLst>
                                          <p:attrName>ppt_x</p:attrName>
                                          <p:attrName>ppt_y</p:attrName>
                                        </p:attrNameLst>
                                      </p:cBhvr>
                                      <p:rCtr x="-4453" y="-23"/>
                                    </p:animMotion>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0.81914 0.00393 L -1.27409 0.00069 " pathEditMode="relative" rAng="0" ptsTypes="AA">
                                      <p:cBhvr>
                                        <p:cTn id="81" dur="2000" fill="hold"/>
                                        <p:tgtEl>
                                          <p:spTgt spid="10"/>
                                        </p:tgtEl>
                                        <p:attrNameLst>
                                          <p:attrName>ppt_x</p:attrName>
                                          <p:attrName>ppt_y</p:attrName>
                                        </p:attrNameLst>
                                      </p:cBhvr>
                                      <p:rCtr x="-22747" y="-162"/>
                                    </p:animMotion>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fade">
                                      <p:cBhvr>
                                        <p:cTn id="86" dur="500"/>
                                        <p:tgtEl>
                                          <p:spTgt spid="8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85"/>
                                        </p:tgtEl>
                                        <p:attrNameLst>
                                          <p:attrName>style.visibility</p:attrName>
                                        </p:attrNameLst>
                                      </p:cBhvr>
                                      <p:to>
                                        <p:strVal val="visible"/>
                                      </p:to>
                                    </p:set>
                                    <p:animEffect transition="in" filter="fade">
                                      <p:cBhvr>
                                        <p:cTn id="91" dur="500"/>
                                        <p:tgtEl>
                                          <p:spTgt spid="8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fade">
                                      <p:cBhvr>
                                        <p:cTn id="100" dur="500"/>
                                        <p:tgtEl>
                                          <p:spTgt spid="90"/>
                                        </p:tgtEl>
                                      </p:cBhvr>
                                    </p:animEffect>
                                  </p:childTnLst>
                                </p:cTn>
                              </p:par>
                              <p:par>
                                <p:cTn id="101" presetID="10" presetClass="entr" presetSubtype="0" fill="hold" nodeType="withEffect">
                                  <p:stCondLst>
                                    <p:cond delay="0"/>
                                  </p:stCondLst>
                                  <p:childTnLst>
                                    <p:set>
                                      <p:cBhvr>
                                        <p:cTn id="102" dur="1" fill="hold">
                                          <p:stCondLst>
                                            <p:cond delay="0"/>
                                          </p:stCondLst>
                                        </p:cTn>
                                        <p:tgtEl>
                                          <p:spTgt spid="88"/>
                                        </p:tgtEl>
                                        <p:attrNameLst>
                                          <p:attrName>style.visibility</p:attrName>
                                        </p:attrNameLst>
                                      </p:cBhvr>
                                      <p:to>
                                        <p:strVal val="visible"/>
                                      </p:to>
                                    </p:set>
                                    <p:animEffect transition="in" filter="fade">
                                      <p:cBhvr>
                                        <p:cTn id="103" dur="500"/>
                                        <p:tgtEl>
                                          <p:spTgt spid="8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92"/>
                                        </p:tgtEl>
                                        <p:attrNameLst>
                                          <p:attrName>style.visibility</p:attrName>
                                        </p:attrNameLst>
                                      </p:cBhvr>
                                      <p:to>
                                        <p:strVal val="visible"/>
                                      </p:to>
                                    </p:set>
                                    <p:animEffect transition="in" filter="fade">
                                      <p:cBhvr>
                                        <p:cTn id="108" dur="500"/>
                                        <p:tgtEl>
                                          <p:spTgt spid="9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 calcmode="lin" valueType="num">
                                      <p:cBhvr additive="base">
                                        <p:cTn id="117" dur="500" fill="hold"/>
                                        <p:tgtEl>
                                          <p:spTgt spid="49"/>
                                        </p:tgtEl>
                                        <p:attrNameLst>
                                          <p:attrName>ppt_x</p:attrName>
                                        </p:attrNameLst>
                                      </p:cBhvr>
                                      <p:tavLst>
                                        <p:tav tm="0">
                                          <p:val>
                                            <p:strVal val="#ppt_x"/>
                                          </p:val>
                                        </p:tav>
                                        <p:tav tm="100000">
                                          <p:val>
                                            <p:strVal val="#ppt_x"/>
                                          </p:val>
                                        </p:tav>
                                      </p:tavLst>
                                    </p:anim>
                                    <p:anim calcmode="lin" valueType="num">
                                      <p:cBhvr additive="base">
                                        <p:cTn id="118" dur="500" fill="hold"/>
                                        <p:tgtEl>
                                          <p:spTgt spid="49"/>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 calcmode="lin" valueType="num">
                                      <p:cBhvr additive="base">
                                        <p:cTn id="121" dur="500" fill="hold"/>
                                        <p:tgtEl>
                                          <p:spTgt spid="51"/>
                                        </p:tgtEl>
                                        <p:attrNameLst>
                                          <p:attrName>ppt_x</p:attrName>
                                        </p:attrNameLst>
                                      </p:cBhvr>
                                      <p:tavLst>
                                        <p:tav tm="0">
                                          <p:val>
                                            <p:strVal val="#ppt_x"/>
                                          </p:val>
                                        </p:tav>
                                        <p:tav tm="100000">
                                          <p:val>
                                            <p:strVal val="#ppt_x"/>
                                          </p:val>
                                        </p:tav>
                                      </p:tavLst>
                                    </p:anim>
                                    <p:anim calcmode="lin" valueType="num">
                                      <p:cBhvr additive="base">
                                        <p:cTn id="12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9" grpId="0" animBg="1"/>
      <p:bldP spid="19" grpId="1" animBg="1"/>
      <p:bldP spid="18" grpId="0" animBg="1"/>
      <p:bldP spid="18" grpId="1" animBg="1"/>
      <p:bldP spid="22" grpId="0"/>
      <p:bldP spid="23"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9BC2-0D04-867F-03C0-1801C2253F3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CE1237D-92E3-997C-E37A-9456B599DB5B}"/>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FFF50ECD-DEEC-E672-3803-A0E015814823}"/>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Finite radius apertures</a:t>
            </a:r>
          </a:p>
        </p:txBody>
      </p:sp>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8CA0EDE9-D9A8-579F-5A37-308ED0B819A9}"/>
                  </a:ext>
                </a:extLst>
              </p:cNvPr>
              <p:cNvSpPr txBox="1"/>
              <p:nvPr/>
            </p:nvSpPr>
            <p:spPr>
              <a:xfrm>
                <a:off x="6603999" y="1373826"/>
                <a:ext cx="6295868" cy="72173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m:rPr>
                          <m:sty m:val="p"/>
                        </m:rPr>
                        <a:rPr lang="en-US" sz="2000" b="0" i="0" dirty="0" smtClean="0">
                          <a:effectLst/>
                          <a:latin typeface="Cambria Math" panose="02040503050406030204" pitchFamily="18" charset="0"/>
                        </a:rPr>
                        <m:t>M</m:t>
                      </m:r>
                      <m:r>
                        <m:rPr>
                          <m:sty m:val="p"/>
                        </m:rPr>
                        <a:rPr lang="en-US" sz="2000" i="0" dirty="0" smtClean="0">
                          <a:effectLst/>
                          <a:latin typeface="Cambria Math" panose="02040503050406030204" pitchFamily="18" charset="0"/>
                        </a:rPr>
                        <m:t>TF</m:t>
                      </m:r>
                      <m:d>
                        <m:dPr>
                          <m:ctrlPr>
                            <a:rPr lang="en-US" sz="2000" i="1" dirty="0" smtClean="0">
                              <a:effectLst/>
                              <a:latin typeface="Cambria Math" panose="02040503050406030204" pitchFamily="18" charset="0"/>
                            </a:rPr>
                          </m:ctrlPr>
                        </m:dPr>
                        <m:e>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m:t>
                      </m:r>
                      <m:nary>
                        <m:naryPr>
                          <m:chr m:val="∬"/>
                          <m:subHide m:val="on"/>
                          <m:supHide m:val="on"/>
                          <m:ctrlPr>
                            <a:rPr lang="en-US" sz="2000" i="1" dirty="0">
                              <a:effectLst/>
                              <a:latin typeface="Cambria Math" panose="02040503050406030204" pitchFamily="18" charset="0"/>
                            </a:rPr>
                          </m:ctrlPr>
                        </m:naryPr>
                        <m:sub/>
                        <m:sup/>
                        <m:e>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e>
                          </m:d>
                          <m:r>
                            <m:rPr>
                              <m:nor/>
                            </m:rPr>
                            <a:rPr lang="en-US" sz="2000" i="0" dirty="0">
                              <a:effectLst/>
                              <a:latin typeface="Cambria Math" panose="02040503050406030204" pitchFamily="18" charset="0"/>
                            </a:rPr>
                            <m:t>d</m:t>
                          </m:r>
                          <m:r>
                            <a:rPr lang="en-US" sz="2000" i="1" dirty="0">
                              <a:latin typeface="Cambria Math" panose="02040503050406030204" pitchFamily="18" charset="0"/>
                            </a:rPr>
                            <m:t>𝑥</m:t>
                          </m:r>
                          <m:r>
                            <m:rPr>
                              <m:nor/>
                            </m:rPr>
                            <a:rPr lang="en-US" sz="2000" dirty="0">
                              <a:latin typeface="Cambria Math" panose="02040503050406030204" pitchFamily="18" charset="0"/>
                            </a:rPr>
                            <m:t>d</m:t>
                          </m:r>
                          <m:r>
                            <a:rPr lang="en-US" sz="2000" i="1" dirty="0">
                              <a:latin typeface="Cambria Math" panose="02040503050406030204" pitchFamily="18" charset="0"/>
                            </a:rPr>
                            <m:t>𝑦</m:t>
                          </m:r>
                        </m:e>
                      </m:nary>
                    </m:oMath>
                  </m:oMathPara>
                </a14:m>
                <a:endParaRPr lang="en-US" sz="2000" dirty="0">
                  <a:effectLst/>
                </a:endParaRPr>
              </a:p>
            </p:txBody>
          </p:sp>
        </mc:Choice>
        <mc:Fallback xmlns="">
          <p:sp>
            <p:nvSpPr>
              <p:cNvPr id="27" name="תיבת טקסט 26">
                <a:extLst>
                  <a:ext uri="{FF2B5EF4-FFF2-40B4-BE49-F238E27FC236}">
                    <a16:creationId xmlns:a16="http://schemas.microsoft.com/office/drawing/2014/main" id="{8CA0EDE9-D9A8-579F-5A37-308ED0B819A9}"/>
                  </a:ext>
                </a:extLst>
              </p:cNvPr>
              <p:cNvSpPr txBox="1">
                <a:spLocks noRot="1" noChangeAspect="1" noMove="1" noResize="1" noEditPoints="1" noAdjustHandles="1" noChangeArrowheads="1" noChangeShapeType="1" noTextEdit="1"/>
              </p:cNvSpPr>
              <p:nvPr/>
            </p:nvSpPr>
            <p:spPr>
              <a:xfrm>
                <a:off x="6603999" y="1373826"/>
                <a:ext cx="6295868" cy="721736"/>
              </a:xfrm>
              <a:prstGeom prst="rect">
                <a:avLst/>
              </a:prstGeom>
              <a:blipFill>
                <a:blip r:embed="rId3"/>
                <a:stretch>
                  <a:fillRect/>
                </a:stretch>
              </a:blipFill>
            </p:spPr>
            <p:txBody>
              <a:bodyPr/>
              <a:lstStyle/>
              <a:p>
                <a:r>
                  <a:rPr lang="he-IL">
                    <a:noFill/>
                  </a:rPr>
                  <a:t> </a:t>
                </a:r>
              </a:p>
            </p:txBody>
          </p:sp>
        </mc:Fallback>
      </mc:AlternateContent>
      <p:grpSp>
        <p:nvGrpSpPr>
          <p:cNvPr id="168" name="קבוצה 167">
            <a:extLst>
              <a:ext uri="{FF2B5EF4-FFF2-40B4-BE49-F238E27FC236}">
                <a16:creationId xmlns:a16="http://schemas.microsoft.com/office/drawing/2014/main" id="{2F61C8BD-620C-B26E-622B-5DEC6E4204EB}"/>
              </a:ext>
            </a:extLst>
          </p:cNvPr>
          <p:cNvGrpSpPr/>
          <p:nvPr/>
        </p:nvGrpSpPr>
        <p:grpSpPr>
          <a:xfrm>
            <a:off x="524934" y="6192825"/>
            <a:ext cx="2548467" cy="419100"/>
            <a:chOff x="524934" y="6125089"/>
            <a:chExt cx="2548467" cy="419100"/>
          </a:xfrm>
        </p:grpSpPr>
        <p:cxnSp>
          <p:nvCxnSpPr>
            <p:cNvPr id="24" name="מחבר ישר 23">
              <a:extLst>
                <a:ext uri="{FF2B5EF4-FFF2-40B4-BE49-F238E27FC236}">
                  <a16:creationId xmlns:a16="http://schemas.microsoft.com/office/drawing/2014/main" id="{39475C57-C966-1079-E0DA-285FB513EE0E}"/>
                </a:ext>
              </a:extLst>
            </p:cNvPr>
            <p:cNvCxnSpPr/>
            <p:nvPr/>
          </p:nvCxnSpPr>
          <p:spPr>
            <a:xfrm>
              <a:off x="5249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5" name="מחבר ישר 24">
              <a:extLst>
                <a:ext uri="{FF2B5EF4-FFF2-40B4-BE49-F238E27FC236}">
                  <a16:creationId xmlns:a16="http://schemas.microsoft.com/office/drawing/2014/main" id="{341F86B7-C501-A0F1-8F89-B37612A6936F}"/>
                </a:ext>
              </a:extLst>
            </p:cNvPr>
            <p:cNvCxnSpPr/>
            <p:nvPr/>
          </p:nvCxnSpPr>
          <p:spPr>
            <a:xfrm>
              <a:off x="6942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8AFC2788-8C3A-C10F-61AE-C0A822B0619E}"/>
                </a:ext>
              </a:extLst>
            </p:cNvPr>
            <p:cNvCxnSpPr/>
            <p:nvPr/>
          </p:nvCxnSpPr>
          <p:spPr>
            <a:xfrm>
              <a:off x="8720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9" name="מחבר ישר 28">
              <a:extLst>
                <a:ext uri="{FF2B5EF4-FFF2-40B4-BE49-F238E27FC236}">
                  <a16:creationId xmlns:a16="http://schemas.microsoft.com/office/drawing/2014/main" id="{B74E128A-C49D-2B52-EA9D-DDFB5CCFF09A}"/>
                </a:ext>
              </a:extLst>
            </p:cNvPr>
            <p:cNvCxnSpPr/>
            <p:nvPr/>
          </p:nvCxnSpPr>
          <p:spPr>
            <a:xfrm>
              <a:off x="10414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1" name="מחבר ישר 30">
              <a:extLst>
                <a:ext uri="{FF2B5EF4-FFF2-40B4-BE49-F238E27FC236}">
                  <a16:creationId xmlns:a16="http://schemas.microsoft.com/office/drawing/2014/main" id="{240BC053-3AC9-C931-538B-DFC520234C1B}"/>
                </a:ext>
              </a:extLst>
            </p:cNvPr>
            <p:cNvCxnSpPr/>
            <p:nvPr/>
          </p:nvCxnSpPr>
          <p:spPr>
            <a:xfrm>
              <a:off x="12022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3" name="מחבר ישר 32">
              <a:extLst>
                <a:ext uri="{FF2B5EF4-FFF2-40B4-BE49-F238E27FC236}">
                  <a16:creationId xmlns:a16="http://schemas.microsoft.com/office/drawing/2014/main" id="{B0CF41A5-B52E-387D-0EE2-418555AF54DE}"/>
                </a:ext>
              </a:extLst>
            </p:cNvPr>
            <p:cNvCxnSpPr/>
            <p:nvPr/>
          </p:nvCxnSpPr>
          <p:spPr>
            <a:xfrm>
              <a:off x="13716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4" name="מחבר ישר 33">
              <a:extLst>
                <a:ext uri="{FF2B5EF4-FFF2-40B4-BE49-F238E27FC236}">
                  <a16:creationId xmlns:a16="http://schemas.microsoft.com/office/drawing/2014/main" id="{8AC3BE39-AD9E-9F88-4BD7-56A5493FEAD0}"/>
                </a:ext>
              </a:extLst>
            </p:cNvPr>
            <p:cNvCxnSpPr/>
            <p:nvPr/>
          </p:nvCxnSpPr>
          <p:spPr>
            <a:xfrm>
              <a:off x="1549400"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7" name="מחבר ישר 46">
              <a:extLst>
                <a:ext uri="{FF2B5EF4-FFF2-40B4-BE49-F238E27FC236}">
                  <a16:creationId xmlns:a16="http://schemas.microsoft.com/office/drawing/2014/main" id="{AB297B64-5731-0C7C-0EB8-2DBC60B7EDD4}"/>
                </a:ext>
              </a:extLst>
            </p:cNvPr>
            <p:cNvCxnSpPr/>
            <p:nvPr/>
          </p:nvCxnSpPr>
          <p:spPr>
            <a:xfrm>
              <a:off x="17187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9" name="מחבר ישר 48">
              <a:extLst>
                <a:ext uri="{FF2B5EF4-FFF2-40B4-BE49-F238E27FC236}">
                  <a16:creationId xmlns:a16="http://schemas.microsoft.com/office/drawing/2014/main" id="{B5E2CF4A-EB61-0F61-A9E9-2CAB96065032}"/>
                </a:ext>
              </a:extLst>
            </p:cNvPr>
            <p:cNvCxnSpPr/>
            <p:nvPr/>
          </p:nvCxnSpPr>
          <p:spPr>
            <a:xfrm>
              <a:off x="18796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50" name="מחבר ישר 49">
              <a:extLst>
                <a:ext uri="{FF2B5EF4-FFF2-40B4-BE49-F238E27FC236}">
                  <a16:creationId xmlns:a16="http://schemas.microsoft.com/office/drawing/2014/main" id="{1B693723-0A8A-4409-A1B9-D16599C3581C}"/>
                </a:ext>
              </a:extLst>
            </p:cNvPr>
            <p:cNvCxnSpPr/>
            <p:nvPr/>
          </p:nvCxnSpPr>
          <p:spPr>
            <a:xfrm>
              <a:off x="2048935"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51" name="מחבר ישר 50">
              <a:extLst>
                <a:ext uri="{FF2B5EF4-FFF2-40B4-BE49-F238E27FC236}">
                  <a16:creationId xmlns:a16="http://schemas.microsoft.com/office/drawing/2014/main" id="{EFF4E1B7-0DCB-00B5-4010-DFAE8DA33945}"/>
                </a:ext>
              </a:extLst>
            </p:cNvPr>
            <p:cNvCxnSpPr/>
            <p:nvPr/>
          </p:nvCxnSpPr>
          <p:spPr>
            <a:xfrm>
              <a:off x="22267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52" name="מחבר ישר 51">
              <a:extLst>
                <a:ext uri="{FF2B5EF4-FFF2-40B4-BE49-F238E27FC236}">
                  <a16:creationId xmlns:a16="http://schemas.microsoft.com/office/drawing/2014/main" id="{A36DA1DE-0BC6-B536-93D5-25FA6312B1FA}"/>
                </a:ext>
              </a:extLst>
            </p:cNvPr>
            <p:cNvCxnSpPr/>
            <p:nvPr/>
          </p:nvCxnSpPr>
          <p:spPr>
            <a:xfrm>
              <a:off x="23960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54" name="מחבר ישר 53">
              <a:extLst>
                <a:ext uri="{FF2B5EF4-FFF2-40B4-BE49-F238E27FC236}">
                  <a16:creationId xmlns:a16="http://schemas.microsoft.com/office/drawing/2014/main" id="{63E79ABA-8E76-6E7A-51AE-F2C4D2A631A5}"/>
                </a:ext>
              </a:extLst>
            </p:cNvPr>
            <p:cNvCxnSpPr/>
            <p:nvPr/>
          </p:nvCxnSpPr>
          <p:spPr>
            <a:xfrm>
              <a:off x="25569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60" name="מחבר ישר 59">
              <a:extLst>
                <a:ext uri="{FF2B5EF4-FFF2-40B4-BE49-F238E27FC236}">
                  <a16:creationId xmlns:a16="http://schemas.microsoft.com/office/drawing/2014/main" id="{2293374A-A69A-0532-95A3-D40BFFCB229F}"/>
                </a:ext>
              </a:extLst>
            </p:cNvPr>
            <p:cNvCxnSpPr/>
            <p:nvPr/>
          </p:nvCxnSpPr>
          <p:spPr>
            <a:xfrm>
              <a:off x="27262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64" name="מחבר ישר 63">
              <a:extLst>
                <a:ext uri="{FF2B5EF4-FFF2-40B4-BE49-F238E27FC236}">
                  <a16:creationId xmlns:a16="http://schemas.microsoft.com/office/drawing/2014/main" id="{214E0D70-7187-B009-2EED-CFBB309E5FAC}"/>
                </a:ext>
              </a:extLst>
            </p:cNvPr>
            <p:cNvCxnSpPr/>
            <p:nvPr/>
          </p:nvCxnSpPr>
          <p:spPr>
            <a:xfrm>
              <a:off x="29040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66" name="מחבר ישר 65">
              <a:extLst>
                <a:ext uri="{FF2B5EF4-FFF2-40B4-BE49-F238E27FC236}">
                  <a16:creationId xmlns:a16="http://schemas.microsoft.com/office/drawing/2014/main" id="{7DA99499-FFCE-507E-529B-3B4D55A0BE4F}"/>
                </a:ext>
              </a:extLst>
            </p:cNvPr>
            <p:cNvCxnSpPr/>
            <p:nvPr/>
          </p:nvCxnSpPr>
          <p:spPr>
            <a:xfrm>
              <a:off x="30734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cxnSp>
        <p:nvCxnSpPr>
          <p:cNvPr id="72" name="מחבר חץ ישר 71">
            <a:extLst>
              <a:ext uri="{FF2B5EF4-FFF2-40B4-BE49-F238E27FC236}">
                <a16:creationId xmlns:a16="http://schemas.microsoft.com/office/drawing/2014/main" id="{614CB976-7248-2D30-31B5-6CFBA252418E}"/>
              </a:ext>
            </a:extLst>
          </p:cNvPr>
          <p:cNvCxnSpPr/>
          <p:nvPr/>
        </p:nvCxnSpPr>
        <p:spPr>
          <a:xfrm>
            <a:off x="4089401" y="6384894"/>
            <a:ext cx="965200" cy="0"/>
          </a:xfrm>
          <a:prstGeom prst="straightConnector1">
            <a:avLst/>
          </a:prstGeom>
          <a:ln w="38100">
            <a:solidFill>
              <a:srgbClr val="1A4C56"/>
            </a:solidFill>
            <a:tailEnd type="triangle"/>
          </a:ln>
        </p:spPr>
        <p:style>
          <a:lnRef idx="1">
            <a:schemeClr val="accent1"/>
          </a:lnRef>
          <a:fillRef idx="0">
            <a:schemeClr val="accent1"/>
          </a:fillRef>
          <a:effectRef idx="0">
            <a:schemeClr val="accent1"/>
          </a:effectRef>
          <a:fontRef idx="minor">
            <a:schemeClr val="tx1"/>
          </a:fontRef>
        </p:style>
      </p:cxnSp>
      <p:grpSp>
        <p:nvGrpSpPr>
          <p:cNvPr id="167" name="קבוצה 166">
            <a:extLst>
              <a:ext uri="{FF2B5EF4-FFF2-40B4-BE49-F238E27FC236}">
                <a16:creationId xmlns:a16="http://schemas.microsoft.com/office/drawing/2014/main" id="{090D45D4-A938-3125-B3B0-C8C1DCC20EB3}"/>
              </a:ext>
            </a:extLst>
          </p:cNvPr>
          <p:cNvGrpSpPr/>
          <p:nvPr/>
        </p:nvGrpSpPr>
        <p:grpSpPr>
          <a:xfrm>
            <a:off x="6256866" y="2590254"/>
            <a:ext cx="5444067" cy="4064002"/>
            <a:chOff x="5994400" y="1642533"/>
            <a:chExt cx="5444067" cy="4064002"/>
          </a:xfrm>
        </p:grpSpPr>
        <p:cxnSp>
          <p:nvCxnSpPr>
            <p:cNvPr id="74" name="מחבר ישר 73">
              <a:extLst>
                <a:ext uri="{FF2B5EF4-FFF2-40B4-BE49-F238E27FC236}">
                  <a16:creationId xmlns:a16="http://schemas.microsoft.com/office/drawing/2014/main" id="{66E67BCD-3BA1-67F6-166E-7699EE4C2387}"/>
                </a:ext>
              </a:extLst>
            </p:cNvPr>
            <p:cNvCxnSpPr/>
            <p:nvPr/>
          </p:nvCxnSpPr>
          <p:spPr>
            <a:xfrm>
              <a:off x="5994400" y="5287435"/>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75" name="מחבר ישר 74">
              <a:extLst>
                <a:ext uri="{FF2B5EF4-FFF2-40B4-BE49-F238E27FC236}">
                  <a16:creationId xmlns:a16="http://schemas.microsoft.com/office/drawing/2014/main" id="{4373F73A-79AF-F9C4-93B4-F609DAD8B528}"/>
                </a:ext>
              </a:extLst>
            </p:cNvPr>
            <p:cNvCxnSpPr>
              <a:cxnSpLocks/>
            </p:cNvCxnSpPr>
            <p:nvPr/>
          </p:nvCxnSpPr>
          <p:spPr>
            <a:xfrm>
              <a:off x="6163734" y="5113868"/>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78" name="מחבר ישר 77">
              <a:extLst>
                <a:ext uri="{FF2B5EF4-FFF2-40B4-BE49-F238E27FC236}">
                  <a16:creationId xmlns:a16="http://schemas.microsoft.com/office/drawing/2014/main" id="{C0015808-965E-331C-1B1F-608C722D9346}"/>
                </a:ext>
              </a:extLst>
            </p:cNvPr>
            <p:cNvCxnSpPr>
              <a:cxnSpLocks/>
            </p:cNvCxnSpPr>
            <p:nvPr/>
          </p:nvCxnSpPr>
          <p:spPr>
            <a:xfrm>
              <a:off x="6341533" y="4919135"/>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1" name="מחבר ישר 80">
              <a:extLst>
                <a:ext uri="{FF2B5EF4-FFF2-40B4-BE49-F238E27FC236}">
                  <a16:creationId xmlns:a16="http://schemas.microsoft.com/office/drawing/2014/main" id="{6537069B-D1AA-19F8-50CD-D08F636B24D4}"/>
                </a:ext>
              </a:extLst>
            </p:cNvPr>
            <p:cNvCxnSpPr>
              <a:cxnSpLocks/>
            </p:cNvCxnSpPr>
            <p:nvPr/>
          </p:nvCxnSpPr>
          <p:spPr>
            <a:xfrm>
              <a:off x="6510867" y="4648202"/>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2" name="מחבר ישר 81">
              <a:extLst>
                <a:ext uri="{FF2B5EF4-FFF2-40B4-BE49-F238E27FC236}">
                  <a16:creationId xmlns:a16="http://schemas.microsoft.com/office/drawing/2014/main" id="{3F7A81B3-69AF-8D3A-F34B-53CF75D9C092}"/>
                </a:ext>
              </a:extLst>
            </p:cNvPr>
            <p:cNvCxnSpPr>
              <a:cxnSpLocks/>
            </p:cNvCxnSpPr>
            <p:nvPr/>
          </p:nvCxnSpPr>
          <p:spPr>
            <a:xfrm>
              <a:off x="6671733" y="4461935"/>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4" name="מחבר ישר 83">
              <a:extLst>
                <a:ext uri="{FF2B5EF4-FFF2-40B4-BE49-F238E27FC236}">
                  <a16:creationId xmlns:a16="http://schemas.microsoft.com/office/drawing/2014/main" id="{F25AC9B5-3DE7-F794-399C-C447EF4F87FF}"/>
                </a:ext>
              </a:extLst>
            </p:cNvPr>
            <p:cNvCxnSpPr>
              <a:cxnSpLocks/>
            </p:cNvCxnSpPr>
            <p:nvPr/>
          </p:nvCxnSpPr>
          <p:spPr>
            <a:xfrm>
              <a:off x="6841067" y="4301068"/>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6" name="מחבר ישר 85">
              <a:extLst>
                <a:ext uri="{FF2B5EF4-FFF2-40B4-BE49-F238E27FC236}">
                  <a16:creationId xmlns:a16="http://schemas.microsoft.com/office/drawing/2014/main" id="{D8A05FA7-A9DE-05E5-AF6B-160E035099CC}"/>
                </a:ext>
              </a:extLst>
            </p:cNvPr>
            <p:cNvCxnSpPr>
              <a:cxnSpLocks/>
            </p:cNvCxnSpPr>
            <p:nvPr/>
          </p:nvCxnSpPr>
          <p:spPr>
            <a:xfrm>
              <a:off x="7018866" y="4080935"/>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7" name="מחבר ישר 86">
              <a:extLst>
                <a:ext uri="{FF2B5EF4-FFF2-40B4-BE49-F238E27FC236}">
                  <a16:creationId xmlns:a16="http://schemas.microsoft.com/office/drawing/2014/main" id="{9529EC68-7AAD-B8D5-43B1-A5C9E3FFF9CF}"/>
                </a:ext>
              </a:extLst>
            </p:cNvPr>
            <p:cNvCxnSpPr>
              <a:cxnSpLocks/>
            </p:cNvCxnSpPr>
            <p:nvPr/>
          </p:nvCxnSpPr>
          <p:spPr>
            <a:xfrm>
              <a:off x="7188200" y="3852335"/>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9" name="מחבר ישר 88">
              <a:extLst>
                <a:ext uri="{FF2B5EF4-FFF2-40B4-BE49-F238E27FC236}">
                  <a16:creationId xmlns:a16="http://schemas.microsoft.com/office/drawing/2014/main" id="{004745D5-0E9A-6619-1DDD-832B008521EB}"/>
                </a:ext>
              </a:extLst>
            </p:cNvPr>
            <p:cNvCxnSpPr>
              <a:cxnSpLocks/>
            </p:cNvCxnSpPr>
            <p:nvPr/>
          </p:nvCxnSpPr>
          <p:spPr>
            <a:xfrm>
              <a:off x="7349067" y="3581402"/>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1" name="מחבר ישר 90">
              <a:extLst>
                <a:ext uri="{FF2B5EF4-FFF2-40B4-BE49-F238E27FC236}">
                  <a16:creationId xmlns:a16="http://schemas.microsoft.com/office/drawing/2014/main" id="{C264BFBD-9778-45DD-CB9F-610FD05B34B4}"/>
                </a:ext>
              </a:extLst>
            </p:cNvPr>
            <p:cNvCxnSpPr>
              <a:cxnSpLocks/>
            </p:cNvCxnSpPr>
            <p:nvPr/>
          </p:nvCxnSpPr>
          <p:spPr>
            <a:xfrm>
              <a:off x="7518401" y="3364624"/>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3" name="מחבר ישר 92">
              <a:extLst>
                <a:ext uri="{FF2B5EF4-FFF2-40B4-BE49-F238E27FC236}">
                  <a16:creationId xmlns:a16="http://schemas.microsoft.com/office/drawing/2014/main" id="{81693CCC-2CAD-0552-9203-53C98E04F805}"/>
                </a:ext>
              </a:extLst>
            </p:cNvPr>
            <p:cNvCxnSpPr>
              <a:cxnSpLocks/>
            </p:cNvCxnSpPr>
            <p:nvPr/>
          </p:nvCxnSpPr>
          <p:spPr>
            <a:xfrm>
              <a:off x="7696200" y="3115733"/>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4" name="מחבר ישר 93">
              <a:extLst>
                <a:ext uri="{FF2B5EF4-FFF2-40B4-BE49-F238E27FC236}">
                  <a16:creationId xmlns:a16="http://schemas.microsoft.com/office/drawing/2014/main" id="{90A85D7C-481B-80FF-666D-FC21C60AD7AE}"/>
                </a:ext>
              </a:extLst>
            </p:cNvPr>
            <p:cNvCxnSpPr>
              <a:cxnSpLocks/>
            </p:cNvCxnSpPr>
            <p:nvPr/>
          </p:nvCxnSpPr>
          <p:spPr>
            <a:xfrm>
              <a:off x="7865534" y="2853267"/>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5" name="מחבר ישר 94">
              <a:extLst>
                <a:ext uri="{FF2B5EF4-FFF2-40B4-BE49-F238E27FC236}">
                  <a16:creationId xmlns:a16="http://schemas.microsoft.com/office/drawing/2014/main" id="{A126A581-9D88-2F6F-3E90-F9A2DC850720}"/>
                </a:ext>
              </a:extLst>
            </p:cNvPr>
            <p:cNvCxnSpPr>
              <a:cxnSpLocks/>
            </p:cNvCxnSpPr>
            <p:nvPr/>
          </p:nvCxnSpPr>
          <p:spPr>
            <a:xfrm>
              <a:off x="8026400" y="2573867"/>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6" name="מחבר ישר 95">
              <a:extLst>
                <a:ext uri="{FF2B5EF4-FFF2-40B4-BE49-F238E27FC236}">
                  <a16:creationId xmlns:a16="http://schemas.microsoft.com/office/drawing/2014/main" id="{1BDE3835-C09C-3EFA-9ADD-B45E40E9E999}"/>
                </a:ext>
              </a:extLst>
            </p:cNvPr>
            <p:cNvCxnSpPr>
              <a:cxnSpLocks/>
            </p:cNvCxnSpPr>
            <p:nvPr/>
          </p:nvCxnSpPr>
          <p:spPr>
            <a:xfrm>
              <a:off x="8195734" y="2362200"/>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7" name="מחבר ישר 96">
              <a:extLst>
                <a:ext uri="{FF2B5EF4-FFF2-40B4-BE49-F238E27FC236}">
                  <a16:creationId xmlns:a16="http://schemas.microsoft.com/office/drawing/2014/main" id="{C4B2D73E-00D7-FECD-839B-67ADFBC08178}"/>
                </a:ext>
              </a:extLst>
            </p:cNvPr>
            <p:cNvCxnSpPr>
              <a:cxnSpLocks/>
            </p:cNvCxnSpPr>
            <p:nvPr/>
          </p:nvCxnSpPr>
          <p:spPr>
            <a:xfrm>
              <a:off x="8373533" y="2133600"/>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8" name="מחבר ישר 97">
              <a:extLst>
                <a:ext uri="{FF2B5EF4-FFF2-40B4-BE49-F238E27FC236}">
                  <a16:creationId xmlns:a16="http://schemas.microsoft.com/office/drawing/2014/main" id="{B03BCD20-1C1F-A4FB-D165-C873D4C2D4F4}"/>
                </a:ext>
              </a:extLst>
            </p:cNvPr>
            <p:cNvCxnSpPr>
              <a:cxnSpLocks/>
            </p:cNvCxnSpPr>
            <p:nvPr/>
          </p:nvCxnSpPr>
          <p:spPr>
            <a:xfrm>
              <a:off x="8542867" y="1874489"/>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15" name="מחבר ישר 114">
              <a:extLst>
                <a:ext uri="{FF2B5EF4-FFF2-40B4-BE49-F238E27FC236}">
                  <a16:creationId xmlns:a16="http://schemas.microsoft.com/office/drawing/2014/main" id="{99530F1C-587C-0D64-0A3D-8048E8AD0B6D}"/>
                </a:ext>
              </a:extLst>
            </p:cNvPr>
            <p:cNvCxnSpPr>
              <a:cxnSpLocks/>
            </p:cNvCxnSpPr>
            <p:nvPr/>
          </p:nvCxnSpPr>
          <p:spPr>
            <a:xfrm>
              <a:off x="8703734" y="1642533"/>
              <a:ext cx="0" cy="40640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nvGrpSpPr>
            <p:cNvPr id="166" name="קבוצה 165">
              <a:extLst>
                <a:ext uri="{FF2B5EF4-FFF2-40B4-BE49-F238E27FC236}">
                  <a16:creationId xmlns:a16="http://schemas.microsoft.com/office/drawing/2014/main" id="{E7E4DF86-3556-026E-26CD-368BA92ACE48}"/>
                </a:ext>
              </a:extLst>
            </p:cNvPr>
            <p:cNvGrpSpPr/>
            <p:nvPr/>
          </p:nvGrpSpPr>
          <p:grpSpPr>
            <a:xfrm flipH="1">
              <a:off x="8890000" y="1874489"/>
              <a:ext cx="2548467" cy="3832046"/>
              <a:chOff x="8128000" y="1642533"/>
              <a:chExt cx="2548467" cy="3832046"/>
            </a:xfrm>
          </p:grpSpPr>
          <p:cxnSp>
            <p:nvCxnSpPr>
              <p:cNvPr id="150" name="מחבר ישר 149">
                <a:extLst>
                  <a:ext uri="{FF2B5EF4-FFF2-40B4-BE49-F238E27FC236}">
                    <a16:creationId xmlns:a16="http://schemas.microsoft.com/office/drawing/2014/main" id="{DF2E9FF3-A7EF-E52D-0A17-708DAB2D0FD7}"/>
                  </a:ext>
                </a:extLst>
              </p:cNvPr>
              <p:cNvCxnSpPr>
                <a:cxnSpLocks/>
              </p:cNvCxnSpPr>
              <p:nvPr/>
            </p:nvCxnSpPr>
            <p:spPr>
              <a:xfrm>
                <a:off x="8128000" y="505547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1" name="מחבר ישר 150">
                <a:extLst>
                  <a:ext uri="{FF2B5EF4-FFF2-40B4-BE49-F238E27FC236}">
                    <a16:creationId xmlns:a16="http://schemas.microsoft.com/office/drawing/2014/main" id="{27B300BD-817E-989E-7983-2E8EE598CD7C}"/>
                  </a:ext>
                </a:extLst>
              </p:cNvPr>
              <p:cNvCxnSpPr>
                <a:cxnSpLocks/>
              </p:cNvCxnSpPr>
              <p:nvPr/>
            </p:nvCxnSpPr>
            <p:spPr>
              <a:xfrm>
                <a:off x="8297334" y="4881912"/>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2" name="מחבר ישר 151">
                <a:extLst>
                  <a:ext uri="{FF2B5EF4-FFF2-40B4-BE49-F238E27FC236}">
                    <a16:creationId xmlns:a16="http://schemas.microsoft.com/office/drawing/2014/main" id="{607EF4F5-886F-D005-C3C3-8D467AA10B2A}"/>
                  </a:ext>
                </a:extLst>
              </p:cNvPr>
              <p:cNvCxnSpPr>
                <a:cxnSpLocks/>
              </p:cNvCxnSpPr>
              <p:nvPr/>
            </p:nvCxnSpPr>
            <p:spPr>
              <a:xfrm>
                <a:off x="8475133" y="4687179"/>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3" name="מחבר ישר 152">
                <a:extLst>
                  <a:ext uri="{FF2B5EF4-FFF2-40B4-BE49-F238E27FC236}">
                    <a16:creationId xmlns:a16="http://schemas.microsoft.com/office/drawing/2014/main" id="{08E48AB5-912E-2A3F-697B-742305C182CA}"/>
                  </a:ext>
                </a:extLst>
              </p:cNvPr>
              <p:cNvCxnSpPr>
                <a:cxnSpLocks/>
              </p:cNvCxnSpPr>
              <p:nvPr/>
            </p:nvCxnSpPr>
            <p:spPr>
              <a:xfrm>
                <a:off x="8644467" y="4416246"/>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4" name="מחבר ישר 153">
                <a:extLst>
                  <a:ext uri="{FF2B5EF4-FFF2-40B4-BE49-F238E27FC236}">
                    <a16:creationId xmlns:a16="http://schemas.microsoft.com/office/drawing/2014/main" id="{6A1792CC-0CAF-21FD-3EB1-55868B573935}"/>
                  </a:ext>
                </a:extLst>
              </p:cNvPr>
              <p:cNvCxnSpPr>
                <a:cxnSpLocks/>
              </p:cNvCxnSpPr>
              <p:nvPr/>
            </p:nvCxnSpPr>
            <p:spPr>
              <a:xfrm>
                <a:off x="8805333" y="4229979"/>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5" name="מחבר ישר 154">
                <a:extLst>
                  <a:ext uri="{FF2B5EF4-FFF2-40B4-BE49-F238E27FC236}">
                    <a16:creationId xmlns:a16="http://schemas.microsoft.com/office/drawing/2014/main" id="{2BB235E7-8F73-E6E0-66B0-6AA5C370529A}"/>
                  </a:ext>
                </a:extLst>
              </p:cNvPr>
              <p:cNvCxnSpPr>
                <a:cxnSpLocks/>
              </p:cNvCxnSpPr>
              <p:nvPr/>
            </p:nvCxnSpPr>
            <p:spPr>
              <a:xfrm>
                <a:off x="8974667" y="4069112"/>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6" name="מחבר ישר 155">
                <a:extLst>
                  <a:ext uri="{FF2B5EF4-FFF2-40B4-BE49-F238E27FC236}">
                    <a16:creationId xmlns:a16="http://schemas.microsoft.com/office/drawing/2014/main" id="{8502F242-42BE-75EA-0A1C-737D2C6A341B}"/>
                  </a:ext>
                </a:extLst>
              </p:cNvPr>
              <p:cNvCxnSpPr>
                <a:cxnSpLocks/>
              </p:cNvCxnSpPr>
              <p:nvPr/>
            </p:nvCxnSpPr>
            <p:spPr>
              <a:xfrm>
                <a:off x="9152466" y="3848979"/>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7" name="מחבר ישר 156">
                <a:extLst>
                  <a:ext uri="{FF2B5EF4-FFF2-40B4-BE49-F238E27FC236}">
                    <a16:creationId xmlns:a16="http://schemas.microsoft.com/office/drawing/2014/main" id="{B51FC18B-B83F-776B-1898-B11834D533FC}"/>
                  </a:ext>
                </a:extLst>
              </p:cNvPr>
              <p:cNvCxnSpPr>
                <a:cxnSpLocks/>
              </p:cNvCxnSpPr>
              <p:nvPr/>
            </p:nvCxnSpPr>
            <p:spPr>
              <a:xfrm>
                <a:off x="9321800" y="3620379"/>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8" name="מחבר ישר 157">
                <a:extLst>
                  <a:ext uri="{FF2B5EF4-FFF2-40B4-BE49-F238E27FC236}">
                    <a16:creationId xmlns:a16="http://schemas.microsoft.com/office/drawing/2014/main" id="{8B7A802B-08DA-8B95-413F-E119AC8E89BB}"/>
                  </a:ext>
                </a:extLst>
              </p:cNvPr>
              <p:cNvCxnSpPr>
                <a:cxnSpLocks/>
              </p:cNvCxnSpPr>
              <p:nvPr/>
            </p:nvCxnSpPr>
            <p:spPr>
              <a:xfrm>
                <a:off x="9482667" y="3349446"/>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9" name="מחבר ישר 158">
                <a:extLst>
                  <a:ext uri="{FF2B5EF4-FFF2-40B4-BE49-F238E27FC236}">
                    <a16:creationId xmlns:a16="http://schemas.microsoft.com/office/drawing/2014/main" id="{FE9BE5ED-83A9-FEC6-2F3F-16584F8B1B07}"/>
                  </a:ext>
                </a:extLst>
              </p:cNvPr>
              <p:cNvCxnSpPr>
                <a:cxnSpLocks/>
              </p:cNvCxnSpPr>
              <p:nvPr/>
            </p:nvCxnSpPr>
            <p:spPr>
              <a:xfrm>
                <a:off x="9652001" y="3132668"/>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0" name="מחבר ישר 159">
                <a:extLst>
                  <a:ext uri="{FF2B5EF4-FFF2-40B4-BE49-F238E27FC236}">
                    <a16:creationId xmlns:a16="http://schemas.microsoft.com/office/drawing/2014/main" id="{2371BDF4-466F-9BBB-34EE-4CAB86E0E0EF}"/>
                  </a:ext>
                </a:extLst>
              </p:cNvPr>
              <p:cNvCxnSpPr>
                <a:cxnSpLocks/>
              </p:cNvCxnSpPr>
              <p:nvPr/>
            </p:nvCxnSpPr>
            <p:spPr>
              <a:xfrm>
                <a:off x="9829800" y="2883777"/>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1" name="מחבר ישר 160">
                <a:extLst>
                  <a:ext uri="{FF2B5EF4-FFF2-40B4-BE49-F238E27FC236}">
                    <a16:creationId xmlns:a16="http://schemas.microsoft.com/office/drawing/2014/main" id="{0BDD1082-87D9-B5A5-1BDF-F2941E8A6212}"/>
                  </a:ext>
                </a:extLst>
              </p:cNvPr>
              <p:cNvCxnSpPr>
                <a:cxnSpLocks/>
              </p:cNvCxnSpPr>
              <p:nvPr/>
            </p:nvCxnSpPr>
            <p:spPr>
              <a:xfrm>
                <a:off x="9999134" y="2621311"/>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2" name="מחבר ישר 161">
                <a:extLst>
                  <a:ext uri="{FF2B5EF4-FFF2-40B4-BE49-F238E27FC236}">
                    <a16:creationId xmlns:a16="http://schemas.microsoft.com/office/drawing/2014/main" id="{B3BF954F-1A84-D227-DE9A-B5D59BAAE76A}"/>
                  </a:ext>
                </a:extLst>
              </p:cNvPr>
              <p:cNvCxnSpPr>
                <a:cxnSpLocks/>
              </p:cNvCxnSpPr>
              <p:nvPr/>
            </p:nvCxnSpPr>
            <p:spPr>
              <a:xfrm>
                <a:off x="10160000" y="2341911"/>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3" name="מחבר ישר 162">
                <a:extLst>
                  <a:ext uri="{FF2B5EF4-FFF2-40B4-BE49-F238E27FC236}">
                    <a16:creationId xmlns:a16="http://schemas.microsoft.com/office/drawing/2014/main" id="{AF622BC4-3434-CC1C-055B-1EC5503FEA53}"/>
                  </a:ext>
                </a:extLst>
              </p:cNvPr>
              <p:cNvCxnSpPr>
                <a:cxnSpLocks/>
              </p:cNvCxnSpPr>
              <p:nvPr/>
            </p:nvCxnSpPr>
            <p:spPr>
              <a:xfrm>
                <a:off x="10329334" y="2130244"/>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4" name="מחבר ישר 163">
                <a:extLst>
                  <a:ext uri="{FF2B5EF4-FFF2-40B4-BE49-F238E27FC236}">
                    <a16:creationId xmlns:a16="http://schemas.microsoft.com/office/drawing/2014/main" id="{3BABD1C7-58C9-4187-DF91-04A7CF886823}"/>
                  </a:ext>
                </a:extLst>
              </p:cNvPr>
              <p:cNvCxnSpPr>
                <a:cxnSpLocks/>
              </p:cNvCxnSpPr>
              <p:nvPr/>
            </p:nvCxnSpPr>
            <p:spPr>
              <a:xfrm>
                <a:off x="10507133" y="1901644"/>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5" name="מחבר ישר 164">
                <a:extLst>
                  <a:ext uri="{FF2B5EF4-FFF2-40B4-BE49-F238E27FC236}">
                    <a16:creationId xmlns:a16="http://schemas.microsoft.com/office/drawing/2014/main" id="{805BDD93-373C-FD99-59D7-B536E44D99BB}"/>
                  </a:ext>
                </a:extLst>
              </p:cNvPr>
              <p:cNvCxnSpPr>
                <a:cxnSpLocks/>
              </p:cNvCxnSpPr>
              <p:nvPr/>
            </p:nvCxnSpPr>
            <p:spPr>
              <a:xfrm>
                <a:off x="10676467" y="1642533"/>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grpSp>
      <p:sp>
        <p:nvSpPr>
          <p:cNvPr id="284" name="תיבת טקסט 283">
            <a:extLst>
              <a:ext uri="{FF2B5EF4-FFF2-40B4-BE49-F238E27FC236}">
                <a16:creationId xmlns:a16="http://schemas.microsoft.com/office/drawing/2014/main" id="{3BCA01AB-9819-FCA4-F843-FE669984101F}"/>
              </a:ext>
            </a:extLst>
          </p:cNvPr>
          <p:cNvSpPr txBox="1"/>
          <p:nvPr/>
        </p:nvSpPr>
        <p:spPr>
          <a:xfrm>
            <a:off x="-546881" y="1518825"/>
            <a:ext cx="6026385" cy="400110"/>
          </a:xfrm>
          <a:prstGeom prst="rect">
            <a:avLst/>
          </a:prstGeom>
          <a:noFill/>
        </p:spPr>
        <p:txBody>
          <a:bodyPr wrap="square" rtlCol="1">
            <a:spAutoFit/>
          </a:bodyPr>
          <a:lstStyle/>
          <a:p>
            <a:pPr algn="ctr"/>
            <a:r>
              <a:rPr lang="en-US" sz="2000" i="0" dirty="0"/>
              <a:t>From point-like to a finite 1D radius aperture</a:t>
            </a:r>
            <a:endParaRPr lang="he-IL" sz="2000" dirty="0"/>
          </a:p>
        </p:txBody>
      </p:sp>
      <p:sp>
        <p:nvSpPr>
          <p:cNvPr id="9" name="תיבת טקסט 8">
            <a:extLst>
              <a:ext uri="{FF2B5EF4-FFF2-40B4-BE49-F238E27FC236}">
                <a16:creationId xmlns:a16="http://schemas.microsoft.com/office/drawing/2014/main" id="{28270F90-4B10-143D-5A2A-6A6EF663EFA1}"/>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2" name="תיבת טקסט 11">
            <a:extLst>
              <a:ext uri="{FF2B5EF4-FFF2-40B4-BE49-F238E27FC236}">
                <a16:creationId xmlns:a16="http://schemas.microsoft.com/office/drawing/2014/main" id="{FDC83671-A050-6E68-E4E3-A2AC14565BE9}"/>
              </a:ext>
            </a:extLst>
          </p:cNvPr>
          <p:cNvSpPr txBox="1"/>
          <p:nvPr/>
        </p:nvSpPr>
        <p:spPr>
          <a:xfrm>
            <a:off x="4324350" y="-117719"/>
            <a:ext cx="1946911" cy="584775"/>
          </a:xfrm>
          <a:prstGeom prst="rect">
            <a:avLst/>
          </a:prstGeom>
          <a:noFill/>
        </p:spPr>
        <p:txBody>
          <a:bodyPr wrap="square" rtlCol="1">
            <a:spAutoFit/>
          </a:bodyPr>
          <a:lstStyle/>
          <a:p>
            <a:pPr algn="r"/>
            <a:r>
              <a:rPr lang="en-US" sz="3200" b="1" dirty="0">
                <a:solidFill>
                  <a:schemeClr val="bg2">
                    <a:lumMod val="50000"/>
                  </a:schemeClr>
                </a:solidFill>
              </a:rPr>
              <a:t>IIII</a:t>
            </a:r>
            <a:r>
              <a:rPr lang="en-US" sz="3200" b="1" dirty="0">
                <a:solidFill>
                  <a:schemeClr val="bg1">
                    <a:lumMod val="85000"/>
                  </a:schemeClr>
                </a:solidFill>
              </a:rPr>
              <a:t>I</a:t>
            </a:r>
            <a:r>
              <a:rPr lang="en-US" sz="3200" b="1" dirty="0">
                <a:solidFill>
                  <a:schemeClr val="bg2">
                    <a:lumMod val="50000"/>
                  </a:schemeClr>
                </a:solidFill>
              </a:rPr>
              <a:t>IIIIIIIIII</a:t>
            </a:r>
            <a:endParaRPr lang="he-IL" sz="3200" b="1" dirty="0">
              <a:solidFill>
                <a:schemeClr val="bg2">
                  <a:lumMod val="50000"/>
                </a:schemeClr>
              </a:solidFill>
            </a:endParaRPr>
          </a:p>
        </p:txBody>
      </p:sp>
      <p:sp>
        <p:nvSpPr>
          <p:cNvPr id="14" name="תיבת טקסט 13">
            <a:extLst>
              <a:ext uri="{FF2B5EF4-FFF2-40B4-BE49-F238E27FC236}">
                <a16:creationId xmlns:a16="http://schemas.microsoft.com/office/drawing/2014/main" id="{3AD56FAA-758B-FFAC-36C7-7BE20BB9F610}"/>
              </a:ext>
            </a:extLst>
          </p:cNvPr>
          <p:cNvSpPr txBox="1"/>
          <p:nvPr/>
        </p:nvSpPr>
        <p:spPr>
          <a:xfrm>
            <a:off x="19756" y="2403173"/>
            <a:ext cx="6026385" cy="707886"/>
          </a:xfrm>
          <a:prstGeom prst="rect">
            <a:avLst/>
          </a:prstGeom>
          <a:noFill/>
        </p:spPr>
        <p:txBody>
          <a:bodyPr wrap="square" rtlCol="1">
            <a:spAutoFit/>
          </a:bodyPr>
          <a:lstStyle/>
          <a:p>
            <a:r>
              <a:rPr lang="en-US" sz="2000" i="0" dirty="0"/>
              <a:t>A finite size aperture can be described as a series of infinitely small points</a:t>
            </a:r>
            <a:endParaRPr lang="he-IL" sz="2000" dirty="0"/>
          </a:p>
        </p:txBody>
      </p:sp>
      <p:sp>
        <p:nvSpPr>
          <p:cNvPr id="15" name="תיבת טקסט 14">
            <a:extLst>
              <a:ext uri="{FF2B5EF4-FFF2-40B4-BE49-F238E27FC236}">
                <a16:creationId xmlns:a16="http://schemas.microsoft.com/office/drawing/2014/main" id="{3E19229A-3356-1A34-3C99-4970901D958D}"/>
              </a:ext>
            </a:extLst>
          </p:cNvPr>
          <p:cNvSpPr txBox="1"/>
          <p:nvPr/>
        </p:nvSpPr>
        <p:spPr>
          <a:xfrm>
            <a:off x="19756" y="3508350"/>
            <a:ext cx="6753576" cy="400110"/>
          </a:xfrm>
          <a:prstGeom prst="rect">
            <a:avLst/>
          </a:prstGeom>
          <a:noFill/>
        </p:spPr>
        <p:txBody>
          <a:bodyPr wrap="square" rtlCol="1">
            <a:spAutoFit/>
          </a:bodyPr>
          <a:lstStyle/>
          <a:p>
            <a:r>
              <a:rPr lang="en-US" sz="2000" i="0" dirty="0"/>
              <a:t>In 1D the auto-correlation of equally spaced points is a triangle</a:t>
            </a:r>
            <a:endParaRPr lang="he-IL" sz="2000" dirty="0"/>
          </a:p>
        </p:txBody>
      </p:sp>
    </p:spTree>
    <p:extLst>
      <p:ext uri="{BB962C8B-B14F-4D97-AF65-F5344CB8AC3E}">
        <p14:creationId xmlns:p14="http://schemas.microsoft.com/office/powerpoint/2010/main" val="4285734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9BBF1-E3F3-198B-95E1-30C6BA6EA53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07E07C-BBDB-75B6-CBB9-2478F58734B9}"/>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007623C0-FF47-7759-1585-E9FF0B1C5E9D}"/>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Finite radius apertures</a:t>
            </a:r>
          </a:p>
        </p:txBody>
      </p:sp>
      <p:grpSp>
        <p:nvGrpSpPr>
          <p:cNvPr id="167" name="קבוצה 166">
            <a:extLst>
              <a:ext uri="{FF2B5EF4-FFF2-40B4-BE49-F238E27FC236}">
                <a16:creationId xmlns:a16="http://schemas.microsoft.com/office/drawing/2014/main" id="{75F0D936-473F-5C81-582E-0CBC6822C3CC}"/>
              </a:ext>
            </a:extLst>
          </p:cNvPr>
          <p:cNvGrpSpPr/>
          <p:nvPr/>
        </p:nvGrpSpPr>
        <p:grpSpPr>
          <a:xfrm>
            <a:off x="4465700" y="3970281"/>
            <a:ext cx="3029504" cy="2680160"/>
            <a:chOff x="5994400" y="1642533"/>
            <a:chExt cx="5444067" cy="4064002"/>
          </a:xfrm>
        </p:grpSpPr>
        <p:cxnSp>
          <p:nvCxnSpPr>
            <p:cNvPr id="74" name="מחבר ישר 73">
              <a:extLst>
                <a:ext uri="{FF2B5EF4-FFF2-40B4-BE49-F238E27FC236}">
                  <a16:creationId xmlns:a16="http://schemas.microsoft.com/office/drawing/2014/main" id="{335E70E1-CA79-6EC7-08BF-89E9F19AA88C}"/>
                </a:ext>
              </a:extLst>
            </p:cNvPr>
            <p:cNvCxnSpPr/>
            <p:nvPr/>
          </p:nvCxnSpPr>
          <p:spPr>
            <a:xfrm>
              <a:off x="5994400" y="5287435"/>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75" name="מחבר ישר 74">
              <a:extLst>
                <a:ext uri="{FF2B5EF4-FFF2-40B4-BE49-F238E27FC236}">
                  <a16:creationId xmlns:a16="http://schemas.microsoft.com/office/drawing/2014/main" id="{9EB2140C-97F6-C8B8-5E22-556E69A719B3}"/>
                </a:ext>
              </a:extLst>
            </p:cNvPr>
            <p:cNvCxnSpPr>
              <a:cxnSpLocks/>
            </p:cNvCxnSpPr>
            <p:nvPr/>
          </p:nvCxnSpPr>
          <p:spPr>
            <a:xfrm>
              <a:off x="6163734" y="5113868"/>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78" name="מחבר ישר 77">
              <a:extLst>
                <a:ext uri="{FF2B5EF4-FFF2-40B4-BE49-F238E27FC236}">
                  <a16:creationId xmlns:a16="http://schemas.microsoft.com/office/drawing/2014/main" id="{61B327FE-AFE1-E34D-2DD9-131AF9B58081}"/>
                </a:ext>
              </a:extLst>
            </p:cNvPr>
            <p:cNvCxnSpPr>
              <a:cxnSpLocks/>
            </p:cNvCxnSpPr>
            <p:nvPr/>
          </p:nvCxnSpPr>
          <p:spPr>
            <a:xfrm>
              <a:off x="6341533" y="4919135"/>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1" name="מחבר ישר 80">
              <a:extLst>
                <a:ext uri="{FF2B5EF4-FFF2-40B4-BE49-F238E27FC236}">
                  <a16:creationId xmlns:a16="http://schemas.microsoft.com/office/drawing/2014/main" id="{09475265-4118-2EFF-7F99-BEC5A198AA16}"/>
                </a:ext>
              </a:extLst>
            </p:cNvPr>
            <p:cNvCxnSpPr>
              <a:cxnSpLocks/>
            </p:cNvCxnSpPr>
            <p:nvPr/>
          </p:nvCxnSpPr>
          <p:spPr>
            <a:xfrm>
              <a:off x="6510867" y="4648202"/>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2" name="מחבר ישר 81">
              <a:extLst>
                <a:ext uri="{FF2B5EF4-FFF2-40B4-BE49-F238E27FC236}">
                  <a16:creationId xmlns:a16="http://schemas.microsoft.com/office/drawing/2014/main" id="{DA17100F-493E-0C60-3A7C-241A0C0892FC}"/>
                </a:ext>
              </a:extLst>
            </p:cNvPr>
            <p:cNvCxnSpPr>
              <a:cxnSpLocks/>
            </p:cNvCxnSpPr>
            <p:nvPr/>
          </p:nvCxnSpPr>
          <p:spPr>
            <a:xfrm>
              <a:off x="6671733" y="4461935"/>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4" name="מחבר ישר 83">
              <a:extLst>
                <a:ext uri="{FF2B5EF4-FFF2-40B4-BE49-F238E27FC236}">
                  <a16:creationId xmlns:a16="http://schemas.microsoft.com/office/drawing/2014/main" id="{444E416F-E32F-D03E-BE8D-A93316DDD674}"/>
                </a:ext>
              </a:extLst>
            </p:cNvPr>
            <p:cNvCxnSpPr>
              <a:cxnSpLocks/>
            </p:cNvCxnSpPr>
            <p:nvPr/>
          </p:nvCxnSpPr>
          <p:spPr>
            <a:xfrm>
              <a:off x="6841067" y="4301068"/>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6" name="מחבר ישר 85">
              <a:extLst>
                <a:ext uri="{FF2B5EF4-FFF2-40B4-BE49-F238E27FC236}">
                  <a16:creationId xmlns:a16="http://schemas.microsoft.com/office/drawing/2014/main" id="{042CEB30-E176-EEE6-8BB6-8FB50988478C}"/>
                </a:ext>
              </a:extLst>
            </p:cNvPr>
            <p:cNvCxnSpPr>
              <a:cxnSpLocks/>
            </p:cNvCxnSpPr>
            <p:nvPr/>
          </p:nvCxnSpPr>
          <p:spPr>
            <a:xfrm>
              <a:off x="7018866" y="4080935"/>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7" name="מחבר ישר 86">
              <a:extLst>
                <a:ext uri="{FF2B5EF4-FFF2-40B4-BE49-F238E27FC236}">
                  <a16:creationId xmlns:a16="http://schemas.microsoft.com/office/drawing/2014/main" id="{A0DD700D-02EA-DBD2-EA4D-85CCFFBC4CB4}"/>
                </a:ext>
              </a:extLst>
            </p:cNvPr>
            <p:cNvCxnSpPr>
              <a:cxnSpLocks/>
            </p:cNvCxnSpPr>
            <p:nvPr/>
          </p:nvCxnSpPr>
          <p:spPr>
            <a:xfrm>
              <a:off x="7188200" y="3852335"/>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9" name="מחבר ישר 88">
              <a:extLst>
                <a:ext uri="{FF2B5EF4-FFF2-40B4-BE49-F238E27FC236}">
                  <a16:creationId xmlns:a16="http://schemas.microsoft.com/office/drawing/2014/main" id="{5E5B3E7C-F48F-099A-A5A0-AA477E2E3F17}"/>
                </a:ext>
              </a:extLst>
            </p:cNvPr>
            <p:cNvCxnSpPr>
              <a:cxnSpLocks/>
            </p:cNvCxnSpPr>
            <p:nvPr/>
          </p:nvCxnSpPr>
          <p:spPr>
            <a:xfrm>
              <a:off x="7349067" y="3581402"/>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1" name="מחבר ישר 90">
              <a:extLst>
                <a:ext uri="{FF2B5EF4-FFF2-40B4-BE49-F238E27FC236}">
                  <a16:creationId xmlns:a16="http://schemas.microsoft.com/office/drawing/2014/main" id="{DEF51904-7C0B-2584-C084-C2CC2C40608F}"/>
                </a:ext>
              </a:extLst>
            </p:cNvPr>
            <p:cNvCxnSpPr>
              <a:cxnSpLocks/>
            </p:cNvCxnSpPr>
            <p:nvPr/>
          </p:nvCxnSpPr>
          <p:spPr>
            <a:xfrm>
              <a:off x="7518401" y="3364624"/>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3" name="מחבר ישר 92">
              <a:extLst>
                <a:ext uri="{FF2B5EF4-FFF2-40B4-BE49-F238E27FC236}">
                  <a16:creationId xmlns:a16="http://schemas.microsoft.com/office/drawing/2014/main" id="{2EBCBEEB-2EC4-44E2-052F-D2D74C95C0E6}"/>
                </a:ext>
              </a:extLst>
            </p:cNvPr>
            <p:cNvCxnSpPr>
              <a:cxnSpLocks/>
            </p:cNvCxnSpPr>
            <p:nvPr/>
          </p:nvCxnSpPr>
          <p:spPr>
            <a:xfrm>
              <a:off x="7696200" y="3115733"/>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4" name="מחבר ישר 93">
              <a:extLst>
                <a:ext uri="{FF2B5EF4-FFF2-40B4-BE49-F238E27FC236}">
                  <a16:creationId xmlns:a16="http://schemas.microsoft.com/office/drawing/2014/main" id="{94D36A34-74AA-6346-37F7-82874B6AD5CF}"/>
                </a:ext>
              </a:extLst>
            </p:cNvPr>
            <p:cNvCxnSpPr>
              <a:cxnSpLocks/>
            </p:cNvCxnSpPr>
            <p:nvPr/>
          </p:nvCxnSpPr>
          <p:spPr>
            <a:xfrm>
              <a:off x="7865534" y="2853267"/>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5" name="מחבר ישר 94">
              <a:extLst>
                <a:ext uri="{FF2B5EF4-FFF2-40B4-BE49-F238E27FC236}">
                  <a16:creationId xmlns:a16="http://schemas.microsoft.com/office/drawing/2014/main" id="{0598D7E4-3F3D-DC93-5C24-3E2904D14745}"/>
                </a:ext>
              </a:extLst>
            </p:cNvPr>
            <p:cNvCxnSpPr>
              <a:cxnSpLocks/>
            </p:cNvCxnSpPr>
            <p:nvPr/>
          </p:nvCxnSpPr>
          <p:spPr>
            <a:xfrm>
              <a:off x="8026400" y="2573867"/>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6" name="מחבר ישר 95">
              <a:extLst>
                <a:ext uri="{FF2B5EF4-FFF2-40B4-BE49-F238E27FC236}">
                  <a16:creationId xmlns:a16="http://schemas.microsoft.com/office/drawing/2014/main" id="{BD31A03D-ADB5-A9AC-5024-271C66FDB92B}"/>
                </a:ext>
              </a:extLst>
            </p:cNvPr>
            <p:cNvCxnSpPr>
              <a:cxnSpLocks/>
            </p:cNvCxnSpPr>
            <p:nvPr/>
          </p:nvCxnSpPr>
          <p:spPr>
            <a:xfrm>
              <a:off x="8195734" y="2362200"/>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7" name="מחבר ישר 96">
              <a:extLst>
                <a:ext uri="{FF2B5EF4-FFF2-40B4-BE49-F238E27FC236}">
                  <a16:creationId xmlns:a16="http://schemas.microsoft.com/office/drawing/2014/main" id="{6565AA18-BFC5-3089-65C8-D8C587FA079F}"/>
                </a:ext>
              </a:extLst>
            </p:cNvPr>
            <p:cNvCxnSpPr>
              <a:cxnSpLocks/>
            </p:cNvCxnSpPr>
            <p:nvPr/>
          </p:nvCxnSpPr>
          <p:spPr>
            <a:xfrm>
              <a:off x="8373533" y="2133600"/>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8" name="מחבר ישר 97">
              <a:extLst>
                <a:ext uri="{FF2B5EF4-FFF2-40B4-BE49-F238E27FC236}">
                  <a16:creationId xmlns:a16="http://schemas.microsoft.com/office/drawing/2014/main" id="{43934FCE-844A-706B-169E-F6663B242039}"/>
                </a:ext>
              </a:extLst>
            </p:cNvPr>
            <p:cNvCxnSpPr>
              <a:cxnSpLocks/>
            </p:cNvCxnSpPr>
            <p:nvPr/>
          </p:nvCxnSpPr>
          <p:spPr>
            <a:xfrm>
              <a:off x="8542867" y="1874489"/>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15" name="מחבר ישר 114">
              <a:extLst>
                <a:ext uri="{FF2B5EF4-FFF2-40B4-BE49-F238E27FC236}">
                  <a16:creationId xmlns:a16="http://schemas.microsoft.com/office/drawing/2014/main" id="{38AC8F5E-A785-DF4E-1912-46E59D40FE7C}"/>
                </a:ext>
              </a:extLst>
            </p:cNvPr>
            <p:cNvCxnSpPr>
              <a:cxnSpLocks/>
            </p:cNvCxnSpPr>
            <p:nvPr/>
          </p:nvCxnSpPr>
          <p:spPr>
            <a:xfrm>
              <a:off x="8726556" y="1642533"/>
              <a:ext cx="0" cy="40640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nvGrpSpPr>
            <p:cNvPr id="166" name="קבוצה 165">
              <a:extLst>
                <a:ext uri="{FF2B5EF4-FFF2-40B4-BE49-F238E27FC236}">
                  <a16:creationId xmlns:a16="http://schemas.microsoft.com/office/drawing/2014/main" id="{FB33E3DB-1A46-3D3B-B608-AF5D10DD9181}"/>
                </a:ext>
              </a:extLst>
            </p:cNvPr>
            <p:cNvGrpSpPr/>
            <p:nvPr/>
          </p:nvGrpSpPr>
          <p:grpSpPr>
            <a:xfrm flipH="1">
              <a:off x="8890000" y="1874489"/>
              <a:ext cx="2548467" cy="3832046"/>
              <a:chOff x="8128000" y="1642533"/>
              <a:chExt cx="2548467" cy="3832046"/>
            </a:xfrm>
          </p:grpSpPr>
          <p:cxnSp>
            <p:nvCxnSpPr>
              <p:cNvPr id="150" name="מחבר ישר 149">
                <a:extLst>
                  <a:ext uri="{FF2B5EF4-FFF2-40B4-BE49-F238E27FC236}">
                    <a16:creationId xmlns:a16="http://schemas.microsoft.com/office/drawing/2014/main" id="{A5A2BDA6-6932-8C20-45D4-AB95ABA1FA0E}"/>
                  </a:ext>
                </a:extLst>
              </p:cNvPr>
              <p:cNvCxnSpPr>
                <a:cxnSpLocks/>
              </p:cNvCxnSpPr>
              <p:nvPr/>
            </p:nvCxnSpPr>
            <p:spPr>
              <a:xfrm>
                <a:off x="8128000" y="505547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1" name="מחבר ישר 150">
                <a:extLst>
                  <a:ext uri="{FF2B5EF4-FFF2-40B4-BE49-F238E27FC236}">
                    <a16:creationId xmlns:a16="http://schemas.microsoft.com/office/drawing/2014/main" id="{A493F129-E1C2-D6A3-9B34-FECA8964A09D}"/>
                  </a:ext>
                </a:extLst>
              </p:cNvPr>
              <p:cNvCxnSpPr>
                <a:cxnSpLocks/>
              </p:cNvCxnSpPr>
              <p:nvPr/>
            </p:nvCxnSpPr>
            <p:spPr>
              <a:xfrm>
                <a:off x="8297334" y="4881912"/>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2" name="מחבר ישר 151">
                <a:extLst>
                  <a:ext uri="{FF2B5EF4-FFF2-40B4-BE49-F238E27FC236}">
                    <a16:creationId xmlns:a16="http://schemas.microsoft.com/office/drawing/2014/main" id="{4C05EC9A-2857-EC5D-8C66-8C876666D8E2}"/>
                  </a:ext>
                </a:extLst>
              </p:cNvPr>
              <p:cNvCxnSpPr>
                <a:cxnSpLocks/>
              </p:cNvCxnSpPr>
              <p:nvPr/>
            </p:nvCxnSpPr>
            <p:spPr>
              <a:xfrm>
                <a:off x="8475133" y="4687179"/>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3" name="מחבר ישר 152">
                <a:extLst>
                  <a:ext uri="{FF2B5EF4-FFF2-40B4-BE49-F238E27FC236}">
                    <a16:creationId xmlns:a16="http://schemas.microsoft.com/office/drawing/2014/main" id="{043E98C0-F32B-2CF3-20BE-1A9E92E50875}"/>
                  </a:ext>
                </a:extLst>
              </p:cNvPr>
              <p:cNvCxnSpPr>
                <a:cxnSpLocks/>
              </p:cNvCxnSpPr>
              <p:nvPr/>
            </p:nvCxnSpPr>
            <p:spPr>
              <a:xfrm>
                <a:off x="8644467" y="4416246"/>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4" name="מחבר ישר 153">
                <a:extLst>
                  <a:ext uri="{FF2B5EF4-FFF2-40B4-BE49-F238E27FC236}">
                    <a16:creationId xmlns:a16="http://schemas.microsoft.com/office/drawing/2014/main" id="{13F804CD-6626-F7B5-6A9D-D66F77284B94}"/>
                  </a:ext>
                </a:extLst>
              </p:cNvPr>
              <p:cNvCxnSpPr>
                <a:cxnSpLocks/>
              </p:cNvCxnSpPr>
              <p:nvPr/>
            </p:nvCxnSpPr>
            <p:spPr>
              <a:xfrm>
                <a:off x="8805333" y="4229979"/>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5" name="מחבר ישר 154">
                <a:extLst>
                  <a:ext uri="{FF2B5EF4-FFF2-40B4-BE49-F238E27FC236}">
                    <a16:creationId xmlns:a16="http://schemas.microsoft.com/office/drawing/2014/main" id="{D2E35735-6843-3241-21C7-0A3B6640A221}"/>
                  </a:ext>
                </a:extLst>
              </p:cNvPr>
              <p:cNvCxnSpPr>
                <a:cxnSpLocks/>
              </p:cNvCxnSpPr>
              <p:nvPr/>
            </p:nvCxnSpPr>
            <p:spPr>
              <a:xfrm>
                <a:off x="8974667" y="4069112"/>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6" name="מחבר ישר 155">
                <a:extLst>
                  <a:ext uri="{FF2B5EF4-FFF2-40B4-BE49-F238E27FC236}">
                    <a16:creationId xmlns:a16="http://schemas.microsoft.com/office/drawing/2014/main" id="{F138BDFE-E0B8-6C22-0C31-88A20CDA963D}"/>
                  </a:ext>
                </a:extLst>
              </p:cNvPr>
              <p:cNvCxnSpPr>
                <a:cxnSpLocks/>
              </p:cNvCxnSpPr>
              <p:nvPr/>
            </p:nvCxnSpPr>
            <p:spPr>
              <a:xfrm>
                <a:off x="9152466" y="3848979"/>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7" name="מחבר ישר 156">
                <a:extLst>
                  <a:ext uri="{FF2B5EF4-FFF2-40B4-BE49-F238E27FC236}">
                    <a16:creationId xmlns:a16="http://schemas.microsoft.com/office/drawing/2014/main" id="{E11E777F-913F-7327-419B-77389B8DA915}"/>
                  </a:ext>
                </a:extLst>
              </p:cNvPr>
              <p:cNvCxnSpPr>
                <a:cxnSpLocks/>
              </p:cNvCxnSpPr>
              <p:nvPr/>
            </p:nvCxnSpPr>
            <p:spPr>
              <a:xfrm>
                <a:off x="9321800" y="3620379"/>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8" name="מחבר ישר 157">
                <a:extLst>
                  <a:ext uri="{FF2B5EF4-FFF2-40B4-BE49-F238E27FC236}">
                    <a16:creationId xmlns:a16="http://schemas.microsoft.com/office/drawing/2014/main" id="{064BA164-7296-BA5C-7122-45CC4C916A5E}"/>
                  </a:ext>
                </a:extLst>
              </p:cNvPr>
              <p:cNvCxnSpPr>
                <a:cxnSpLocks/>
              </p:cNvCxnSpPr>
              <p:nvPr/>
            </p:nvCxnSpPr>
            <p:spPr>
              <a:xfrm>
                <a:off x="9482667" y="3349446"/>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9" name="מחבר ישר 158">
                <a:extLst>
                  <a:ext uri="{FF2B5EF4-FFF2-40B4-BE49-F238E27FC236}">
                    <a16:creationId xmlns:a16="http://schemas.microsoft.com/office/drawing/2014/main" id="{71BFECDD-5625-5F31-7760-C9B82C08E7EE}"/>
                  </a:ext>
                </a:extLst>
              </p:cNvPr>
              <p:cNvCxnSpPr>
                <a:cxnSpLocks/>
              </p:cNvCxnSpPr>
              <p:nvPr/>
            </p:nvCxnSpPr>
            <p:spPr>
              <a:xfrm>
                <a:off x="9652001" y="3132668"/>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0" name="מחבר ישר 159">
                <a:extLst>
                  <a:ext uri="{FF2B5EF4-FFF2-40B4-BE49-F238E27FC236}">
                    <a16:creationId xmlns:a16="http://schemas.microsoft.com/office/drawing/2014/main" id="{05094D67-2901-41F2-CF7C-761131A37D49}"/>
                  </a:ext>
                </a:extLst>
              </p:cNvPr>
              <p:cNvCxnSpPr>
                <a:cxnSpLocks/>
              </p:cNvCxnSpPr>
              <p:nvPr/>
            </p:nvCxnSpPr>
            <p:spPr>
              <a:xfrm>
                <a:off x="9829800" y="2883777"/>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1" name="מחבר ישר 160">
                <a:extLst>
                  <a:ext uri="{FF2B5EF4-FFF2-40B4-BE49-F238E27FC236}">
                    <a16:creationId xmlns:a16="http://schemas.microsoft.com/office/drawing/2014/main" id="{97F634CD-7940-B6DF-7CAF-14B7B305540C}"/>
                  </a:ext>
                </a:extLst>
              </p:cNvPr>
              <p:cNvCxnSpPr>
                <a:cxnSpLocks/>
              </p:cNvCxnSpPr>
              <p:nvPr/>
            </p:nvCxnSpPr>
            <p:spPr>
              <a:xfrm>
                <a:off x="9999134" y="2621311"/>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2" name="מחבר ישר 161">
                <a:extLst>
                  <a:ext uri="{FF2B5EF4-FFF2-40B4-BE49-F238E27FC236}">
                    <a16:creationId xmlns:a16="http://schemas.microsoft.com/office/drawing/2014/main" id="{A5F85A54-92FA-42CC-BECA-DDB79ADDBB35}"/>
                  </a:ext>
                </a:extLst>
              </p:cNvPr>
              <p:cNvCxnSpPr>
                <a:cxnSpLocks/>
              </p:cNvCxnSpPr>
              <p:nvPr/>
            </p:nvCxnSpPr>
            <p:spPr>
              <a:xfrm>
                <a:off x="10160000" y="2341911"/>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3" name="מחבר ישר 162">
                <a:extLst>
                  <a:ext uri="{FF2B5EF4-FFF2-40B4-BE49-F238E27FC236}">
                    <a16:creationId xmlns:a16="http://schemas.microsoft.com/office/drawing/2014/main" id="{5244C1EF-E822-8A5B-2ACC-EFAD8DE787ED}"/>
                  </a:ext>
                </a:extLst>
              </p:cNvPr>
              <p:cNvCxnSpPr>
                <a:cxnSpLocks/>
              </p:cNvCxnSpPr>
              <p:nvPr/>
            </p:nvCxnSpPr>
            <p:spPr>
              <a:xfrm>
                <a:off x="10329334" y="2130244"/>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4" name="מחבר ישר 163">
                <a:extLst>
                  <a:ext uri="{FF2B5EF4-FFF2-40B4-BE49-F238E27FC236}">
                    <a16:creationId xmlns:a16="http://schemas.microsoft.com/office/drawing/2014/main" id="{8FA97267-1282-EBC2-AF87-F8A71FFB9440}"/>
                  </a:ext>
                </a:extLst>
              </p:cNvPr>
              <p:cNvCxnSpPr>
                <a:cxnSpLocks/>
              </p:cNvCxnSpPr>
              <p:nvPr/>
            </p:nvCxnSpPr>
            <p:spPr>
              <a:xfrm>
                <a:off x="10507133" y="1901644"/>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5" name="מחבר ישר 164">
                <a:extLst>
                  <a:ext uri="{FF2B5EF4-FFF2-40B4-BE49-F238E27FC236}">
                    <a16:creationId xmlns:a16="http://schemas.microsoft.com/office/drawing/2014/main" id="{1A4B9B9A-6F36-B366-E89E-83D3E7AED18B}"/>
                  </a:ext>
                </a:extLst>
              </p:cNvPr>
              <p:cNvCxnSpPr>
                <a:cxnSpLocks/>
              </p:cNvCxnSpPr>
              <p:nvPr/>
            </p:nvCxnSpPr>
            <p:spPr>
              <a:xfrm>
                <a:off x="10676467" y="1642533"/>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grpSp>
      <p:grpSp>
        <p:nvGrpSpPr>
          <p:cNvPr id="5" name="קבוצה 4">
            <a:extLst>
              <a:ext uri="{FF2B5EF4-FFF2-40B4-BE49-F238E27FC236}">
                <a16:creationId xmlns:a16="http://schemas.microsoft.com/office/drawing/2014/main" id="{AB336DF7-8D3A-EA5E-6232-D2952C87D5C4}"/>
              </a:ext>
            </a:extLst>
          </p:cNvPr>
          <p:cNvGrpSpPr/>
          <p:nvPr/>
        </p:nvGrpSpPr>
        <p:grpSpPr>
          <a:xfrm>
            <a:off x="2879610" y="5488045"/>
            <a:ext cx="3029504" cy="1160582"/>
            <a:chOff x="5994400" y="1642533"/>
            <a:chExt cx="5444067" cy="4064002"/>
          </a:xfrm>
        </p:grpSpPr>
        <p:cxnSp>
          <p:nvCxnSpPr>
            <p:cNvPr id="6" name="מחבר ישר 5">
              <a:extLst>
                <a:ext uri="{FF2B5EF4-FFF2-40B4-BE49-F238E27FC236}">
                  <a16:creationId xmlns:a16="http://schemas.microsoft.com/office/drawing/2014/main" id="{D9251019-567E-3709-4577-7E18AA317694}"/>
                </a:ext>
              </a:extLst>
            </p:cNvPr>
            <p:cNvCxnSpPr/>
            <p:nvPr/>
          </p:nvCxnSpPr>
          <p:spPr>
            <a:xfrm>
              <a:off x="5994400" y="5287435"/>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 name="מחבר ישר 8">
              <a:extLst>
                <a:ext uri="{FF2B5EF4-FFF2-40B4-BE49-F238E27FC236}">
                  <a16:creationId xmlns:a16="http://schemas.microsoft.com/office/drawing/2014/main" id="{3895092C-BD42-7278-4279-8681CA3F185E}"/>
                </a:ext>
              </a:extLst>
            </p:cNvPr>
            <p:cNvCxnSpPr>
              <a:cxnSpLocks/>
            </p:cNvCxnSpPr>
            <p:nvPr/>
          </p:nvCxnSpPr>
          <p:spPr>
            <a:xfrm>
              <a:off x="6163734" y="5113868"/>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0" name="מחבר ישר 9">
              <a:extLst>
                <a:ext uri="{FF2B5EF4-FFF2-40B4-BE49-F238E27FC236}">
                  <a16:creationId xmlns:a16="http://schemas.microsoft.com/office/drawing/2014/main" id="{4F92B8A5-A97C-3AF4-EE0C-36E721D2FB5A}"/>
                </a:ext>
              </a:extLst>
            </p:cNvPr>
            <p:cNvCxnSpPr>
              <a:cxnSpLocks/>
            </p:cNvCxnSpPr>
            <p:nvPr/>
          </p:nvCxnSpPr>
          <p:spPr>
            <a:xfrm>
              <a:off x="6341533" y="4919135"/>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8ADF1421-D2B4-6EA7-4037-6926D46EA077}"/>
                </a:ext>
              </a:extLst>
            </p:cNvPr>
            <p:cNvCxnSpPr>
              <a:cxnSpLocks/>
            </p:cNvCxnSpPr>
            <p:nvPr/>
          </p:nvCxnSpPr>
          <p:spPr>
            <a:xfrm>
              <a:off x="6510867" y="4648202"/>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56B5002B-C0EE-2F13-6BD9-44DFB5A46B27}"/>
                </a:ext>
              </a:extLst>
            </p:cNvPr>
            <p:cNvCxnSpPr>
              <a:cxnSpLocks/>
            </p:cNvCxnSpPr>
            <p:nvPr/>
          </p:nvCxnSpPr>
          <p:spPr>
            <a:xfrm>
              <a:off x="6671733" y="4461935"/>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 name="מחבר ישר 12">
              <a:extLst>
                <a:ext uri="{FF2B5EF4-FFF2-40B4-BE49-F238E27FC236}">
                  <a16:creationId xmlns:a16="http://schemas.microsoft.com/office/drawing/2014/main" id="{3F88123F-EEE8-F974-E418-43E7BA31D516}"/>
                </a:ext>
              </a:extLst>
            </p:cNvPr>
            <p:cNvCxnSpPr>
              <a:cxnSpLocks/>
            </p:cNvCxnSpPr>
            <p:nvPr/>
          </p:nvCxnSpPr>
          <p:spPr>
            <a:xfrm>
              <a:off x="6841067" y="4301068"/>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 name="מחבר ישר 13">
              <a:extLst>
                <a:ext uri="{FF2B5EF4-FFF2-40B4-BE49-F238E27FC236}">
                  <a16:creationId xmlns:a16="http://schemas.microsoft.com/office/drawing/2014/main" id="{58A95BDA-836F-C0E9-2B29-F628F01D0DA2}"/>
                </a:ext>
              </a:extLst>
            </p:cNvPr>
            <p:cNvCxnSpPr>
              <a:cxnSpLocks/>
            </p:cNvCxnSpPr>
            <p:nvPr/>
          </p:nvCxnSpPr>
          <p:spPr>
            <a:xfrm>
              <a:off x="7018866" y="4080935"/>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5" name="מחבר ישר 14">
              <a:extLst>
                <a:ext uri="{FF2B5EF4-FFF2-40B4-BE49-F238E27FC236}">
                  <a16:creationId xmlns:a16="http://schemas.microsoft.com/office/drawing/2014/main" id="{CCF3BBD9-EAAF-9F8D-6A70-0F3CB9DBAB35}"/>
                </a:ext>
              </a:extLst>
            </p:cNvPr>
            <p:cNvCxnSpPr>
              <a:cxnSpLocks/>
            </p:cNvCxnSpPr>
            <p:nvPr/>
          </p:nvCxnSpPr>
          <p:spPr>
            <a:xfrm>
              <a:off x="7188200" y="3852335"/>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CF8ACF1E-C822-A5A5-C062-691D05C599F7}"/>
                </a:ext>
              </a:extLst>
            </p:cNvPr>
            <p:cNvCxnSpPr>
              <a:cxnSpLocks/>
            </p:cNvCxnSpPr>
            <p:nvPr/>
          </p:nvCxnSpPr>
          <p:spPr>
            <a:xfrm>
              <a:off x="7349067" y="3581402"/>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 name="מחבר ישר 16">
              <a:extLst>
                <a:ext uri="{FF2B5EF4-FFF2-40B4-BE49-F238E27FC236}">
                  <a16:creationId xmlns:a16="http://schemas.microsoft.com/office/drawing/2014/main" id="{410D4946-ECBF-F2BE-6ED1-9F59CC89BACF}"/>
                </a:ext>
              </a:extLst>
            </p:cNvPr>
            <p:cNvCxnSpPr>
              <a:cxnSpLocks/>
            </p:cNvCxnSpPr>
            <p:nvPr/>
          </p:nvCxnSpPr>
          <p:spPr>
            <a:xfrm>
              <a:off x="7518401" y="3364624"/>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8" name="מחבר ישר 17">
              <a:extLst>
                <a:ext uri="{FF2B5EF4-FFF2-40B4-BE49-F238E27FC236}">
                  <a16:creationId xmlns:a16="http://schemas.microsoft.com/office/drawing/2014/main" id="{0B22585C-522A-0388-051F-71C2B9243407}"/>
                </a:ext>
              </a:extLst>
            </p:cNvPr>
            <p:cNvCxnSpPr>
              <a:cxnSpLocks/>
            </p:cNvCxnSpPr>
            <p:nvPr/>
          </p:nvCxnSpPr>
          <p:spPr>
            <a:xfrm>
              <a:off x="7696200" y="3115733"/>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9" name="מחבר ישר 18">
              <a:extLst>
                <a:ext uri="{FF2B5EF4-FFF2-40B4-BE49-F238E27FC236}">
                  <a16:creationId xmlns:a16="http://schemas.microsoft.com/office/drawing/2014/main" id="{9BA2C676-3E22-F44F-3249-0B2B2A57CB7C}"/>
                </a:ext>
              </a:extLst>
            </p:cNvPr>
            <p:cNvCxnSpPr>
              <a:cxnSpLocks/>
            </p:cNvCxnSpPr>
            <p:nvPr/>
          </p:nvCxnSpPr>
          <p:spPr>
            <a:xfrm>
              <a:off x="7865534" y="2853267"/>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0" name="מחבר ישר 19">
              <a:extLst>
                <a:ext uri="{FF2B5EF4-FFF2-40B4-BE49-F238E27FC236}">
                  <a16:creationId xmlns:a16="http://schemas.microsoft.com/office/drawing/2014/main" id="{EE722682-8B17-B810-B3FB-30ADC84816BF}"/>
                </a:ext>
              </a:extLst>
            </p:cNvPr>
            <p:cNvCxnSpPr>
              <a:cxnSpLocks/>
            </p:cNvCxnSpPr>
            <p:nvPr/>
          </p:nvCxnSpPr>
          <p:spPr>
            <a:xfrm>
              <a:off x="8026400" y="2573867"/>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1" name="מחבר ישר 20">
              <a:extLst>
                <a:ext uri="{FF2B5EF4-FFF2-40B4-BE49-F238E27FC236}">
                  <a16:creationId xmlns:a16="http://schemas.microsoft.com/office/drawing/2014/main" id="{192798CE-2864-6FFD-F9CC-C232F829A678}"/>
                </a:ext>
              </a:extLst>
            </p:cNvPr>
            <p:cNvCxnSpPr>
              <a:cxnSpLocks/>
            </p:cNvCxnSpPr>
            <p:nvPr/>
          </p:nvCxnSpPr>
          <p:spPr>
            <a:xfrm>
              <a:off x="8195734" y="2362200"/>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2" name="מחבר ישר 21">
              <a:extLst>
                <a:ext uri="{FF2B5EF4-FFF2-40B4-BE49-F238E27FC236}">
                  <a16:creationId xmlns:a16="http://schemas.microsoft.com/office/drawing/2014/main" id="{5DD322C3-AAEA-67E0-C40D-224B8F218462}"/>
                </a:ext>
              </a:extLst>
            </p:cNvPr>
            <p:cNvCxnSpPr>
              <a:cxnSpLocks/>
            </p:cNvCxnSpPr>
            <p:nvPr/>
          </p:nvCxnSpPr>
          <p:spPr>
            <a:xfrm>
              <a:off x="8373533" y="2133600"/>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 name="מחבר ישר 22">
              <a:extLst>
                <a:ext uri="{FF2B5EF4-FFF2-40B4-BE49-F238E27FC236}">
                  <a16:creationId xmlns:a16="http://schemas.microsoft.com/office/drawing/2014/main" id="{22C43F0D-86AA-9181-D3F5-E9C4174426B2}"/>
                </a:ext>
              </a:extLst>
            </p:cNvPr>
            <p:cNvCxnSpPr>
              <a:cxnSpLocks/>
            </p:cNvCxnSpPr>
            <p:nvPr/>
          </p:nvCxnSpPr>
          <p:spPr>
            <a:xfrm>
              <a:off x="8542867" y="1874489"/>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8" name="מחבר ישר 27">
              <a:extLst>
                <a:ext uri="{FF2B5EF4-FFF2-40B4-BE49-F238E27FC236}">
                  <a16:creationId xmlns:a16="http://schemas.microsoft.com/office/drawing/2014/main" id="{C92D0286-BB9F-829B-50BB-6CC505A8EDAB}"/>
                </a:ext>
              </a:extLst>
            </p:cNvPr>
            <p:cNvCxnSpPr>
              <a:cxnSpLocks/>
            </p:cNvCxnSpPr>
            <p:nvPr/>
          </p:nvCxnSpPr>
          <p:spPr>
            <a:xfrm>
              <a:off x="8726556" y="1642533"/>
              <a:ext cx="0" cy="40640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nvGrpSpPr>
            <p:cNvPr id="30" name="קבוצה 29">
              <a:extLst>
                <a:ext uri="{FF2B5EF4-FFF2-40B4-BE49-F238E27FC236}">
                  <a16:creationId xmlns:a16="http://schemas.microsoft.com/office/drawing/2014/main" id="{75214586-123E-E7B4-EC21-D0944D14CB18}"/>
                </a:ext>
              </a:extLst>
            </p:cNvPr>
            <p:cNvGrpSpPr/>
            <p:nvPr/>
          </p:nvGrpSpPr>
          <p:grpSpPr>
            <a:xfrm flipH="1">
              <a:off x="8890000" y="1874489"/>
              <a:ext cx="2548467" cy="3832046"/>
              <a:chOff x="8128000" y="1642533"/>
              <a:chExt cx="2548467" cy="3832046"/>
            </a:xfrm>
          </p:grpSpPr>
          <p:cxnSp>
            <p:nvCxnSpPr>
              <p:cNvPr id="32" name="מחבר ישר 31">
                <a:extLst>
                  <a:ext uri="{FF2B5EF4-FFF2-40B4-BE49-F238E27FC236}">
                    <a16:creationId xmlns:a16="http://schemas.microsoft.com/office/drawing/2014/main" id="{1C59B017-7293-27A5-8456-9B842E166806}"/>
                  </a:ext>
                </a:extLst>
              </p:cNvPr>
              <p:cNvCxnSpPr>
                <a:cxnSpLocks/>
              </p:cNvCxnSpPr>
              <p:nvPr/>
            </p:nvCxnSpPr>
            <p:spPr>
              <a:xfrm>
                <a:off x="8128000" y="505547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5" name="מחבר ישר 34">
                <a:extLst>
                  <a:ext uri="{FF2B5EF4-FFF2-40B4-BE49-F238E27FC236}">
                    <a16:creationId xmlns:a16="http://schemas.microsoft.com/office/drawing/2014/main" id="{38A485BA-6CA8-287E-6E1D-44C828191A19}"/>
                  </a:ext>
                </a:extLst>
              </p:cNvPr>
              <p:cNvCxnSpPr>
                <a:cxnSpLocks/>
              </p:cNvCxnSpPr>
              <p:nvPr/>
            </p:nvCxnSpPr>
            <p:spPr>
              <a:xfrm>
                <a:off x="8297334" y="4881912"/>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6" name="מחבר ישר 35">
                <a:extLst>
                  <a:ext uri="{FF2B5EF4-FFF2-40B4-BE49-F238E27FC236}">
                    <a16:creationId xmlns:a16="http://schemas.microsoft.com/office/drawing/2014/main" id="{CD868B86-CEF5-531B-5AE8-0F5EEC279558}"/>
                  </a:ext>
                </a:extLst>
              </p:cNvPr>
              <p:cNvCxnSpPr>
                <a:cxnSpLocks/>
              </p:cNvCxnSpPr>
              <p:nvPr/>
            </p:nvCxnSpPr>
            <p:spPr>
              <a:xfrm>
                <a:off x="8475133" y="4687179"/>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7" name="מחבר ישר 36">
                <a:extLst>
                  <a:ext uri="{FF2B5EF4-FFF2-40B4-BE49-F238E27FC236}">
                    <a16:creationId xmlns:a16="http://schemas.microsoft.com/office/drawing/2014/main" id="{1652BD6A-97EC-9F73-F2A8-FF5CE983A121}"/>
                  </a:ext>
                </a:extLst>
              </p:cNvPr>
              <p:cNvCxnSpPr>
                <a:cxnSpLocks/>
              </p:cNvCxnSpPr>
              <p:nvPr/>
            </p:nvCxnSpPr>
            <p:spPr>
              <a:xfrm>
                <a:off x="8644467" y="4416246"/>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8" name="מחבר ישר 37">
                <a:extLst>
                  <a:ext uri="{FF2B5EF4-FFF2-40B4-BE49-F238E27FC236}">
                    <a16:creationId xmlns:a16="http://schemas.microsoft.com/office/drawing/2014/main" id="{EB9D72FE-1418-9FBF-644C-28DCF68F8F8A}"/>
                  </a:ext>
                </a:extLst>
              </p:cNvPr>
              <p:cNvCxnSpPr>
                <a:cxnSpLocks/>
              </p:cNvCxnSpPr>
              <p:nvPr/>
            </p:nvCxnSpPr>
            <p:spPr>
              <a:xfrm>
                <a:off x="8805333" y="4229979"/>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39" name="מחבר ישר 38">
                <a:extLst>
                  <a:ext uri="{FF2B5EF4-FFF2-40B4-BE49-F238E27FC236}">
                    <a16:creationId xmlns:a16="http://schemas.microsoft.com/office/drawing/2014/main" id="{2992AEAA-FB33-ADEA-4C04-05216C54223D}"/>
                  </a:ext>
                </a:extLst>
              </p:cNvPr>
              <p:cNvCxnSpPr>
                <a:cxnSpLocks/>
              </p:cNvCxnSpPr>
              <p:nvPr/>
            </p:nvCxnSpPr>
            <p:spPr>
              <a:xfrm>
                <a:off x="8974667" y="4069112"/>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0" name="מחבר ישר 39">
                <a:extLst>
                  <a:ext uri="{FF2B5EF4-FFF2-40B4-BE49-F238E27FC236}">
                    <a16:creationId xmlns:a16="http://schemas.microsoft.com/office/drawing/2014/main" id="{247DEEC4-39C0-52B7-FE5F-1EB5E2AF9BE9}"/>
                  </a:ext>
                </a:extLst>
              </p:cNvPr>
              <p:cNvCxnSpPr>
                <a:cxnSpLocks/>
              </p:cNvCxnSpPr>
              <p:nvPr/>
            </p:nvCxnSpPr>
            <p:spPr>
              <a:xfrm>
                <a:off x="9152466" y="3848979"/>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1" name="מחבר ישר 40">
                <a:extLst>
                  <a:ext uri="{FF2B5EF4-FFF2-40B4-BE49-F238E27FC236}">
                    <a16:creationId xmlns:a16="http://schemas.microsoft.com/office/drawing/2014/main" id="{5FA7D087-C4B4-D595-27E9-D3644138BED1}"/>
                  </a:ext>
                </a:extLst>
              </p:cNvPr>
              <p:cNvCxnSpPr>
                <a:cxnSpLocks/>
              </p:cNvCxnSpPr>
              <p:nvPr/>
            </p:nvCxnSpPr>
            <p:spPr>
              <a:xfrm>
                <a:off x="9321800" y="3620379"/>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2" name="מחבר ישר 41">
                <a:extLst>
                  <a:ext uri="{FF2B5EF4-FFF2-40B4-BE49-F238E27FC236}">
                    <a16:creationId xmlns:a16="http://schemas.microsoft.com/office/drawing/2014/main" id="{80F1EC70-06F6-3C0A-7FE8-F8AD4EF63803}"/>
                  </a:ext>
                </a:extLst>
              </p:cNvPr>
              <p:cNvCxnSpPr>
                <a:cxnSpLocks/>
              </p:cNvCxnSpPr>
              <p:nvPr/>
            </p:nvCxnSpPr>
            <p:spPr>
              <a:xfrm>
                <a:off x="9482667" y="3349446"/>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3" name="מחבר ישר 42">
                <a:extLst>
                  <a:ext uri="{FF2B5EF4-FFF2-40B4-BE49-F238E27FC236}">
                    <a16:creationId xmlns:a16="http://schemas.microsoft.com/office/drawing/2014/main" id="{42F8D5CB-0528-131C-54DE-D182B8EEDB3B}"/>
                  </a:ext>
                </a:extLst>
              </p:cNvPr>
              <p:cNvCxnSpPr>
                <a:cxnSpLocks/>
              </p:cNvCxnSpPr>
              <p:nvPr/>
            </p:nvCxnSpPr>
            <p:spPr>
              <a:xfrm>
                <a:off x="9652001" y="3132668"/>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4" name="מחבר ישר 43">
                <a:extLst>
                  <a:ext uri="{FF2B5EF4-FFF2-40B4-BE49-F238E27FC236}">
                    <a16:creationId xmlns:a16="http://schemas.microsoft.com/office/drawing/2014/main" id="{366D6146-52CE-1186-F01B-9208A2A940EC}"/>
                  </a:ext>
                </a:extLst>
              </p:cNvPr>
              <p:cNvCxnSpPr>
                <a:cxnSpLocks/>
              </p:cNvCxnSpPr>
              <p:nvPr/>
            </p:nvCxnSpPr>
            <p:spPr>
              <a:xfrm>
                <a:off x="9829800" y="2883777"/>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5" name="מחבר ישר 44">
                <a:extLst>
                  <a:ext uri="{FF2B5EF4-FFF2-40B4-BE49-F238E27FC236}">
                    <a16:creationId xmlns:a16="http://schemas.microsoft.com/office/drawing/2014/main" id="{7DB6F728-3789-D03B-5D87-319E4C636F67}"/>
                  </a:ext>
                </a:extLst>
              </p:cNvPr>
              <p:cNvCxnSpPr>
                <a:cxnSpLocks/>
              </p:cNvCxnSpPr>
              <p:nvPr/>
            </p:nvCxnSpPr>
            <p:spPr>
              <a:xfrm>
                <a:off x="9999134" y="2621311"/>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6" name="מחבר ישר 45">
                <a:extLst>
                  <a:ext uri="{FF2B5EF4-FFF2-40B4-BE49-F238E27FC236}">
                    <a16:creationId xmlns:a16="http://schemas.microsoft.com/office/drawing/2014/main" id="{1FBEF228-027E-85A0-38C5-9C303387A830}"/>
                  </a:ext>
                </a:extLst>
              </p:cNvPr>
              <p:cNvCxnSpPr>
                <a:cxnSpLocks/>
              </p:cNvCxnSpPr>
              <p:nvPr/>
            </p:nvCxnSpPr>
            <p:spPr>
              <a:xfrm>
                <a:off x="10160000" y="2341911"/>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48" name="מחבר ישר 47">
                <a:extLst>
                  <a:ext uri="{FF2B5EF4-FFF2-40B4-BE49-F238E27FC236}">
                    <a16:creationId xmlns:a16="http://schemas.microsoft.com/office/drawing/2014/main" id="{0B49FAFC-9DDE-0C32-9779-EF894D6486DE}"/>
                  </a:ext>
                </a:extLst>
              </p:cNvPr>
              <p:cNvCxnSpPr>
                <a:cxnSpLocks/>
              </p:cNvCxnSpPr>
              <p:nvPr/>
            </p:nvCxnSpPr>
            <p:spPr>
              <a:xfrm>
                <a:off x="10329334" y="2130244"/>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53" name="מחבר ישר 52">
                <a:extLst>
                  <a:ext uri="{FF2B5EF4-FFF2-40B4-BE49-F238E27FC236}">
                    <a16:creationId xmlns:a16="http://schemas.microsoft.com/office/drawing/2014/main" id="{29860A24-A40B-30C2-3765-460532ECB523}"/>
                  </a:ext>
                </a:extLst>
              </p:cNvPr>
              <p:cNvCxnSpPr>
                <a:cxnSpLocks/>
              </p:cNvCxnSpPr>
              <p:nvPr/>
            </p:nvCxnSpPr>
            <p:spPr>
              <a:xfrm>
                <a:off x="10507133" y="1901644"/>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55" name="מחבר ישר 54">
                <a:extLst>
                  <a:ext uri="{FF2B5EF4-FFF2-40B4-BE49-F238E27FC236}">
                    <a16:creationId xmlns:a16="http://schemas.microsoft.com/office/drawing/2014/main" id="{A953B811-04FB-896A-2539-765C109829B7}"/>
                  </a:ext>
                </a:extLst>
              </p:cNvPr>
              <p:cNvCxnSpPr>
                <a:cxnSpLocks/>
              </p:cNvCxnSpPr>
              <p:nvPr/>
            </p:nvCxnSpPr>
            <p:spPr>
              <a:xfrm>
                <a:off x="10676467" y="1642533"/>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grpSp>
      <p:grpSp>
        <p:nvGrpSpPr>
          <p:cNvPr id="231" name="קבוצה 230">
            <a:extLst>
              <a:ext uri="{FF2B5EF4-FFF2-40B4-BE49-F238E27FC236}">
                <a16:creationId xmlns:a16="http://schemas.microsoft.com/office/drawing/2014/main" id="{531A7175-CF6D-A609-B8C5-EF27C50B6F06}"/>
              </a:ext>
            </a:extLst>
          </p:cNvPr>
          <p:cNvGrpSpPr/>
          <p:nvPr/>
        </p:nvGrpSpPr>
        <p:grpSpPr>
          <a:xfrm>
            <a:off x="6160802" y="2636642"/>
            <a:ext cx="1418166" cy="405495"/>
            <a:chOff x="524934" y="6125089"/>
            <a:chExt cx="2548467" cy="419100"/>
          </a:xfrm>
        </p:grpSpPr>
        <p:cxnSp>
          <p:nvCxnSpPr>
            <p:cNvPr id="232" name="מחבר ישר 231">
              <a:extLst>
                <a:ext uri="{FF2B5EF4-FFF2-40B4-BE49-F238E27FC236}">
                  <a16:creationId xmlns:a16="http://schemas.microsoft.com/office/drawing/2014/main" id="{23B808F7-D05E-0831-C3CF-4A26968A35BE}"/>
                </a:ext>
              </a:extLst>
            </p:cNvPr>
            <p:cNvCxnSpPr/>
            <p:nvPr/>
          </p:nvCxnSpPr>
          <p:spPr>
            <a:xfrm>
              <a:off x="5249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3" name="מחבר ישר 232">
              <a:extLst>
                <a:ext uri="{FF2B5EF4-FFF2-40B4-BE49-F238E27FC236}">
                  <a16:creationId xmlns:a16="http://schemas.microsoft.com/office/drawing/2014/main" id="{04CF62C3-100A-2E23-9191-F3C9884B84D2}"/>
                </a:ext>
              </a:extLst>
            </p:cNvPr>
            <p:cNvCxnSpPr/>
            <p:nvPr/>
          </p:nvCxnSpPr>
          <p:spPr>
            <a:xfrm>
              <a:off x="6942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4" name="מחבר ישר 233">
              <a:extLst>
                <a:ext uri="{FF2B5EF4-FFF2-40B4-BE49-F238E27FC236}">
                  <a16:creationId xmlns:a16="http://schemas.microsoft.com/office/drawing/2014/main" id="{0F3AD78A-ED23-1C76-9AB2-E9B49428FE7A}"/>
                </a:ext>
              </a:extLst>
            </p:cNvPr>
            <p:cNvCxnSpPr/>
            <p:nvPr/>
          </p:nvCxnSpPr>
          <p:spPr>
            <a:xfrm>
              <a:off x="8720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5" name="מחבר ישר 234">
              <a:extLst>
                <a:ext uri="{FF2B5EF4-FFF2-40B4-BE49-F238E27FC236}">
                  <a16:creationId xmlns:a16="http://schemas.microsoft.com/office/drawing/2014/main" id="{0FC1A52F-11A2-FFD0-81A6-254679971E80}"/>
                </a:ext>
              </a:extLst>
            </p:cNvPr>
            <p:cNvCxnSpPr/>
            <p:nvPr/>
          </p:nvCxnSpPr>
          <p:spPr>
            <a:xfrm>
              <a:off x="10414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6" name="מחבר ישר 235">
              <a:extLst>
                <a:ext uri="{FF2B5EF4-FFF2-40B4-BE49-F238E27FC236}">
                  <a16:creationId xmlns:a16="http://schemas.microsoft.com/office/drawing/2014/main" id="{E2A2AD6E-703C-4DDE-4CCF-506532B5D0DE}"/>
                </a:ext>
              </a:extLst>
            </p:cNvPr>
            <p:cNvCxnSpPr/>
            <p:nvPr/>
          </p:nvCxnSpPr>
          <p:spPr>
            <a:xfrm>
              <a:off x="12022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7" name="מחבר ישר 236">
              <a:extLst>
                <a:ext uri="{FF2B5EF4-FFF2-40B4-BE49-F238E27FC236}">
                  <a16:creationId xmlns:a16="http://schemas.microsoft.com/office/drawing/2014/main" id="{8A2D2DB6-6EE2-4BDB-765A-16714FFE1951}"/>
                </a:ext>
              </a:extLst>
            </p:cNvPr>
            <p:cNvCxnSpPr/>
            <p:nvPr/>
          </p:nvCxnSpPr>
          <p:spPr>
            <a:xfrm>
              <a:off x="13716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8" name="מחבר ישר 237">
              <a:extLst>
                <a:ext uri="{FF2B5EF4-FFF2-40B4-BE49-F238E27FC236}">
                  <a16:creationId xmlns:a16="http://schemas.microsoft.com/office/drawing/2014/main" id="{C06EBCB7-2F74-6E1E-D6EA-12C7AC89F4A3}"/>
                </a:ext>
              </a:extLst>
            </p:cNvPr>
            <p:cNvCxnSpPr/>
            <p:nvPr/>
          </p:nvCxnSpPr>
          <p:spPr>
            <a:xfrm>
              <a:off x="1549400"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39" name="מחבר ישר 238">
              <a:extLst>
                <a:ext uri="{FF2B5EF4-FFF2-40B4-BE49-F238E27FC236}">
                  <a16:creationId xmlns:a16="http://schemas.microsoft.com/office/drawing/2014/main" id="{AA60BDCF-50F2-AA0E-CBA4-1836B196B420}"/>
                </a:ext>
              </a:extLst>
            </p:cNvPr>
            <p:cNvCxnSpPr/>
            <p:nvPr/>
          </p:nvCxnSpPr>
          <p:spPr>
            <a:xfrm>
              <a:off x="17187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0" name="מחבר ישר 239">
              <a:extLst>
                <a:ext uri="{FF2B5EF4-FFF2-40B4-BE49-F238E27FC236}">
                  <a16:creationId xmlns:a16="http://schemas.microsoft.com/office/drawing/2014/main" id="{CA456EDB-4814-8D19-BEB9-75CE72882EB6}"/>
                </a:ext>
              </a:extLst>
            </p:cNvPr>
            <p:cNvCxnSpPr/>
            <p:nvPr/>
          </p:nvCxnSpPr>
          <p:spPr>
            <a:xfrm>
              <a:off x="18796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1" name="מחבר ישר 240">
              <a:extLst>
                <a:ext uri="{FF2B5EF4-FFF2-40B4-BE49-F238E27FC236}">
                  <a16:creationId xmlns:a16="http://schemas.microsoft.com/office/drawing/2014/main" id="{5DBE224B-06E9-A1FD-6DC9-3A89C7FE8013}"/>
                </a:ext>
              </a:extLst>
            </p:cNvPr>
            <p:cNvCxnSpPr/>
            <p:nvPr/>
          </p:nvCxnSpPr>
          <p:spPr>
            <a:xfrm>
              <a:off x="2048935"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2" name="מחבר ישר 241">
              <a:extLst>
                <a:ext uri="{FF2B5EF4-FFF2-40B4-BE49-F238E27FC236}">
                  <a16:creationId xmlns:a16="http://schemas.microsoft.com/office/drawing/2014/main" id="{23CB8612-A08C-2F6E-42A0-EC3FC9CF5EF8}"/>
                </a:ext>
              </a:extLst>
            </p:cNvPr>
            <p:cNvCxnSpPr/>
            <p:nvPr/>
          </p:nvCxnSpPr>
          <p:spPr>
            <a:xfrm>
              <a:off x="22267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3" name="מחבר ישר 242">
              <a:extLst>
                <a:ext uri="{FF2B5EF4-FFF2-40B4-BE49-F238E27FC236}">
                  <a16:creationId xmlns:a16="http://schemas.microsoft.com/office/drawing/2014/main" id="{2B0D2A54-564C-8E33-7357-D947B8628AF5}"/>
                </a:ext>
              </a:extLst>
            </p:cNvPr>
            <p:cNvCxnSpPr/>
            <p:nvPr/>
          </p:nvCxnSpPr>
          <p:spPr>
            <a:xfrm>
              <a:off x="23960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4" name="מחבר ישר 243">
              <a:extLst>
                <a:ext uri="{FF2B5EF4-FFF2-40B4-BE49-F238E27FC236}">
                  <a16:creationId xmlns:a16="http://schemas.microsoft.com/office/drawing/2014/main" id="{3D990229-900E-489A-97D3-97A3B7CE2E1A}"/>
                </a:ext>
              </a:extLst>
            </p:cNvPr>
            <p:cNvCxnSpPr/>
            <p:nvPr/>
          </p:nvCxnSpPr>
          <p:spPr>
            <a:xfrm>
              <a:off x="25569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5" name="מחבר ישר 244">
              <a:extLst>
                <a:ext uri="{FF2B5EF4-FFF2-40B4-BE49-F238E27FC236}">
                  <a16:creationId xmlns:a16="http://schemas.microsoft.com/office/drawing/2014/main" id="{E8744E34-E915-7566-C4A1-1ADBD42CE117}"/>
                </a:ext>
              </a:extLst>
            </p:cNvPr>
            <p:cNvCxnSpPr/>
            <p:nvPr/>
          </p:nvCxnSpPr>
          <p:spPr>
            <a:xfrm>
              <a:off x="27262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6" name="מחבר ישר 245">
              <a:extLst>
                <a:ext uri="{FF2B5EF4-FFF2-40B4-BE49-F238E27FC236}">
                  <a16:creationId xmlns:a16="http://schemas.microsoft.com/office/drawing/2014/main" id="{092E5E6E-2A57-038D-049D-870201B852EC}"/>
                </a:ext>
              </a:extLst>
            </p:cNvPr>
            <p:cNvCxnSpPr/>
            <p:nvPr/>
          </p:nvCxnSpPr>
          <p:spPr>
            <a:xfrm>
              <a:off x="29040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247" name="מחבר ישר 246">
              <a:extLst>
                <a:ext uri="{FF2B5EF4-FFF2-40B4-BE49-F238E27FC236}">
                  <a16:creationId xmlns:a16="http://schemas.microsoft.com/office/drawing/2014/main" id="{95809D96-4570-808B-1021-CD5821DC606F}"/>
                </a:ext>
              </a:extLst>
            </p:cNvPr>
            <p:cNvCxnSpPr/>
            <p:nvPr/>
          </p:nvCxnSpPr>
          <p:spPr>
            <a:xfrm>
              <a:off x="30734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grpSp>
        <p:nvGrpSpPr>
          <p:cNvPr id="128" name="קבוצה 127">
            <a:extLst>
              <a:ext uri="{FF2B5EF4-FFF2-40B4-BE49-F238E27FC236}">
                <a16:creationId xmlns:a16="http://schemas.microsoft.com/office/drawing/2014/main" id="{4FE9E2A9-D633-900A-7384-BD8A65416F76}"/>
              </a:ext>
            </a:extLst>
          </p:cNvPr>
          <p:cNvGrpSpPr/>
          <p:nvPr/>
        </p:nvGrpSpPr>
        <p:grpSpPr>
          <a:xfrm>
            <a:off x="6054548" y="5486887"/>
            <a:ext cx="3029504" cy="1160582"/>
            <a:chOff x="5994400" y="1642533"/>
            <a:chExt cx="5444067" cy="4064002"/>
          </a:xfrm>
        </p:grpSpPr>
        <p:cxnSp>
          <p:nvCxnSpPr>
            <p:cNvPr id="129" name="מחבר ישר 128">
              <a:extLst>
                <a:ext uri="{FF2B5EF4-FFF2-40B4-BE49-F238E27FC236}">
                  <a16:creationId xmlns:a16="http://schemas.microsoft.com/office/drawing/2014/main" id="{35ACD7FF-2EED-3D16-1BEB-F1868B146C5F}"/>
                </a:ext>
              </a:extLst>
            </p:cNvPr>
            <p:cNvCxnSpPr/>
            <p:nvPr/>
          </p:nvCxnSpPr>
          <p:spPr>
            <a:xfrm>
              <a:off x="5994400" y="5287435"/>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0" name="מחבר ישר 129">
              <a:extLst>
                <a:ext uri="{FF2B5EF4-FFF2-40B4-BE49-F238E27FC236}">
                  <a16:creationId xmlns:a16="http://schemas.microsoft.com/office/drawing/2014/main" id="{DDF59660-4062-9D72-8798-6A1A7A24B8C3}"/>
                </a:ext>
              </a:extLst>
            </p:cNvPr>
            <p:cNvCxnSpPr>
              <a:cxnSpLocks/>
            </p:cNvCxnSpPr>
            <p:nvPr/>
          </p:nvCxnSpPr>
          <p:spPr>
            <a:xfrm>
              <a:off x="6163734" y="5113868"/>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1" name="מחבר ישר 130">
              <a:extLst>
                <a:ext uri="{FF2B5EF4-FFF2-40B4-BE49-F238E27FC236}">
                  <a16:creationId xmlns:a16="http://schemas.microsoft.com/office/drawing/2014/main" id="{85F80CD9-7887-6A34-8ECD-93ED70D926BC}"/>
                </a:ext>
              </a:extLst>
            </p:cNvPr>
            <p:cNvCxnSpPr>
              <a:cxnSpLocks/>
            </p:cNvCxnSpPr>
            <p:nvPr/>
          </p:nvCxnSpPr>
          <p:spPr>
            <a:xfrm>
              <a:off x="6341533" y="4919135"/>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2" name="מחבר ישר 131">
              <a:extLst>
                <a:ext uri="{FF2B5EF4-FFF2-40B4-BE49-F238E27FC236}">
                  <a16:creationId xmlns:a16="http://schemas.microsoft.com/office/drawing/2014/main" id="{BBB24A74-40CC-794F-646A-10AF084CCFCE}"/>
                </a:ext>
              </a:extLst>
            </p:cNvPr>
            <p:cNvCxnSpPr>
              <a:cxnSpLocks/>
            </p:cNvCxnSpPr>
            <p:nvPr/>
          </p:nvCxnSpPr>
          <p:spPr>
            <a:xfrm>
              <a:off x="6510867" y="4648202"/>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3" name="מחבר ישר 132">
              <a:extLst>
                <a:ext uri="{FF2B5EF4-FFF2-40B4-BE49-F238E27FC236}">
                  <a16:creationId xmlns:a16="http://schemas.microsoft.com/office/drawing/2014/main" id="{D4196670-853D-A514-0C76-886D288342F3}"/>
                </a:ext>
              </a:extLst>
            </p:cNvPr>
            <p:cNvCxnSpPr>
              <a:cxnSpLocks/>
            </p:cNvCxnSpPr>
            <p:nvPr/>
          </p:nvCxnSpPr>
          <p:spPr>
            <a:xfrm>
              <a:off x="6671733" y="4461935"/>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4" name="מחבר ישר 133">
              <a:extLst>
                <a:ext uri="{FF2B5EF4-FFF2-40B4-BE49-F238E27FC236}">
                  <a16:creationId xmlns:a16="http://schemas.microsoft.com/office/drawing/2014/main" id="{174C4E59-7CBB-00DA-70B9-A83D60AE5652}"/>
                </a:ext>
              </a:extLst>
            </p:cNvPr>
            <p:cNvCxnSpPr>
              <a:cxnSpLocks/>
            </p:cNvCxnSpPr>
            <p:nvPr/>
          </p:nvCxnSpPr>
          <p:spPr>
            <a:xfrm>
              <a:off x="6841067" y="4301068"/>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5" name="מחבר ישר 134">
              <a:extLst>
                <a:ext uri="{FF2B5EF4-FFF2-40B4-BE49-F238E27FC236}">
                  <a16:creationId xmlns:a16="http://schemas.microsoft.com/office/drawing/2014/main" id="{2020475E-4922-E88F-9920-CA2FD772912E}"/>
                </a:ext>
              </a:extLst>
            </p:cNvPr>
            <p:cNvCxnSpPr>
              <a:cxnSpLocks/>
            </p:cNvCxnSpPr>
            <p:nvPr/>
          </p:nvCxnSpPr>
          <p:spPr>
            <a:xfrm>
              <a:off x="7018866" y="4080935"/>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6" name="מחבר ישר 135">
              <a:extLst>
                <a:ext uri="{FF2B5EF4-FFF2-40B4-BE49-F238E27FC236}">
                  <a16:creationId xmlns:a16="http://schemas.microsoft.com/office/drawing/2014/main" id="{92418D45-9313-1025-447B-C209CD10CD30}"/>
                </a:ext>
              </a:extLst>
            </p:cNvPr>
            <p:cNvCxnSpPr>
              <a:cxnSpLocks/>
            </p:cNvCxnSpPr>
            <p:nvPr/>
          </p:nvCxnSpPr>
          <p:spPr>
            <a:xfrm>
              <a:off x="7188200" y="3852335"/>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7" name="מחבר ישר 136">
              <a:extLst>
                <a:ext uri="{FF2B5EF4-FFF2-40B4-BE49-F238E27FC236}">
                  <a16:creationId xmlns:a16="http://schemas.microsoft.com/office/drawing/2014/main" id="{7E705132-5CEE-72A5-93F9-FAB738F4E9F2}"/>
                </a:ext>
              </a:extLst>
            </p:cNvPr>
            <p:cNvCxnSpPr>
              <a:cxnSpLocks/>
            </p:cNvCxnSpPr>
            <p:nvPr/>
          </p:nvCxnSpPr>
          <p:spPr>
            <a:xfrm>
              <a:off x="7349067" y="3581402"/>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8" name="מחבר ישר 137">
              <a:extLst>
                <a:ext uri="{FF2B5EF4-FFF2-40B4-BE49-F238E27FC236}">
                  <a16:creationId xmlns:a16="http://schemas.microsoft.com/office/drawing/2014/main" id="{B9CC4E6F-3704-A37C-6937-77DE4CC7C404}"/>
                </a:ext>
              </a:extLst>
            </p:cNvPr>
            <p:cNvCxnSpPr>
              <a:cxnSpLocks/>
            </p:cNvCxnSpPr>
            <p:nvPr/>
          </p:nvCxnSpPr>
          <p:spPr>
            <a:xfrm>
              <a:off x="7518401" y="3364624"/>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39" name="מחבר ישר 138">
              <a:extLst>
                <a:ext uri="{FF2B5EF4-FFF2-40B4-BE49-F238E27FC236}">
                  <a16:creationId xmlns:a16="http://schemas.microsoft.com/office/drawing/2014/main" id="{804D97B4-B98A-3A30-C40E-59F1988B43C6}"/>
                </a:ext>
              </a:extLst>
            </p:cNvPr>
            <p:cNvCxnSpPr>
              <a:cxnSpLocks/>
            </p:cNvCxnSpPr>
            <p:nvPr/>
          </p:nvCxnSpPr>
          <p:spPr>
            <a:xfrm>
              <a:off x="7696200" y="3115733"/>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0" name="מחבר ישר 139">
              <a:extLst>
                <a:ext uri="{FF2B5EF4-FFF2-40B4-BE49-F238E27FC236}">
                  <a16:creationId xmlns:a16="http://schemas.microsoft.com/office/drawing/2014/main" id="{7B2F8592-A78A-A75B-B94A-3F56E0748E72}"/>
                </a:ext>
              </a:extLst>
            </p:cNvPr>
            <p:cNvCxnSpPr>
              <a:cxnSpLocks/>
            </p:cNvCxnSpPr>
            <p:nvPr/>
          </p:nvCxnSpPr>
          <p:spPr>
            <a:xfrm>
              <a:off x="7865534" y="2853267"/>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1" name="מחבר ישר 140">
              <a:extLst>
                <a:ext uri="{FF2B5EF4-FFF2-40B4-BE49-F238E27FC236}">
                  <a16:creationId xmlns:a16="http://schemas.microsoft.com/office/drawing/2014/main" id="{E7412E4F-CB06-D63D-8562-F93A1337177B}"/>
                </a:ext>
              </a:extLst>
            </p:cNvPr>
            <p:cNvCxnSpPr>
              <a:cxnSpLocks/>
            </p:cNvCxnSpPr>
            <p:nvPr/>
          </p:nvCxnSpPr>
          <p:spPr>
            <a:xfrm>
              <a:off x="8026400" y="2573867"/>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2" name="מחבר ישר 141">
              <a:extLst>
                <a:ext uri="{FF2B5EF4-FFF2-40B4-BE49-F238E27FC236}">
                  <a16:creationId xmlns:a16="http://schemas.microsoft.com/office/drawing/2014/main" id="{CE397001-738B-4E89-DE78-0838757356E7}"/>
                </a:ext>
              </a:extLst>
            </p:cNvPr>
            <p:cNvCxnSpPr>
              <a:cxnSpLocks/>
            </p:cNvCxnSpPr>
            <p:nvPr/>
          </p:nvCxnSpPr>
          <p:spPr>
            <a:xfrm>
              <a:off x="8195734" y="2362200"/>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3" name="מחבר ישר 142">
              <a:extLst>
                <a:ext uri="{FF2B5EF4-FFF2-40B4-BE49-F238E27FC236}">
                  <a16:creationId xmlns:a16="http://schemas.microsoft.com/office/drawing/2014/main" id="{E19FE8D4-8805-028A-1A12-1EB769AAB877}"/>
                </a:ext>
              </a:extLst>
            </p:cNvPr>
            <p:cNvCxnSpPr>
              <a:cxnSpLocks/>
            </p:cNvCxnSpPr>
            <p:nvPr/>
          </p:nvCxnSpPr>
          <p:spPr>
            <a:xfrm>
              <a:off x="8373533" y="2133600"/>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4" name="מחבר ישר 143">
              <a:extLst>
                <a:ext uri="{FF2B5EF4-FFF2-40B4-BE49-F238E27FC236}">
                  <a16:creationId xmlns:a16="http://schemas.microsoft.com/office/drawing/2014/main" id="{F553BE0B-C524-946A-C1CB-B44818BB9561}"/>
                </a:ext>
              </a:extLst>
            </p:cNvPr>
            <p:cNvCxnSpPr>
              <a:cxnSpLocks/>
            </p:cNvCxnSpPr>
            <p:nvPr/>
          </p:nvCxnSpPr>
          <p:spPr>
            <a:xfrm>
              <a:off x="8542867" y="1874489"/>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5" name="מחבר ישר 144">
              <a:extLst>
                <a:ext uri="{FF2B5EF4-FFF2-40B4-BE49-F238E27FC236}">
                  <a16:creationId xmlns:a16="http://schemas.microsoft.com/office/drawing/2014/main" id="{747872E1-8D49-CA35-EF2F-82AA2B0A483C}"/>
                </a:ext>
              </a:extLst>
            </p:cNvPr>
            <p:cNvCxnSpPr>
              <a:cxnSpLocks/>
            </p:cNvCxnSpPr>
            <p:nvPr/>
          </p:nvCxnSpPr>
          <p:spPr>
            <a:xfrm>
              <a:off x="8726556" y="1642533"/>
              <a:ext cx="0" cy="40640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nvGrpSpPr>
            <p:cNvPr id="146" name="קבוצה 145">
              <a:extLst>
                <a:ext uri="{FF2B5EF4-FFF2-40B4-BE49-F238E27FC236}">
                  <a16:creationId xmlns:a16="http://schemas.microsoft.com/office/drawing/2014/main" id="{3E250D78-31A9-CF83-B02D-B8920F6D5440}"/>
                </a:ext>
              </a:extLst>
            </p:cNvPr>
            <p:cNvGrpSpPr/>
            <p:nvPr/>
          </p:nvGrpSpPr>
          <p:grpSpPr>
            <a:xfrm flipH="1">
              <a:off x="8890000" y="1874489"/>
              <a:ext cx="2548467" cy="3832046"/>
              <a:chOff x="8128000" y="1642533"/>
              <a:chExt cx="2548467" cy="3832046"/>
            </a:xfrm>
          </p:grpSpPr>
          <p:cxnSp>
            <p:nvCxnSpPr>
              <p:cNvPr id="147" name="מחבר ישר 146">
                <a:extLst>
                  <a:ext uri="{FF2B5EF4-FFF2-40B4-BE49-F238E27FC236}">
                    <a16:creationId xmlns:a16="http://schemas.microsoft.com/office/drawing/2014/main" id="{7E1DFE06-D18A-B8B5-D7A2-C76B3FE5A295}"/>
                  </a:ext>
                </a:extLst>
              </p:cNvPr>
              <p:cNvCxnSpPr>
                <a:cxnSpLocks/>
              </p:cNvCxnSpPr>
              <p:nvPr/>
            </p:nvCxnSpPr>
            <p:spPr>
              <a:xfrm>
                <a:off x="8128000" y="505547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8" name="מחבר ישר 147">
                <a:extLst>
                  <a:ext uri="{FF2B5EF4-FFF2-40B4-BE49-F238E27FC236}">
                    <a16:creationId xmlns:a16="http://schemas.microsoft.com/office/drawing/2014/main" id="{E9389B8D-6BDF-6F84-F687-89E45D42FB53}"/>
                  </a:ext>
                </a:extLst>
              </p:cNvPr>
              <p:cNvCxnSpPr>
                <a:cxnSpLocks/>
              </p:cNvCxnSpPr>
              <p:nvPr/>
            </p:nvCxnSpPr>
            <p:spPr>
              <a:xfrm>
                <a:off x="8297334" y="4881912"/>
                <a:ext cx="0" cy="5926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49" name="מחבר ישר 148">
                <a:extLst>
                  <a:ext uri="{FF2B5EF4-FFF2-40B4-BE49-F238E27FC236}">
                    <a16:creationId xmlns:a16="http://schemas.microsoft.com/office/drawing/2014/main" id="{498C0735-95F1-96F9-A9D9-FC498B7D99EF}"/>
                  </a:ext>
                </a:extLst>
              </p:cNvPr>
              <p:cNvCxnSpPr>
                <a:cxnSpLocks/>
              </p:cNvCxnSpPr>
              <p:nvPr/>
            </p:nvCxnSpPr>
            <p:spPr>
              <a:xfrm>
                <a:off x="8475133" y="4687179"/>
                <a:ext cx="0" cy="7874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69" name="מחבר ישר 168">
                <a:extLst>
                  <a:ext uri="{FF2B5EF4-FFF2-40B4-BE49-F238E27FC236}">
                    <a16:creationId xmlns:a16="http://schemas.microsoft.com/office/drawing/2014/main" id="{1CD8F299-7C60-C40B-A907-2F9F50D6471B}"/>
                  </a:ext>
                </a:extLst>
              </p:cNvPr>
              <p:cNvCxnSpPr>
                <a:cxnSpLocks/>
              </p:cNvCxnSpPr>
              <p:nvPr/>
            </p:nvCxnSpPr>
            <p:spPr>
              <a:xfrm>
                <a:off x="8644467" y="4416246"/>
                <a:ext cx="0" cy="10583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0" name="מחבר ישר 169">
                <a:extLst>
                  <a:ext uri="{FF2B5EF4-FFF2-40B4-BE49-F238E27FC236}">
                    <a16:creationId xmlns:a16="http://schemas.microsoft.com/office/drawing/2014/main" id="{B7773863-9CF9-3B73-E374-12DB54AE4946}"/>
                  </a:ext>
                </a:extLst>
              </p:cNvPr>
              <p:cNvCxnSpPr>
                <a:cxnSpLocks/>
              </p:cNvCxnSpPr>
              <p:nvPr/>
            </p:nvCxnSpPr>
            <p:spPr>
              <a:xfrm>
                <a:off x="8805333" y="4229979"/>
                <a:ext cx="0" cy="1244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1" name="מחבר ישר 170">
                <a:extLst>
                  <a:ext uri="{FF2B5EF4-FFF2-40B4-BE49-F238E27FC236}">
                    <a16:creationId xmlns:a16="http://schemas.microsoft.com/office/drawing/2014/main" id="{416F67C7-1E7C-7A73-C4F4-A39680E1343B}"/>
                  </a:ext>
                </a:extLst>
              </p:cNvPr>
              <p:cNvCxnSpPr>
                <a:cxnSpLocks/>
              </p:cNvCxnSpPr>
              <p:nvPr/>
            </p:nvCxnSpPr>
            <p:spPr>
              <a:xfrm>
                <a:off x="8974667" y="4069112"/>
                <a:ext cx="0" cy="1405467"/>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3" name="מחבר ישר 172">
                <a:extLst>
                  <a:ext uri="{FF2B5EF4-FFF2-40B4-BE49-F238E27FC236}">
                    <a16:creationId xmlns:a16="http://schemas.microsoft.com/office/drawing/2014/main" id="{2F428286-297D-37EB-BCBD-044594A5A8C8}"/>
                  </a:ext>
                </a:extLst>
              </p:cNvPr>
              <p:cNvCxnSpPr>
                <a:cxnSpLocks/>
              </p:cNvCxnSpPr>
              <p:nvPr/>
            </p:nvCxnSpPr>
            <p:spPr>
              <a:xfrm>
                <a:off x="9152466" y="3848979"/>
                <a:ext cx="0" cy="16256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4" name="מחבר ישר 173">
                <a:extLst>
                  <a:ext uri="{FF2B5EF4-FFF2-40B4-BE49-F238E27FC236}">
                    <a16:creationId xmlns:a16="http://schemas.microsoft.com/office/drawing/2014/main" id="{01210C49-777D-3A27-2AC2-E5FD8007084C}"/>
                  </a:ext>
                </a:extLst>
              </p:cNvPr>
              <p:cNvCxnSpPr>
                <a:cxnSpLocks/>
              </p:cNvCxnSpPr>
              <p:nvPr/>
            </p:nvCxnSpPr>
            <p:spPr>
              <a:xfrm>
                <a:off x="9321800" y="3620379"/>
                <a:ext cx="0" cy="18542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5" name="מחבר ישר 174">
                <a:extLst>
                  <a:ext uri="{FF2B5EF4-FFF2-40B4-BE49-F238E27FC236}">
                    <a16:creationId xmlns:a16="http://schemas.microsoft.com/office/drawing/2014/main" id="{BB58AC9F-8E78-8764-CC73-6189B6733F9C}"/>
                  </a:ext>
                </a:extLst>
              </p:cNvPr>
              <p:cNvCxnSpPr>
                <a:cxnSpLocks/>
              </p:cNvCxnSpPr>
              <p:nvPr/>
            </p:nvCxnSpPr>
            <p:spPr>
              <a:xfrm>
                <a:off x="9482667" y="3349446"/>
                <a:ext cx="0" cy="2125133"/>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6" name="מחבר ישר 175">
                <a:extLst>
                  <a:ext uri="{FF2B5EF4-FFF2-40B4-BE49-F238E27FC236}">
                    <a16:creationId xmlns:a16="http://schemas.microsoft.com/office/drawing/2014/main" id="{A123C164-B9A1-C5F8-FA42-60DC1A912D6E}"/>
                  </a:ext>
                </a:extLst>
              </p:cNvPr>
              <p:cNvCxnSpPr>
                <a:cxnSpLocks/>
              </p:cNvCxnSpPr>
              <p:nvPr/>
            </p:nvCxnSpPr>
            <p:spPr>
              <a:xfrm>
                <a:off x="9652001" y="3132668"/>
                <a:ext cx="0" cy="2341911"/>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7" name="מחבר ישר 176">
                <a:extLst>
                  <a:ext uri="{FF2B5EF4-FFF2-40B4-BE49-F238E27FC236}">
                    <a16:creationId xmlns:a16="http://schemas.microsoft.com/office/drawing/2014/main" id="{E1A76D5B-DA75-D745-35EF-F6104FB00DAA}"/>
                  </a:ext>
                </a:extLst>
              </p:cNvPr>
              <p:cNvCxnSpPr>
                <a:cxnSpLocks/>
              </p:cNvCxnSpPr>
              <p:nvPr/>
            </p:nvCxnSpPr>
            <p:spPr>
              <a:xfrm>
                <a:off x="9829800" y="2883777"/>
                <a:ext cx="0" cy="2590802"/>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79" name="מחבר ישר 178">
                <a:extLst>
                  <a:ext uri="{FF2B5EF4-FFF2-40B4-BE49-F238E27FC236}">
                    <a16:creationId xmlns:a16="http://schemas.microsoft.com/office/drawing/2014/main" id="{8C7F06BB-E52A-392F-9E0F-A0AC93EF2CF9}"/>
                  </a:ext>
                </a:extLst>
              </p:cNvPr>
              <p:cNvCxnSpPr>
                <a:cxnSpLocks/>
              </p:cNvCxnSpPr>
              <p:nvPr/>
            </p:nvCxnSpPr>
            <p:spPr>
              <a:xfrm>
                <a:off x="9999134" y="2621311"/>
                <a:ext cx="0" cy="28532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80" name="מחבר ישר 179">
                <a:extLst>
                  <a:ext uri="{FF2B5EF4-FFF2-40B4-BE49-F238E27FC236}">
                    <a16:creationId xmlns:a16="http://schemas.microsoft.com/office/drawing/2014/main" id="{703856DA-C76F-084B-287E-5A1C477FCD68}"/>
                  </a:ext>
                </a:extLst>
              </p:cNvPr>
              <p:cNvCxnSpPr>
                <a:cxnSpLocks/>
              </p:cNvCxnSpPr>
              <p:nvPr/>
            </p:nvCxnSpPr>
            <p:spPr>
              <a:xfrm>
                <a:off x="10160000" y="2341911"/>
                <a:ext cx="0" cy="3132668"/>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81" name="מחבר ישר 180">
                <a:extLst>
                  <a:ext uri="{FF2B5EF4-FFF2-40B4-BE49-F238E27FC236}">
                    <a16:creationId xmlns:a16="http://schemas.microsoft.com/office/drawing/2014/main" id="{4B2D5C92-5C3A-D7AC-1B23-34590F133ED9}"/>
                  </a:ext>
                </a:extLst>
              </p:cNvPr>
              <p:cNvCxnSpPr>
                <a:cxnSpLocks/>
              </p:cNvCxnSpPr>
              <p:nvPr/>
            </p:nvCxnSpPr>
            <p:spPr>
              <a:xfrm>
                <a:off x="10329334" y="2130244"/>
                <a:ext cx="0" cy="33443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82" name="מחבר ישר 181">
                <a:extLst>
                  <a:ext uri="{FF2B5EF4-FFF2-40B4-BE49-F238E27FC236}">
                    <a16:creationId xmlns:a16="http://schemas.microsoft.com/office/drawing/2014/main" id="{517271FC-0E2A-0D15-73A4-4FABBE92EBD1}"/>
                  </a:ext>
                </a:extLst>
              </p:cNvPr>
              <p:cNvCxnSpPr>
                <a:cxnSpLocks/>
              </p:cNvCxnSpPr>
              <p:nvPr/>
            </p:nvCxnSpPr>
            <p:spPr>
              <a:xfrm>
                <a:off x="10507133" y="1901644"/>
                <a:ext cx="0" cy="3572935"/>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83" name="מחבר ישר 182">
                <a:extLst>
                  <a:ext uri="{FF2B5EF4-FFF2-40B4-BE49-F238E27FC236}">
                    <a16:creationId xmlns:a16="http://schemas.microsoft.com/office/drawing/2014/main" id="{2EC3EDB8-8DF3-1856-E2DF-85BB318C9239}"/>
                  </a:ext>
                </a:extLst>
              </p:cNvPr>
              <p:cNvCxnSpPr>
                <a:cxnSpLocks/>
              </p:cNvCxnSpPr>
              <p:nvPr/>
            </p:nvCxnSpPr>
            <p:spPr>
              <a:xfrm>
                <a:off x="10676467" y="1642533"/>
                <a:ext cx="0" cy="3832046"/>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grpSp>
      <p:sp>
        <p:nvSpPr>
          <p:cNvPr id="27" name="תיבת טקסט 26">
            <a:extLst>
              <a:ext uri="{FF2B5EF4-FFF2-40B4-BE49-F238E27FC236}">
                <a16:creationId xmlns:a16="http://schemas.microsoft.com/office/drawing/2014/main" id="{834F11E5-4A31-AEE1-9E57-3F7B3F90D3F4}"/>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34" name="תיבת טקסט 33">
            <a:extLst>
              <a:ext uri="{FF2B5EF4-FFF2-40B4-BE49-F238E27FC236}">
                <a16:creationId xmlns:a16="http://schemas.microsoft.com/office/drawing/2014/main" id="{CCAE988F-0D78-D03C-E8B0-3F9F4B8EF6EB}"/>
              </a:ext>
            </a:extLst>
          </p:cNvPr>
          <p:cNvSpPr txBox="1"/>
          <p:nvPr/>
        </p:nvSpPr>
        <p:spPr>
          <a:xfrm>
            <a:off x="4314826" y="-117719"/>
            <a:ext cx="1956436" cy="584775"/>
          </a:xfrm>
          <a:prstGeom prst="rect">
            <a:avLst/>
          </a:prstGeom>
          <a:noFill/>
        </p:spPr>
        <p:txBody>
          <a:bodyPr wrap="square" rtlCol="1">
            <a:spAutoFit/>
          </a:bodyPr>
          <a:lstStyle/>
          <a:p>
            <a:pPr algn="r"/>
            <a:r>
              <a:rPr lang="en-US" sz="3200" b="1" dirty="0">
                <a:solidFill>
                  <a:schemeClr val="bg2">
                    <a:lumMod val="50000"/>
                  </a:schemeClr>
                </a:solidFill>
              </a:rPr>
              <a:t>IIIII</a:t>
            </a:r>
            <a:r>
              <a:rPr lang="en-US" sz="3200" b="1" dirty="0">
                <a:solidFill>
                  <a:schemeClr val="bg1">
                    <a:lumMod val="85000"/>
                  </a:schemeClr>
                </a:solidFill>
              </a:rPr>
              <a:t>I</a:t>
            </a:r>
            <a:r>
              <a:rPr lang="en-US" sz="3200" b="1" dirty="0">
                <a:solidFill>
                  <a:schemeClr val="bg2">
                    <a:lumMod val="50000"/>
                  </a:schemeClr>
                </a:solidFill>
              </a:rPr>
              <a:t>IIIIIIIII</a:t>
            </a:r>
            <a:endParaRPr lang="he-IL" sz="3200" b="1" dirty="0">
              <a:solidFill>
                <a:schemeClr val="bg2">
                  <a:lumMod val="50000"/>
                </a:schemeClr>
              </a:solidFill>
            </a:endParaRPr>
          </a:p>
        </p:txBody>
      </p:sp>
      <p:sp>
        <p:nvSpPr>
          <p:cNvPr id="70" name="תיבת טקסט 69">
            <a:extLst>
              <a:ext uri="{FF2B5EF4-FFF2-40B4-BE49-F238E27FC236}">
                <a16:creationId xmlns:a16="http://schemas.microsoft.com/office/drawing/2014/main" id="{FF0D0DEB-7326-D309-5C75-B24DFB4F221C}"/>
              </a:ext>
            </a:extLst>
          </p:cNvPr>
          <p:cNvSpPr txBox="1"/>
          <p:nvPr/>
        </p:nvSpPr>
        <p:spPr>
          <a:xfrm>
            <a:off x="0" y="2611337"/>
            <a:ext cx="1752903" cy="400110"/>
          </a:xfrm>
          <a:prstGeom prst="rect">
            <a:avLst/>
          </a:prstGeom>
          <a:noFill/>
        </p:spPr>
        <p:txBody>
          <a:bodyPr wrap="square" rtlCol="1">
            <a:spAutoFit/>
          </a:bodyPr>
          <a:lstStyle/>
          <a:p>
            <a:pPr algn="ctr"/>
            <a:r>
              <a:rPr lang="en-US" sz="2000" b="0" i="0" dirty="0"/>
              <a:t>Real space:</a:t>
            </a:r>
            <a:endParaRPr lang="he-IL" sz="2000" dirty="0"/>
          </a:p>
        </p:txBody>
      </p:sp>
      <p:sp>
        <p:nvSpPr>
          <p:cNvPr id="71" name="תיבת טקסט 70">
            <a:extLst>
              <a:ext uri="{FF2B5EF4-FFF2-40B4-BE49-F238E27FC236}">
                <a16:creationId xmlns:a16="http://schemas.microsoft.com/office/drawing/2014/main" id="{D8263DE9-D159-BD5E-B95E-DCC5CB29EA7A}"/>
              </a:ext>
            </a:extLst>
          </p:cNvPr>
          <p:cNvSpPr txBox="1"/>
          <p:nvPr/>
        </p:nvSpPr>
        <p:spPr>
          <a:xfrm>
            <a:off x="-308028" y="3703849"/>
            <a:ext cx="3451851" cy="400110"/>
          </a:xfrm>
          <a:prstGeom prst="rect">
            <a:avLst/>
          </a:prstGeom>
          <a:noFill/>
        </p:spPr>
        <p:txBody>
          <a:bodyPr wrap="square" rtlCol="1">
            <a:spAutoFit/>
          </a:bodyPr>
          <a:lstStyle/>
          <a:p>
            <a:pPr algn="ctr"/>
            <a:r>
              <a:rPr lang="en-US" sz="2000" b="0" i="0" dirty="0"/>
              <a:t>Auto-correlation space:</a:t>
            </a:r>
            <a:endParaRPr lang="he-IL" sz="2000" dirty="0"/>
          </a:p>
        </p:txBody>
      </p:sp>
      <p:grpSp>
        <p:nvGrpSpPr>
          <p:cNvPr id="73" name="קבוצה 72">
            <a:extLst>
              <a:ext uri="{FF2B5EF4-FFF2-40B4-BE49-F238E27FC236}">
                <a16:creationId xmlns:a16="http://schemas.microsoft.com/office/drawing/2014/main" id="{472B1016-5D32-4BAF-B961-1B6E0E1F119B}"/>
              </a:ext>
            </a:extLst>
          </p:cNvPr>
          <p:cNvGrpSpPr/>
          <p:nvPr/>
        </p:nvGrpSpPr>
        <p:grpSpPr>
          <a:xfrm>
            <a:off x="4455234" y="2642905"/>
            <a:ext cx="1418166" cy="405495"/>
            <a:chOff x="524934" y="6125089"/>
            <a:chExt cx="2548467" cy="419100"/>
          </a:xfrm>
        </p:grpSpPr>
        <p:cxnSp>
          <p:nvCxnSpPr>
            <p:cNvPr id="76" name="מחבר ישר 75">
              <a:extLst>
                <a:ext uri="{FF2B5EF4-FFF2-40B4-BE49-F238E27FC236}">
                  <a16:creationId xmlns:a16="http://schemas.microsoft.com/office/drawing/2014/main" id="{03788996-2295-F2CB-4FD0-B3FD99D2ADDC}"/>
                </a:ext>
              </a:extLst>
            </p:cNvPr>
            <p:cNvCxnSpPr/>
            <p:nvPr/>
          </p:nvCxnSpPr>
          <p:spPr>
            <a:xfrm>
              <a:off x="5249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77" name="מחבר ישר 76">
              <a:extLst>
                <a:ext uri="{FF2B5EF4-FFF2-40B4-BE49-F238E27FC236}">
                  <a16:creationId xmlns:a16="http://schemas.microsoft.com/office/drawing/2014/main" id="{058AA270-9048-25F7-C859-2A9511D4DD7B}"/>
                </a:ext>
              </a:extLst>
            </p:cNvPr>
            <p:cNvCxnSpPr/>
            <p:nvPr/>
          </p:nvCxnSpPr>
          <p:spPr>
            <a:xfrm>
              <a:off x="6942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79" name="מחבר ישר 78">
              <a:extLst>
                <a:ext uri="{FF2B5EF4-FFF2-40B4-BE49-F238E27FC236}">
                  <a16:creationId xmlns:a16="http://schemas.microsoft.com/office/drawing/2014/main" id="{78C6D24C-5E27-77F4-4BB7-86E47C5055E0}"/>
                </a:ext>
              </a:extLst>
            </p:cNvPr>
            <p:cNvCxnSpPr/>
            <p:nvPr/>
          </p:nvCxnSpPr>
          <p:spPr>
            <a:xfrm>
              <a:off x="8720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0" name="מחבר ישר 79">
              <a:extLst>
                <a:ext uri="{FF2B5EF4-FFF2-40B4-BE49-F238E27FC236}">
                  <a16:creationId xmlns:a16="http://schemas.microsoft.com/office/drawing/2014/main" id="{E052A29D-EFB4-97DB-9814-CCBD2D61CEA8}"/>
                </a:ext>
              </a:extLst>
            </p:cNvPr>
            <p:cNvCxnSpPr/>
            <p:nvPr/>
          </p:nvCxnSpPr>
          <p:spPr>
            <a:xfrm>
              <a:off x="10414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3" name="מחבר ישר 82">
              <a:extLst>
                <a:ext uri="{FF2B5EF4-FFF2-40B4-BE49-F238E27FC236}">
                  <a16:creationId xmlns:a16="http://schemas.microsoft.com/office/drawing/2014/main" id="{E9713328-4FAA-3B23-69BE-36A500B587C8}"/>
                </a:ext>
              </a:extLst>
            </p:cNvPr>
            <p:cNvCxnSpPr/>
            <p:nvPr/>
          </p:nvCxnSpPr>
          <p:spPr>
            <a:xfrm>
              <a:off x="12022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5" name="מחבר ישר 84">
              <a:extLst>
                <a:ext uri="{FF2B5EF4-FFF2-40B4-BE49-F238E27FC236}">
                  <a16:creationId xmlns:a16="http://schemas.microsoft.com/office/drawing/2014/main" id="{191C7454-BB31-EE82-7E83-8436036AF872}"/>
                </a:ext>
              </a:extLst>
            </p:cNvPr>
            <p:cNvCxnSpPr/>
            <p:nvPr/>
          </p:nvCxnSpPr>
          <p:spPr>
            <a:xfrm>
              <a:off x="13716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88" name="מחבר ישר 87">
              <a:extLst>
                <a:ext uri="{FF2B5EF4-FFF2-40B4-BE49-F238E27FC236}">
                  <a16:creationId xmlns:a16="http://schemas.microsoft.com/office/drawing/2014/main" id="{24645227-E71E-68B8-6293-24D78CB5C9B4}"/>
                </a:ext>
              </a:extLst>
            </p:cNvPr>
            <p:cNvCxnSpPr/>
            <p:nvPr/>
          </p:nvCxnSpPr>
          <p:spPr>
            <a:xfrm>
              <a:off x="1549400"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0" name="מחבר ישר 89">
              <a:extLst>
                <a:ext uri="{FF2B5EF4-FFF2-40B4-BE49-F238E27FC236}">
                  <a16:creationId xmlns:a16="http://schemas.microsoft.com/office/drawing/2014/main" id="{A925AFC1-D074-B211-6A92-32C11C55ED67}"/>
                </a:ext>
              </a:extLst>
            </p:cNvPr>
            <p:cNvCxnSpPr/>
            <p:nvPr/>
          </p:nvCxnSpPr>
          <p:spPr>
            <a:xfrm>
              <a:off x="17187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2" name="מחבר ישר 91">
              <a:extLst>
                <a:ext uri="{FF2B5EF4-FFF2-40B4-BE49-F238E27FC236}">
                  <a16:creationId xmlns:a16="http://schemas.microsoft.com/office/drawing/2014/main" id="{A9A8D3FB-DF20-94E7-FF98-6DA2CA226A0F}"/>
                </a:ext>
              </a:extLst>
            </p:cNvPr>
            <p:cNvCxnSpPr/>
            <p:nvPr/>
          </p:nvCxnSpPr>
          <p:spPr>
            <a:xfrm>
              <a:off x="18796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99" name="מחבר ישר 98">
              <a:extLst>
                <a:ext uri="{FF2B5EF4-FFF2-40B4-BE49-F238E27FC236}">
                  <a16:creationId xmlns:a16="http://schemas.microsoft.com/office/drawing/2014/main" id="{30ECFB09-77FA-1D56-8543-CCF48BCD8F3C}"/>
                </a:ext>
              </a:extLst>
            </p:cNvPr>
            <p:cNvCxnSpPr/>
            <p:nvPr/>
          </p:nvCxnSpPr>
          <p:spPr>
            <a:xfrm>
              <a:off x="2048935"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00" name="מחבר ישר 99">
              <a:extLst>
                <a:ext uri="{FF2B5EF4-FFF2-40B4-BE49-F238E27FC236}">
                  <a16:creationId xmlns:a16="http://schemas.microsoft.com/office/drawing/2014/main" id="{8B995F6A-0A14-1006-9EEE-60F3EA9809A1}"/>
                </a:ext>
              </a:extLst>
            </p:cNvPr>
            <p:cNvCxnSpPr/>
            <p:nvPr/>
          </p:nvCxnSpPr>
          <p:spPr>
            <a:xfrm>
              <a:off x="22267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01" name="מחבר ישר 100">
              <a:extLst>
                <a:ext uri="{FF2B5EF4-FFF2-40B4-BE49-F238E27FC236}">
                  <a16:creationId xmlns:a16="http://schemas.microsoft.com/office/drawing/2014/main" id="{1B629E1F-92E3-6FB4-62E4-F7ACFDD6B868}"/>
                </a:ext>
              </a:extLst>
            </p:cNvPr>
            <p:cNvCxnSpPr/>
            <p:nvPr/>
          </p:nvCxnSpPr>
          <p:spPr>
            <a:xfrm>
              <a:off x="23960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02" name="מחבר ישר 101">
              <a:extLst>
                <a:ext uri="{FF2B5EF4-FFF2-40B4-BE49-F238E27FC236}">
                  <a16:creationId xmlns:a16="http://schemas.microsoft.com/office/drawing/2014/main" id="{92B1245B-3091-6A0C-A198-9A6AD3D0F22C}"/>
                </a:ext>
              </a:extLst>
            </p:cNvPr>
            <p:cNvCxnSpPr/>
            <p:nvPr/>
          </p:nvCxnSpPr>
          <p:spPr>
            <a:xfrm>
              <a:off x="2556934"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03" name="מחבר ישר 102">
              <a:extLst>
                <a:ext uri="{FF2B5EF4-FFF2-40B4-BE49-F238E27FC236}">
                  <a16:creationId xmlns:a16="http://schemas.microsoft.com/office/drawing/2014/main" id="{E62A8EB1-CAF9-1C64-B4F6-AD5D5EFF2F1C}"/>
                </a:ext>
              </a:extLst>
            </p:cNvPr>
            <p:cNvCxnSpPr/>
            <p:nvPr/>
          </p:nvCxnSpPr>
          <p:spPr>
            <a:xfrm>
              <a:off x="2726268"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04" name="מחבר ישר 103">
              <a:extLst>
                <a:ext uri="{FF2B5EF4-FFF2-40B4-BE49-F238E27FC236}">
                  <a16:creationId xmlns:a16="http://schemas.microsoft.com/office/drawing/2014/main" id="{5407B2D0-3065-F760-913B-7B00A1FFA788}"/>
                </a:ext>
              </a:extLst>
            </p:cNvPr>
            <p:cNvCxnSpPr/>
            <p:nvPr/>
          </p:nvCxnSpPr>
          <p:spPr>
            <a:xfrm>
              <a:off x="2904067"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cxnSp>
          <p:nvCxnSpPr>
            <p:cNvPr id="105" name="מחבר ישר 104">
              <a:extLst>
                <a:ext uri="{FF2B5EF4-FFF2-40B4-BE49-F238E27FC236}">
                  <a16:creationId xmlns:a16="http://schemas.microsoft.com/office/drawing/2014/main" id="{715AFE1D-BA37-0E70-3A05-7D93F12C375F}"/>
                </a:ext>
              </a:extLst>
            </p:cNvPr>
            <p:cNvCxnSpPr/>
            <p:nvPr/>
          </p:nvCxnSpPr>
          <p:spPr>
            <a:xfrm>
              <a:off x="3073401" y="6125089"/>
              <a:ext cx="0" cy="419100"/>
            </a:xfrm>
            <a:prstGeom prst="line">
              <a:avLst/>
            </a:prstGeom>
            <a:ln w="57150">
              <a:solidFill>
                <a:srgbClr val="297787"/>
              </a:solidFill>
            </a:ln>
          </p:spPr>
          <p:style>
            <a:lnRef idx="1">
              <a:schemeClr val="accent1"/>
            </a:lnRef>
            <a:fillRef idx="0">
              <a:schemeClr val="accent1"/>
            </a:fillRef>
            <a:effectRef idx="0">
              <a:schemeClr val="accent1"/>
            </a:effectRef>
            <a:fontRef idx="minor">
              <a:schemeClr val="tx1"/>
            </a:fontRef>
          </p:style>
        </p:cxnSp>
      </p:grpSp>
      <p:sp>
        <p:nvSpPr>
          <p:cNvPr id="251" name="תיבת טקסט 250">
            <a:extLst>
              <a:ext uri="{FF2B5EF4-FFF2-40B4-BE49-F238E27FC236}">
                <a16:creationId xmlns:a16="http://schemas.microsoft.com/office/drawing/2014/main" id="{420F5B5F-142E-CD5A-988A-2002486C1E75}"/>
              </a:ext>
            </a:extLst>
          </p:cNvPr>
          <p:cNvSpPr txBox="1"/>
          <p:nvPr/>
        </p:nvSpPr>
        <p:spPr>
          <a:xfrm>
            <a:off x="-546881" y="1518825"/>
            <a:ext cx="6026385" cy="400110"/>
          </a:xfrm>
          <a:prstGeom prst="rect">
            <a:avLst/>
          </a:prstGeom>
          <a:noFill/>
        </p:spPr>
        <p:txBody>
          <a:bodyPr wrap="square" rtlCol="1">
            <a:spAutoFit/>
          </a:bodyPr>
          <a:lstStyle/>
          <a:p>
            <a:pPr algn="ctr"/>
            <a:r>
              <a:rPr lang="en-US" sz="2000" i="0" dirty="0"/>
              <a:t>From point-like to a finite 1D radius aperture</a:t>
            </a:r>
            <a:endParaRPr lang="he-IL" sz="2000" dirty="0"/>
          </a:p>
        </p:txBody>
      </p:sp>
    </p:spTree>
    <p:extLst>
      <p:ext uri="{BB962C8B-B14F-4D97-AF65-F5344CB8AC3E}">
        <p14:creationId xmlns:p14="http://schemas.microsoft.com/office/powerpoint/2010/main" val="23485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1.11111E-6 L 0.15222 1.11111E-6 " pathEditMode="relative" rAng="0" ptsTypes="AA">
                                      <p:cBhvr>
                                        <p:cTn id="6" dur="2000" fill="hold"/>
                                        <p:tgtEl>
                                          <p:spTgt spid="231"/>
                                        </p:tgtEl>
                                        <p:attrNameLst>
                                          <p:attrName>ppt_x</p:attrName>
                                          <p:attrName>ppt_y</p:attrName>
                                        </p:attrNameLst>
                                      </p:cBhvr>
                                      <p:rCtr x="7604" y="0"/>
                                    </p:animMotion>
                                  </p:childTnLst>
                                </p:cTn>
                              </p:par>
                              <p:par>
                                <p:cTn id="7" presetID="35" presetClass="path" presetSubtype="0" accel="50000" decel="50000" fill="hold" nodeType="withEffect">
                                  <p:stCondLst>
                                    <p:cond delay="0"/>
                                  </p:stCondLst>
                                  <p:childTnLst>
                                    <p:animMotion origin="layout" path="M 2.29167E-6 -4.81481E-6 L -0.1556 0.00047 " pathEditMode="relative" rAng="0" ptsTypes="AA">
                                      <p:cBhvr>
                                        <p:cTn id="8" dur="2000" fill="hold"/>
                                        <p:tgtEl>
                                          <p:spTgt spid="73"/>
                                        </p:tgtEl>
                                        <p:attrNameLst>
                                          <p:attrName>ppt_x</p:attrName>
                                          <p:attrName>ppt_y</p:attrName>
                                        </p:attrNameLst>
                                      </p:cBhvr>
                                      <p:rCtr x="-7786" y="23"/>
                                    </p:animMotion>
                                  </p:childTnLst>
                                </p:cTn>
                              </p:par>
                              <p:par>
                                <p:cTn id="9" presetID="42" presetClass="path" presetSubtype="0" accel="50000" decel="50000" fill="hold" nodeType="withEffect">
                                  <p:stCondLst>
                                    <p:cond delay="0"/>
                                  </p:stCondLst>
                                  <p:childTnLst>
                                    <p:animMotion origin="layout" path="M 0.23776 -0.00116 L -3.33333E-6 -7.40741E-7 " pathEditMode="relative" rAng="0" ptsTypes="AA">
                                      <p:cBhvr>
                                        <p:cTn id="10" dur="2000" spd="-100000" fill="hold"/>
                                        <p:tgtEl>
                                          <p:spTgt spid="128"/>
                                        </p:tgtEl>
                                        <p:attrNameLst>
                                          <p:attrName>ppt_x</p:attrName>
                                          <p:attrName>ppt_y</p:attrName>
                                        </p:attrNameLst>
                                      </p:cBhvr>
                                      <p:rCtr x="-11888" y="46"/>
                                    </p:animMotion>
                                  </p:childTnLst>
                                </p:cTn>
                              </p:par>
                              <p:par>
                                <p:cTn id="11" presetID="42" presetClass="path" presetSubtype="0" accel="50000" decel="50000" fill="hold" nodeType="withEffect">
                                  <p:stCondLst>
                                    <p:cond delay="0"/>
                                  </p:stCondLst>
                                  <p:childTnLst>
                                    <p:animMotion origin="layout" path="M -0.22019 -2.22222E-6 L 3.33333E-6 -2.22222E-6 " pathEditMode="relative" rAng="0" ptsTypes="AA">
                                      <p:cBhvr>
                                        <p:cTn id="12" dur="2000" spd="-100000" fill="hold"/>
                                        <p:tgtEl>
                                          <p:spTgt spid="5"/>
                                        </p:tgtEl>
                                        <p:attrNameLst>
                                          <p:attrName>ppt_x</p:attrName>
                                          <p:attrName>ppt_y</p:attrName>
                                        </p:attrNameLst>
                                      </p:cBhvr>
                                      <p:rCtr x="11003" y="0"/>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5222 1.11111E-6 L -1.25E-6 1.11111E-6 " pathEditMode="relative" rAng="0" ptsTypes="AA">
                                      <p:cBhvr>
                                        <p:cTn id="16" dur="2000" fill="hold"/>
                                        <p:tgtEl>
                                          <p:spTgt spid="231"/>
                                        </p:tgtEl>
                                        <p:attrNameLst>
                                          <p:attrName>ppt_x</p:attrName>
                                          <p:attrName>ppt_y</p:attrName>
                                        </p:attrNameLst>
                                      </p:cBhvr>
                                      <p:rCtr x="-7617" y="0"/>
                                    </p:animMotion>
                                  </p:childTnLst>
                                </p:cTn>
                              </p:par>
                              <p:par>
                                <p:cTn id="17" presetID="42" presetClass="path" presetSubtype="0" accel="50000" decel="50000" fill="hold" nodeType="withEffect">
                                  <p:stCondLst>
                                    <p:cond delay="0"/>
                                  </p:stCondLst>
                                  <p:childTnLst>
                                    <p:animMotion origin="layout" path="M -0.1556 0.00047 L -1.25E-6 1.11111E-6 " pathEditMode="relative" rAng="0" ptsTypes="AA">
                                      <p:cBhvr>
                                        <p:cTn id="18" dur="2000" fill="hold"/>
                                        <p:tgtEl>
                                          <p:spTgt spid="73"/>
                                        </p:tgtEl>
                                        <p:attrNameLst>
                                          <p:attrName>ppt_x</p:attrName>
                                          <p:attrName>ppt_y</p:attrName>
                                        </p:attrNameLst>
                                      </p:cBhvr>
                                      <p:rCtr x="7578" y="-69"/>
                                    </p:animMotion>
                                  </p:childTnLst>
                                </p:cTn>
                              </p:par>
                              <p:par>
                                <p:cTn id="19" presetID="42" presetClass="path" presetSubtype="0" accel="50000" decel="50000" fill="hold" nodeType="withEffect">
                                  <p:stCondLst>
                                    <p:cond delay="0"/>
                                  </p:stCondLst>
                                  <p:childTnLst>
                                    <p:animMotion origin="layout" path="M -3.33333E-6 -7.40741E-7 L 0.23776 -0.00116 " pathEditMode="relative" rAng="0" ptsTypes="AA">
                                      <p:cBhvr>
                                        <p:cTn id="20" dur="2000" spd="-100000" fill="hold"/>
                                        <p:tgtEl>
                                          <p:spTgt spid="128"/>
                                        </p:tgtEl>
                                        <p:attrNameLst>
                                          <p:attrName>ppt_x</p:attrName>
                                          <p:attrName>ppt_y</p:attrName>
                                        </p:attrNameLst>
                                      </p:cBhvr>
                                      <p:rCtr x="11888" y="-69"/>
                                    </p:animMotion>
                                  </p:childTnLst>
                                </p:cTn>
                              </p:par>
                              <p:par>
                                <p:cTn id="21" presetID="42" presetClass="path" presetSubtype="0" accel="50000" decel="50000" fill="hold" nodeType="withEffect">
                                  <p:stCondLst>
                                    <p:cond delay="0"/>
                                  </p:stCondLst>
                                  <p:childTnLst>
                                    <p:animMotion origin="layout" path="M 3.33333E-6 -2.22222E-6 L -0.22019 -2.22222E-6 " pathEditMode="relative" rAng="0" ptsTypes="AA">
                                      <p:cBhvr>
                                        <p:cTn id="22" dur="2000" spd="-100000" fill="hold"/>
                                        <p:tgtEl>
                                          <p:spTgt spid="5"/>
                                        </p:tgtEl>
                                        <p:attrNameLst>
                                          <p:attrName>ppt_x</p:attrName>
                                          <p:attrName>ppt_y</p:attrName>
                                        </p:attrNameLst>
                                      </p:cBhvr>
                                      <p:rCtr x="-110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FBFBC-CE83-E05C-7FE0-033B7053E9B1}"/>
            </a:ext>
          </a:extLst>
        </p:cNvPr>
        <p:cNvGrpSpPr/>
        <p:nvPr/>
      </p:nvGrpSpPr>
      <p:grpSpPr>
        <a:xfrm>
          <a:off x="0" y="0"/>
          <a:ext cx="0" cy="0"/>
          <a:chOff x="0" y="0"/>
          <a:chExt cx="0" cy="0"/>
        </a:xfrm>
      </p:grpSpPr>
      <p:pic>
        <p:nvPicPr>
          <p:cNvPr id="11" name="תמונה 10" descr="תמונה שמכילה עלילה, קו, תרשים, מדרון&#10;&#10;תוכן בינה מלאכותית גנרטיבית עשוי להיות שגוי.">
            <a:extLst>
              <a:ext uri="{FF2B5EF4-FFF2-40B4-BE49-F238E27FC236}">
                <a16:creationId xmlns:a16="http://schemas.microsoft.com/office/drawing/2014/main" id="{9E953B7D-3A0C-E32B-D0EB-3C8D8A52C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026" y="3438274"/>
            <a:ext cx="4799523" cy="3479138"/>
          </a:xfrm>
          <a:prstGeom prst="rect">
            <a:avLst/>
          </a:prstGeom>
        </p:spPr>
      </p:pic>
      <p:sp>
        <p:nvSpPr>
          <p:cNvPr id="4" name="Title 1">
            <a:extLst>
              <a:ext uri="{FF2B5EF4-FFF2-40B4-BE49-F238E27FC236}">
                <a16:creationId xmlns:a16="http://schemas.microsoft.com/office/drawing/2014/main" id="{D38847FA-DE89-3449-0E99-D8D6656152EE}"/>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EF683EF6-85B0-FD79-D6A9-A9533AB3DE97}"/>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Finite radius apertures</a:t>
            </a:r>
          </a:p>
        </p:txBody>
      </p:sp>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25052112-51DE-C9C6-2881-D9F3F01A364B}"/>
                  </a:ext>
                </a:extLst>
              </p:cNvPr>
              <p:cNvSpPr txBox="1"/>
              <p:nvPr/>
            </p:nvSpPr>
            <p:spPr>
              <a:xfrm>
                <a:off x="6603999" y="1373826"/>
                <a:ext cx="6295868" cy="72173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m:rPr>
                          <m:sty m:val="p"/>
                        </m:rPr>
                        <a:rPr lang="en-US" sz="2000" b="0" i="0" dirty="0" smtClean="0">
                          <a:effectLst/>
                          <a:latin typeface="Cambria Math" panose="02040503050406030204" pitchFamily="18" charset="0"/>
                        </a:rPr>
                        <m:t>M</m:t>
                      </m:r>
                      <m:r>
                        <m:rPr>
                          <m:sty m:val="p"/>
                        </m:rPr>
                        <a:rPr lang="en-US" sz="2000" i="0" dirty="0" smtClean="0">
                          <a:effectLst/>
                          <a:latin typeface="Cambria Math" panose="02040503050406030204" pitchFamily="18" charset="0"/>
                        </a:rPr>
                        <m:t>TF</m:t>
                      </m:r>
                      <m:d>
                        <m:dPr>
                          <m:ctrlPr>
                            <a:rPr lang="en-US" sz="2000" i="1" dirty="0" smtClean="0">
                              <a:effectLst/>
                              <a:latin typeface="Cambria Math" panose="02040503050406030204" pitchFamily="18" charset="0"/>
                            </a:rPr>
                          </m:ctrlPr>
                        </m:dPr>
                        <m:e>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m:t>
                      </m:r>
                      <m:nary>
                        <m:naryPr>
                          <m:chr m:val="∬"/>
                          <m:subHide m:val="on"/>
                          <m:supHide m:val="on"/>
                          <m:ctrlPr>
                            <a:rPr lang="en-US" sz="2000" i="1" dirty="0">
                              <a:effectLst/>
                              <a:latin typeface="Cambria Math" panose="02040503050406030204" pitchFamily="18" charset="0"/>
                            </a:rPr>
                          </m:ctrlPr>
                        </m:naryPr>
                        <m:sub/>
                        <m:sup/>
                        <m:e>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err="1">
                                  <a:effectLst/>
                                  <a:latin typeface="Cambria Math" panose="02040503050406030204" pitchFamily="18" charset="0"/>
                                </a:rPr>
                                <m:t>𝑥</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𝑦</m:t>
                              </m:r>
                            </m:e>
                          </m:d>
                          <m:r>
                            <m:rPr>
                              <m:nor/>
                            </m:rPr>
                            <a:rPr lang="en-US" sz="2000" i="0" dirty="0">
                              <a:effectLst/>
                              <a:latin typeface="Cambria Math" panose="02040503050406030204" pitchFamily="18" charset="0"/>
                            </a:rPr>
                            <m:t>d</m:t>
                          </m:r>
                          <m:r>
                            <a:rPr lang="en-US" sz="2000" i="1" dirty="0">
                              <a:latin typeface="Cambria Math" panose="02040503050406030204" pitchFamily="18" charset="0"/>
                            </a:rPr>
                            <m:t>𝑥</m:t>
                          </m:r>
                          <m:r>
                            <m:rPr>
                              <m:nor/>
                            </m:rPr>
                            <a:rPr lang="en-US" sz="2000" dirty="0">
                              <a:latin typeface="Cambria Math" panose="02040503050406030204" pitchFamily="18" charset="0"/>
                            </a:rPr>
                            <m:t>d</m:t>
                          </m:r>
                          <m:r>
                            <a:rPr lang="en-US" sz="2000" i="1" dirty="0">
                              <a:latin typeface="Cambria Math" panose="02040503050406030204" pitchFamily="18" charset="0"/>
                            </a:rPr>
                            <m:t>𝑦</m:t>
                          </m:r>
                        </m:e>
                      </m:nary>
                    </m:oMath>
                  </m:oMathPara>
                </a14:m>
                <a:endParaRPr lang="en-US" sz="2000" dirty="0">
                  <a:effectLst/>
                </a:endParaRPr>
              </a:p>
            </p:txBody>
          </p:sp>
        </mc:Choice>
        <mc:Fallback xmlns="">
          <p:sp>
            <p:nvSpPr>
              <p:cNvPr id="27" name="תיבת טקסט 26">
                <a:extLst>
                  <a:ext uri="{FF2B5EF4-FFF2-40B4-BE49-F238E27FC236}">
                    <a16:creationId xmlns:a16="http://schemas.microsoft.com/office/drawing/2014/main" id="{25052112-51DE-C9C6-2881-D9F3F01A364B}"/>
                  </a:ext>
                </a:extLst>
              </p:cNvPr>
              <p:cNvSpPr txBox="1">
                <a:spLocks noRot="1" noChangeAspect="1" noMove="1" noResize="1" noEditPoints="1" noAdjustHandles="1" noChangeArrowheads="1" noChangeShapeType="1" noTextEdit="1"/>
              </p:cNvSpPr>
              <p:nvPr/>
            </p:nvSpPr>
            <p:spPr>
              <a:xfrm>
                <a:off x="6603999" y="1373826"/>
                <a:ext cx="6295868" cy="721736"/>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2" name="תיבת טקסט 171">
                <a:extLst>
                  <a:ext uri="{FF2B5EF4-FFF2-40B4-BE49-F238E27FC236}">
                    <a16:creationId xmlns:a16="http://schemas.microsoft.com/office/drawing/2014/main" id="{0B6DEFFC-BB6B-21A9-F470-E17E0A2A6104}"/>
                  </a:ext>
                </a:extLst>
              </p:cNvPr>
              <p:cNvSpPr txBox="1"/>
              <p:nvPr/>
            </p:nvSpPr>
            <p:spPr>
              <a:xfrm>
                <a:off x="-247650" y="3269258"/>
                <a:ext cx="6343650" cy="134088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𝜌</m:t>
                      </m:r>
                      <m:d>
                        <m:dPr>
                          <m:ctrlPr>
                            <a:rPr lang="en-US" i="1" dirty="0" smtClean="0">
                              <a:effectLst/>
                              <a:latin typeface="Cambria Math" panose="02040503050406030204" pitchFamily="18" charset="0"/>
                            </a:rPr>
                          </m:ctrlPr>
                        </m:dPr>
                        <m:e>
                          <m:r>
                            <a:rPr lang="en-US" i="1" dirty="0" smtClean="0">
                              <a:effectLst/>
                              <a:latin typeface="Cambria Math" panose="02040503050406030204" pitchFamily="18" charset="0"/>
                            </a:rPr>
                            <m:t>𝑞</m:t>
                          </m:r>
                        </m:e>
                      </m:d>
                      <m:r>
                        <a:rPr lang="en-US" i="1" dirty="0" smtClean="0">
                          <a:effectLst/>
                          <a:latin typeface="Cambria Math" panose="02040503050406030204" pitchFamily="18" charset="0"/>
                        </a:rPr>
                        <m:t>=</m:t>
                      </m:r>
                      <m:d>
                        <m:dPr>
                          <m:begChr m:val="{"/>
                          <m:endChr m:val=""/>
                          <m:ctrlPr>
                            <a:rPr lang="en-US" i="1" dirty="0" smtClean="0">
                              <a:effectLst/>
                              <a:latin typeface="Cambria Math" panose="02040503050406030204" pitchFamily="18" charset="0"/>
                            </a:rPr>
                          </m:ctrlPr>
                        </m:dPr>
                        <m:e>
                          <m:eqArr>
                            <m:eqArrPr>
                              <m:ctrlPr>
                                <a:rPr lang="en-US" i="1" dirty="0" smtClean="0">
                                  <a:effectLst/>
                                  <a:latin typeface="Cambria Math" panose="02040503050406030204" pitchFamily="18" charset="0"/>
                                </a:rPr>
                              </m:ctrlPr>
                            </m:eqArrPr>
                            <m:e>
                              <m:r>
                                <a:rPr lang="en-US" i="1" dirty="0">
                                  <a:latin typeface="Cambria Math" panose="02040503050406030204" pitchFamily="18" charset="0"/>
                                </a:rPr>
                                <m:t>2</m:t>
                              </m:r>
                              <m:sSup>
                                <m:sSupPr>
                                  <m:ctrlPr>
                                    <a:rPr lang="en-US" i="1" dirty="0">
                                      <a:latin typeface="Cambria Math" panose="02040503050406030204" pitchFamily="18" charset="0"/>
                                    </a:rPr>
                                  </m:ctrlPr>
                                </m:sSupPr>
                                <m:e>
                                  <m:r>
                                    <a:rPr lang="en-US" i="1" dirty="0">
                                      <a:latin typeface="Cambria Math" panose="02040503050406030204" pitchFamily="18" charset="0"/>
                                    </a:rPr>
                                    <m:t>𝑅</m:t>
                                  </m:r>
                                </m:e>
                                <m:sup>
                                  <m:r>
                                    <a:rPr lang="en-US" i="1" dirty="0">
                                      <a:latin typeface="Cambria Math" panose="02040503050406030204" pitchFamily="18" charset="0"/>
                                    </a:rPr>
                                    <m:t>2</m:t>
                                  </m:r>
                                </m:sup>
                              </m:sSup>
                              <m:func>
                                <m:funcPr>
                                  <m:ctrlPr>
                                    <a:rPr lang="en-US" i="1" dirty="0">
                                      <a:latin typeface="Cambria Math" panose="02040503050406030204" pitchFamily="18" charset="0"/>
                                    </a:rPr>
                                  </m:ctrlPr>
                                </m:funcPr>
                                <m:fName>
                                  <m:r>
                                    <m:rPr>
                                      <m:sty m:val="p"/>
                                    </m:rPr>
                                    <a:rPr lang="en-US" dirty="0" err="1">
                                      <a:latin typeface="Cambria Math" panose="02040503050406030204" pitchFamily="18" charset="0"/>
                                    </a:rPr>
                                    <m:t>arccos</m:t>
                                  </m:r>
                                </m:fName>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𝑞</m:t>
                                          </m:r>
                                        </m:num>
                                        <m:den>
                                          <m:r>
                                            <a:rPr lang="en-US" i="1" dirty="0">
                                              <a:latin typeface="Cambria Math" panose="02040503050406030204" pitchFamily="18" charset="0"/>
                                            </a:rPr>
                                            <m:t>2</m:t>
                                          </m:r>
                                          <m:r>
                                            <a:rPr lang="en-US" i="1" dirty="0">
                                              <a:latin typeface="Cambria Math" panose="02040503050406030204" pitchFamily="18" charset="0"/>
                                            </a:rPr>
                                            <m:t>𝑅</m:t>
                                          </m:r>
                                        </m:den>
                                      </m:f>
                                    </m:e>
                                  </m:d>
                                </m:e>
                              </m:func>
                              <m:r>
                                <a:rPr lang="en-US" i="1" dirty="0">
                                  <a:latin typeface="Cambria Math" panose="02040503050406030204" pitchFamily="18" charset="0"/>
                                </a:rPr>
                                <m:t>−</m:t>
                              </m:r>
                              <m:r>
                                <a:rPr lang="en-US" i="1" dirty="0">
                                  <a:latin typeface="Cambria Math" panose="02040503050406030204" pitchFamily="18" charset="0"/>
                                </a:rPr>
                                <m:t>𝑞</m:t>
                              </m:r>
                              <m:rad>
                                <m:radPr>
                                  <m:degHide m:val="on"/>
                                  <m:ctrlPr>
                                    <a:rPr lang="en-US" i="1" dirty="0">
                                      <a:latin typeface="Cambria Math" panose="02040503050406030204" pitchFamily="18" charset="0"/>
                                    </a:rPr>
                                  </m:ctrlPr>
                                </m:radPr>
                                <m:deg/>
                                <m:e>
                                  <m:sSup>
                                    <m:sSupPr>
                                      <m:ctrlPr>
                                        <a:rPr lang="en-US" i="1" dirty="0">
                                          <a:latin typeface="Cambria Math" panose="02040503050406030204" pitchFamily="18" charset="0"/>
                                        </a:rPr>
                                      </m:ctrlPr>
                                    </m:sSupPr>
                                    <m:e>
                                      <m:r>
                                        <a:rPr lang="en-US" i="1" dirty="0">
                                          <a:latin typeface="Cambria Math" panose="02040503050406030204" pitchFamily="18" charset="0"/>
                                        </a:rPr>
                                        <m:t>𝑅</m:t>
                                      </m:r>
                                    </m:e>
                                    <m:sup>
                                      <m:r>
                                        <a:rPr lang="en-US" i="1" dirty="0">
                                          <a:latin typeface="Cambria Math" panose="02040503050406030204" pitchFamily="18" charset="0"/>
                                        </a:rPr>
                                        <m:t>2</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r>
                                            <a:rPr lang="en-US" i="1" dirty="0">
                                              <a:latin typeface="Cambria Math" panose="02040503050406030204" pitchFamily="18" charset="0"/>
                                            </a:rPr>
                                            <m:t>𝑞</m:t>
                                          </m:r>
                                        </m:e>
                                      </m:d>
                                    </m:e>
                                    <m:sup>
                                      <m:r>
                                        <a:rPr lang="en-US" i="1" dirty="0">
                                          <a:latin typeface="Cambria Math" panose="02040503050406030204" pitchFamily="18" charset="0"/>
                                        </a:rPr>
                                        <m:t>2</m:t>
                                      </m:r>
                                    </m:sup>
                                  </m:sSup>
                                </m:e>
                              </m:rad>
                              <m:r>
                                <a:rPr lang="en-US" i="1" dirty="0">
                                  <a:latin typeface="Cambria Math" panose="02040503050406030204" pitchFamily="18" charset="0"/>
                                </a:rPr>
                                <m:t>,</m:t>
                              </m:r>
                              <m:r>
                                <a:rPr lang="en-US" i="1" dirty="0">
                                  <a:latin typeface="Cambria Math" panose="02040503050406030204" pitchFamily="18" charset="0"/>
                                </a:rPr>
                                <m:t>𝑞</m:t>
                              </m:r>
                              <m:r>
                                <a:rPr lang="en-US" i="1" dirty="0">
                                  <a:latin typeface="Cambria Math" panose="02040503050406030204" pitchFamily="18" charset="0"/>
                                </a:rPr>
                                <m:t>≤</m:t>
                              </m:r>
                              <m:r>
                                <a:rPr lang="en-US" i="1" dirty="0">
                                  <a:latin typeface="Cambria Math" panose="02040503050406030204" pitchFamily="18" charset="0"/>
                                </a:rPr>
                                <m:t>2</m:t>
                              </m:r>
                              <m:r>
                                <a:rPr lang="en-US" i="1" dirty="0">
                                  <a:latin typeface="Cambria Math" panose="02040503050406030204" pitchFamily="18" charset="0"/>
                                </a:rPr>
                                <m:t>𝑅</m:t>
                              </m:r>
                              <m:r>
                                <m:rPr>
                                  <m:nor/>
                                </m:rPr>
                                <a:rPr lang="en-US" dirty="0"/>
                                <m:t> </m:t>
                              </m:r>
                            </m:e>
                            <m:e>
                              <m:r>
                                <a:rPr lang="en-US" i="1" dirty="0" smtClean="0">
                                  <a:effectLst/>
                                  <a:latin typeface="Cambria Math" panose="02040503050406030204" pitchFamily="18" charset="0"/>
                                </a:rPr>
                                <m:t>&amp;</m:t>
                              </m:r>
                              <m:r>
                                <a:rPr lang="en-US" b="0" i="1" dirty="0" smtClean="0">
                                  <a:effectLst/>
                                  <a:latin typeface="Cambria Math" panose="02040503050406030204" pitchFamily="18" charset="0"/>
                                </a:rPr>
                                <m:t>0</m:t>
                              </m:r>
                              <m:r>
                                <a:rPr lang="en-US" b="0" i="1" dirty="0" smtClean="0">
                                  <a:effectLst/>
                                  <a:latin typeface="Cambria Math" panose="02040503050406030204" pitchFamily="18" charset="0"/>
                                </a:rPr>
                                <m:t>                                                         ,</m:t>
                              </m:r>
                              <m:r>
                                <m:rPr>
                                  <m:sty m:val="p"/>
                                </m:rPr>
                                <a:rPr lang="en-US" b="0" i="1" dirty="0" smtClean="0">
                                  <a:effectLst/>
                                  <a:latin typeface="Cambria Math" panose="02040503050406030204" pitchFamily="18" charset="0"/>
                                </a:rPr>
                                <m:t>else</m:t>
                              </m:r>
                            </m:e>
                          </m:eqArr>
                        </m:e>
                      </m:d>
                    </m:oMath>
                  </m:oMathPara>
                </a14:m>
                <a:endParaRPr lang="en-US" dirty="0">
                  <a:effectLst/>
                </a:endParaRPr>
              </a:p>
            </p:txBody>
          </p:sp>
        </mc:Choice>
        <mc:Fallback xmlns="">
          <p:sp>
            <p:nvSpPr>
              <p:cNvPr id="172" name="תיבת טקסט 171">
                <a:extLst>
                  <a:ext uri="{FF2B5EF4-FFF2-40B4-BE49-F238E27FC236}">
                    <a16:creationId xmlns:a16="http://schemas.microsoft.com/office/drawing/2014/main" id="{0B6DEFFC-BB6B-21A9-F470-E17E0A2A6104}"/>
                  </a:ext>
                </a:extLst>
              </p:cNvPr>
              <p:cNvSpPr txBox="1">
                <a:spLocks noRot="1" noChangeAspect="1" noMove="1" noResize="1" noEditPoints="1" noAdjustHandles="1" noChangeArrowheads="1" noChangeShapeType="1" noTextEdit="1"/>
              </p:cNvSpPr>
              <p:nvPr/>
            </p:nvSpPr>
            <p:spPr>
              <a:xfrm>
                <a:off x="-247650" y="3269258"/>
                <a:ext cx="6343650" cy="1340880"/>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8" name="תיבת טקסט 177">
                <a:extLst>
                  <a:ext uri="{FF2B5EF4-FFF2-40B4-BE49-F238E27FC236}">
                    <a16:creationId xmlns:a16="http://schemas.microsoft.com/office/drawing/2014/main" id="{884E0CCE-FB43-1BDB-37B8-BCAE947B3048}"/>
                  </a:ext>
                </a:extLst>
              </p:cNvPr>
              <p:cNvSpPr txBox="1"/>
              <p:nvPr/>
            </p:nvSpPr>
            <p:spPr>
              <a:xfrm>
                <a:off x="314325" y="4712095"/>
                <a:ext cx="6343650" cy="405496"/>
              </a:xfrm>
              <a:prstGeom prst="rect">
                <a:avLst/>
              </a:prstGeom>
              <a:noFill/>
            </p:spPr>
            <p:txBody>
              <a:bodyPr wrap="square">
                <a:spAutoFit/>
              </a:bodyPr>
              <a:lstStyle/>
              <a:p>
                <a:pPr>
                  <a:buNone/>
                </a:pPr>
                <a14:m>
                  <m:oMath xmlns:m="http://schemas.openxmlformats.org/officeDocument/2006/math">
                    <m:r>
                      <a:rPr lang="en-US" i="1" dirty="0" smtClean="0">
                        <a:effectLst/>
                        <a:latin typeface="Cambria Math" panose="02040503050406030204" pitchFamily="18" charset="0"/>
                      </a:rPr>
                      <m:t>𝑞</m:t>
                    </m:r>
                    <m:r>
                      <a:rPr lang="en-US" i="1" dirty="0" smtClean="0">
                        <a:effectLst/>
                        <a:latin typeface="Cambria Math" panose="02040503050406030204" pitchFamily="18" charset="0"/>
                      </a:rPr>
                      <m:t>=</m:t>
                    </m:r>
                    <m:d>
                      <m:dPr>
                        <m:begChr m:val="|"/>
                        <m:endChr m:val="|"/>
                        <m:ctrlPr>
                          <a:rPr lang="en-US" i="1" dirty="0" smtClean="0">
                            <a:effectLst/>
                            <a:latin typeface="Cambria Math" panose="02040503050406030204" pitchFamily="18" charset="0"/>
                          </a:rPr>
                        </m:ctrlPr>
                      </m:dPr>
                      <m:e>
                        <m:r>
                          <a:rPr lang="en-US" i="1" dirty="0">
                            <a:effectLst/>
                            <a:latin typeface="Cambria Math" panose="02040503050406030204" pitchFamily="18" charset="0"/>
                          </a:rPr>
                          <m:t>𝒒</m:t>
                        </m:r>
                      </m:e>
                    </m:d>
                  </m:oMath>
                </a14:m>
                <a:r>
                  <a:rPr lang="en-US" dirty="0">
                    <a:effectLst/>
                  </a:rPr>
                  <a:t>=</a:t>
                </a:r>
                <a:r>
                  <a:rPr lang="en-US" dirty="0"/>
                  <a:t> </a:t>
                </a:r>
                <a14:m>
                  <m:oMath xmlns:m="http://schemas.openxmlformats.org/officeDocument/2006/math">
                    <m:rad>
                      <m:radPr>
                        <m:degHide m:val="on"/>
                        <m:ctrlPr>
                          <a:rPr lang="en-US" i="1" dirty="0">
                            <a:latin typeface="Cambria Math" panose="02040503050406030204" pitchFamily="18" charset="0"/>
                          </a:rPr>
                        </m:ctrlPr>
                      </m:radPr>
                      <m:deg/>
                      <m:e>
                        <m:sSup>
                          <m:sSupPr>
                            <m:ctrlPr>
                              <a:rPr lang="en-US" i="1" dirty="0">
                                <a:latin typeface="Cambria Math" panose="02040503050406030204" pitchFamily="18" charset="0"/>
                              </a:rPr>
                            </m:ctrlPr>
                          </m:sSupPr>
                          <m:e>
                            <m:r>
                              <a:rPr lang="en-US" i="1" dirty="0">
                                <a:latin typeface="Cambria Math" panose="02040503050406030204" pitchFamily="18" charset="0"/>
                              </a:rPr>
                              <m:t>𝑢</m:t>
                            </m:r>
                          </m:e>
                          <m:sup>
                            <m:r>
                              <a:rPr lang="en-US" i="1" dirty="0">
                                <a:latin typeface="Cambria Math" panose="02040503050406030204" pitchFamily="18" charset="0"/>
                              </a:rPr>
                              <m:t>2</m:t>
                            </m:r>
                          </m:sup>
                        </m:sSup>
                        <m:r>
                          <a:rPr lang="en-US" b="0" i="1" dirty="0" smtClean="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𝑣</m:t>
                            </m:r>
                          </m:e>
                          <m:sup>
                            <m:r>
                              <a:rPr lang="en-US" i="1" dirty="0">
                                <a:latin typeface="Cambria Math" panose="02040503050406030204" pitchFamily="18" charset="0"/>
                              </a:rPr>
                              <m:t>2</m:t>
                            </m:r>
                          </m:sup>
                        </m:sSup>
                      </m:e>
                    </m:rad>
                  </m:oMath>
                </a14:m>
                <a:endParaRPr lang="en-US" dirty="0">
                  <a:effectLst/>
                </a:endParaRPr>
              </a:p>
            </p:txBody>
          </p:sp>
        </mc:Choice>
        <mc:Fallback xmlns="">
          <p:sp>
            <p:nvSpPr>
              <p:cNvPr id="178" name="תיבת טקסט 177">
                <a:extLst>
                  <a:ext uri="{FF2B5EF4-FFF2-40B4-BE49-F238E27FC236}">
                    <a16:creationId xmlns:a16="http://schemas.microsoft.com/office/drawing/2014/main" id="{884E0CCE-FB43-1BDB-37B8-BCAE947B3048}"/>
                  </a:ext>
                </a:extLst>
              </p:cNvPr>
              <p:cNvSpPr txBox="1">
                <a:spLocks noRot="1" noChangeAspect="1" noMove="1" noResize="1" noEditPoints="1" noAdjustHandles="1" noChangeArrowheads="1" noChangeShapeType="1" noTextEdit="1"/>
              </p:cNvSpPr>
              <p:nvPr/>
            </p:nvSpPr>
            <p:spPr>
              <a:xfrm>
                <a:off x="314325" y="4712095"/>
                <a:ext cx="6343650" cy="405496"/>
              </a:xfrm>
              <a:prstGeom prst="rect">
                <a:avLst/>
              </a:prstGeom>
              <a:blipFill>
                <a:blip r:embed="rId6"/>
                <a:stretch>
                  <a:fillRect b="-24242"/>
                </a:stretch>
              </a:blipFill>
            </p:spPr>
            <p:txBody>
              <a:bodyPr/>
              <a:lstStyle/>
              <a:p>
                <a:r>
                  <a:rPr lang="he-IL">
                    <a:noFill/>
                  </a:rPr>
                  <a:t> </a:t>
                </a:r>
              </a:p>
            </p:txBody>
          </p:sp>
        </mc:Fallback>
      </mc:AlternateContent>
      <p:sp>
        <p:nvSpPr>
          <p:cNvPr id="283" name="תיבת טקסט 282">
            <a:extLst>
              <a:ext uri="{FF2B5EF4-FFF2-40B4-BE49-F238E27FC236}">
                <a16:creationId xmlns:a16="http://schemas.microsoft.com/office/drawing/2014/main" id="{62282E88-C933-B76A-C125-415724E02AAD}"/>
              </a:ext>
            </a:extLst>
          </p:cNvPr>
          <p:cNvSpPr txBox="1"/>
          <p:nvPr/>
        </p:nvSpPr>
        <p:spPr>
          <a:xfrm>
            <a:off x="314325" y="2884137"/>
            <a:ext cx="3611031" cy="369332"/>
          </a:xfrm>
          <a:prstGeom prst="rect">
            <a:avLst/>
          </a:prstGeom>
          <a:noFill/>
        </p:spPr>
        <p:txBody>
          <a:bodyPr wrap="square" rtlCol="1">
            <a:spAutoFit/>
          </a:bodyPr>
          <a:lstStyle/>
          <a:p>
            <a:r>
              <a:rPr lang="en-US" dirty="0"/>
              <a:t>Auto-correlation function of a circle:</a:t>
            </a:r>
            <a:endParaRPr lang="he-IL" dirty="0"/>
          </a:p>
        </p:txBody>
      </p:sp>
      <p:sp>
        <p:nvSpPr>
          <p:cNvPr id="284" name="תיבת טקסט 283">
            <a:extLst>
              <a:ext uri="{FF2B5EF4-FFF2-40B4-BE49-F238E27FC236}">
                <a16:creationId xmlns:a16="http://schemas.microsoft.com/office/drawing/2014/main" id="{EF8917A9-DF6A-25B5-A49A-0E126C7BEB76}"/>
              </a:ext>
            </a:extLst>
          </p:cNvPr>
          <p:cNvSpPr txBox="1"/>
          <p:nvPr/>
        </p:nvSpPr>
        <p:spPr>
          <a:xfrm>
            <a:off x="-546881" y="1518825"/>
            <a:ext cx="6026385" cy="400110"/>
          </a:xfrm>
          <a:prstGeom prst="rect">
            <a:avLst/>
          </a:prstGeom>
          <a:noFill/>
        </p:spPr>
        <p:txBody>
          <a:bodyPr wrap="square" rtlCol="1">
            <a:spAutoFit/>
          </a:bodyPr>
          <a:lstStyle/>
          <a:p>
            <a:pPr algn="ctr"/>
            <a:r>
              <a:rPr lang="en-US" sz="2000" i="0" dirty="0"/>
              <a:t>From point-like to a finite 2D radius aperture</a:t>
            </a:r>
            <a:endParaRPr lang="he-IL" sz="2000" dirty="0"/>
          </a:p>
        </p:txBody>
      </p:sp>
      <p:sp>
        <p:nvSpPr>
          <p:cNvPr id="9" name="תיבת טקסט 8">
            <a:extLst>
              <a:ext uri="{FF2B5EF4-FFF2-40B4-BE49-F238E27FC236}">
                <a16:creationId xmlns:a16="http://schemas.microsoft.com/office/drawing/2014/main" id="{0C04F618-F1D8-2E12-0285-5EA116469BB3}"/>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2" name="תיבת טקסט 11">
            <a:extLst>
              <a:ext uri="{FF2B5EF4-FFF2-40B4-BE49-F238E27FC236}">
                <a16:creationId xmlns:a16="http://schemas.microsoft.com/office/drawing/2014/main" id="{5068E060-023D-C83C-F9CC-D927589077F6}"/>
              </a:ext>
            </a:extLst>
          </p:cNvPr>
          <p:cNvSpPr txBox="1"/>
          <p:nvPr/>
        </p:nvSpPr>
        <p:spPr>
          <a:xfrm>
            <a:off x="4410076" y="-117719"/>
            <a:ext cx="1861186" cy="584775"/>
          </a:xfrm>
          <a:prstGeom prst="rect">
            <a:avLst/>
          </a:prstGeom>
          <a:noFill/>
        </p:spPr>
        <p:txBody>
          <a:bodyPr wrap="square" rtlCol="1">
            <a:spAutoFit/>
          </a:bodyPr>
          <a:lstStyle/>
          <a:p>
            <a:pPr algn="r"/>
            <a:r>
              <a:rPr lang="en-US" sz="3200" b="1" dirty="0">
                <a:solidFill>
                  <a:schemeClr val="bg2">
                    <a:lumMod val="50000"/>
                  </a:schemeClr>
                </a:solidFill>
              </a:rPr>
              <a:t>IIIIII</a:t>
            </a:r>
            <a:r>
              <a:rPr lang="en-US" sz="3200" b="1" dirty="0">
                <a:solidFill>
                  <a:schemeClr val="bg1">
                    <a:lumMod val="85000"/>
                  </a:schemeClr>
                </a:solidFill>
              </a:rPr>
              <a:t>I</a:t>
            </a:r>
            <a:r>
              <a:rPr lang="en-US" sz="3200" b="1" dirty="0">
                <a:solidFill>
                  <a:schemeClr val="bg2">
                    <a:lumMod val="50000"/>
                  </a:schemeClr>
                </a:solidFill>
              </a:rPr>
              <a:t>IIIIIIII</a:t>
            </a:r>
            <a:endParaRPr lang="he-IL" sz="3200" b="1" dirty="0">
              <a:solidFill>
                <a:schemeClr val="bg2">
                  <a:lumMod val="50000"/>
                </a:schemeClr>
              </a:solidFill>
            </a:endParaRP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DDE5F5EA-3D57-E327-F41E-DFBF9A1E97A4}"/>
                  </a:ext>
                </a:extLst>
              </p:cNvPr>
              <p:cNvSpPr txBox="1"/>
              <p:nvPr/>
            </p:nvSpPr>
            <p:spPr>
              <a:xfrm>
                <a:off x="-1808695" y="1983175"/>
                <a:ext cx="6453186" cy="7101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effectLst/>
                          <a:latin typeface="Cambria Math" panose="02040503050406030204" pitchFamily="18" charset="0"/>
                        </a:rPr>
                        <m:t>𝑃</m:t>
                      </m:r>
                      <m:d>
                        <m:dPr>
                          <m:ctrlPr>
                            <a:rPr lang="en-US" i="1" dirty="0" smtClean="0">
                              <a:effectLst/>
                              <a:latin typeface="Cambria Math" panose="02040503050406030204" pitchFamily="18" charset="0"/>
                            </a:rPr>
                          </m:ctrlPr>
                        </m:dPr>
                        <m:e>
                          <m:r>
                            <a:rPr lang="en-US" b="0" i="1" dirty="0" smtClean="0">
                              <a:effectLst/>
                              <a:latin typeface="Cambria Math" panose="02040503050406030204" pitchFamily="18" charset="0"/>
                            </a:rPr>
                            <m:t>𝑟</m:t>
                          </m:r>
                        </m:e>
                      </m:d>
                      <m:r>
                        <a:rPr lang="en-US" i="1" dirty="0" smtClean="0">
                          <a:effectLst/>
                          <a:latin typeface="Cambria Math" panose="02040503050406030204" pitchFamily="18" charset="0"/>
                        </a:rPr>
                        <m:t>=</m:t>
                      </m:r>
                      <m:d>
                        <m:dPr>
                          <m:begChr m:val="{"/>
                          <m:endChr m:val=""/>
                          <m:ctrlPr>
                            <a:rPr lang="en-US" i="1" dirty="0" smtClean="0">
                              <a:effectLst/>
                              <a:latin typeface="Cambria Math" panose="02040503050406030204" pitchFamily="18" charset="0"/>
                            </a:rPr>
                          </m:ctrlPr>
                        </m:dPr>
                        <m:e>
                          <m:eqArr>
                            <m:eqArrPr>
                              <m:ctrlPr>
                                <a:rPr lang="en-US" i="1" dirty="0" smtClean="0">
                                  <a:effectLst/>
                                  <a:latin typeface="Cambria Math" panose="02040503050406030204" pitchFamily="18" charset="0"/>
                                </a:rPr>
                              </m:ctrlPr>
                            </m:eqArrPr>
                            <m:e>
                              <m:r>
                                <a:rPr lang="en-US" b="0" i="1" dirty="0" smtClean="0">
                                  <a:latin typeface="Cambria Math" panose="02040503050406030204" pitchFamily="18" charset="0"/>
                                </a:rPr>
                                <m:t>1</m:t>
                              </m:r>
                              <m:r>
                                <a:rPr lang="en-US" b="0" i="1" dirty="0" smtClean="0">
                                  <a:latin typeface="Cambria Math" panose="02040503050406030204" pitchFamily="18" charset="0"/>
                                </a:rPr>
                                <m:t>        , </m:t>
                              </m:r>
                              <m:r>
                                <a:rPr lang="en-US" b="0" i="1" dirty="0" smtClean="0">
                                  <a:latin typeface="Cambria Math" panose="02040503050406030204" pitchFamily="18" charset="0"/>
                                </a:rPr>
                                <m:t>𝑟</m:t>
                              </m:r>
                              <m:r>
                                <a:rPr lang="en-US" i="1" dirty="0">
                                  <a:latin typeface="Cambria Math" panose="02040503050406030204" pitchFamily="18" charset="0"/>
                                </a:rPr>
                                <m:t>≤</m:t>
                              </m:r>
                              <m:r>
                                <a:rPr lang="en-US" i="1" dirty="0">
                                  <a:latin typeface="Cambria Math" panose="02040503050406030204" pitchFamily="18" charset="0"/>
                                </a:rPr>
                                <m:t>𝑅</m:t>
                              </m:r>
                              <m:r>
                                <m:rPr>
                                  <m:nor/>
                                </m:rPr>
                                <a:rPr lang="en-US" dirty="0"/>
                                <m:t> </m:t>
                              </m:r>
                            </m:e>
                            <m:e>
                              <m:r>
                                <a:rPr lang="en-US" b="0" i="1" dirty="0" smtClean="0">
                                  <a:effectLst/>
                                  <a:latin typeface="Cambria Math" panose="02040503050406030204" pitchFamily="18" charset="0"/>
                                </a:rPr>
                                <m:t>0</m:t>
                              </m:r>
                              <m:r>
                                <a:rPr lang="en-US" b="0" i="1" dirty="0" smtClean="0">
                                  <a:effectLst/>
                                  <a:latin typeface="Cambria Math" panose="02040503050406030204" pitchFamily="18" charset="0"/>
                                </a:rPr>
                                <m:t>            ,</m:t>
                              </m:r>
                              <m:r>
                                <m:rPr>
                                  <m:sty m:val="p"/>
                                </m:rPr>
                                <a:rPr lang="en-US" b="0" i="1" dirty="0" smtClean="0">
                                  <a:effectLst/>
                                  <a:latin typeface="Cambria Math" panose="02040503050406030204" pitchFamily="18" charset="0"/>
                                </a:rPr>
                                <m:t>else</m:t>
                              </m:r>
                            </m:e>
                          </m:eqArr>
                        </m:e>
                      </m:d>
                    </m:oMath>
                  </m:oMathPara>
                </a14:m>
                <a:endParaRPr lang="he-IL" dirty="0"/>
              </a:p>
            </p:txBody>
          </p:sp>
        </mc:Choice>
        <mc:Fallback xmlns="">
          <p:sp>
            <p:nvSpPr>
              <p:cNvPr id="3" name="תיבת טקסט 2">
                <a:extLst>
                  <a:ext uri="{FF2B5EF4-FFF2-40B4-BE49-F238E27FC236}">
                    <a16:creationId xmlns:a16="http://schemas.microsoft.com/office/drawing/2014/main" id="{DDE5F5EA-3D57-E327-F41E-DFBF9A1E97A4}"/>
                  </a:ext>
                </a:extLst>
              </p:cNvPr>
              <p:cNvSpPr txBox="1">
                <a:spLocks noRot="1" noChangeAspect="1" noMove="1" noResize="1" noEditPoints="1" noAdjustHandles="1" noChangeArrowheads="1" noChangeShapeType="1" noTextEdit="1"/>
              </p:cNvSpPr>
              <p:nvPr/>
            </p:nvSpPr>
            <p:spPr>
              <a:xfrm>
                <a:off x="-1808695" y="1983175"/>
                <a:ext cx="6453186" cy="710194"/>
              </a:xfrm>
              <a:prstGeom prst="rect">
                <a:avLst/>
              </a:prstGeom>
              <a:blipFill>
                <a:blip r:embed="rId7"/>
                <a:stretch>
                  <a:fillRect/>
                </a:stretch>
              </a:blipFill>
            </p:spPr>
            <p:txBody>
              <a:bodyPr/>
              <a:lstStyle/>
              <a:p>
                <a:r>
                  <a:rPr lang="he-IL">
                    <a:noFill/>
                  </a:rPr>
                  <a:t> </a:t>
                </a:r>
              </a:p>
            </p:txBody>
          </p:sp>
        </mc:Fallback>
      </mc:AlternateContent>
      <p:sp>
        <p:nvSpPr>
          <p:cNvPr id="2" name="אליפסה 1">
            <a:extLst>
              <a:ext uri="{FF2B5EF4-FFF2-40B4-BE49-F238E27FC236}">
                <a16:creationId xmlns:a16="http://schemas.microsoft.com/office/drawing/2014/main" id="{051F0A61-95DE-0832-8DB9-E56FC9D3186E}"/>
              </a:ext>
            </a:extLst>
          </p:cNvPr>
          <p:cNvSpPr/>
          <p:nvPr/>
        </p:nvSpPr>
        <p:spPr>
          <a:xfrm>
            <a:off x="10029413" y="2141331"/>
            <a:ext cx="1371600" cy="1296943"/>
          </a:xfrm>
          <a:prstGeom prst="ellipse">
            <a:avLst/>
          </a:prstGeom>
          <a:solidFill>
            <a:srgbClr val="7F7F7F">
              <a:alpha val="40000"/>
            </a:srgbClr>
          </a:solidFill>
          <a:ln w="3810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אליפסה 4">
            <a:extLst>
              <a:ext uri="{FF2B5EF4-FFF2-40B4-BE49-F238E27FC236}">
                <a16:creationId xmlns:a16="http://schemas.microsoft.com/office/drawing/2014/main" id="{7B3CD1E6-3F53-2870-3C73-044DEAAA885B}"/>
              </a:ext>
            </a:extLst>
          </p:cNvPr>
          <p:cNvSpPr/>
          <p:nvPr/>
        </p:nvSpPr>
        <p:spPr>
          <a:xfrm>
            <a:off x="8038277" y="2141331"/>
            <a:ext cx="1371600" cy="1296943"/>
          </a:xfrm>
          <a:prstGeom prst="ellipse">
            <a:avLst/>
          </a:prstGeom>
          <a:solidFill>
            <a:srgbClr val="7F7F7F">
              <a:alpha val="40000"/>
            </a:srgbClr>
          </a:solidFill>
          <a:ln w="3810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id="{7210F886-C760-3217-E155-8BFB01B5555B}"/>
              </a:ext>
            </a:extLst>
          </p:cNvPr>
          <p:cNvSpPr/>
          <p:nvPr/>
        </p:nvSpPr>
        <p:spPr>
          <a:xfrm>
            <a:off x="11334750" y="6267450"/>
            <a:ext cx="257175" cy="272415"/>
          </a:xfrm>
          <a:prstGeom prst="ellipse">
            <a:avLst/>
          </a:prstGeom>
          <a:solidFill>
            <a:srgbClr val="1A4C5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A2FC37C3-7684-FED1-DC18-32594E629BAC}"/>
              </a:ext>
            </a:extLst>
          </p:cNvPr>
          <p:cNvSpPr/>
          <p:nvPr/>
        </p:nvSpPr>
        <p:spPr>
          <a:xfrm>
            <a:off x="7639050" y="6585585"/>
            <a:ext cx="4181475" cy="272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248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20000" decel="20000" fill="hold" grpId="1" nodeType="clickEffect">
                                  <p:stCondLst>
                                    <p:cond delay="0"/>
                                  </p:stCondLst>
                                  <p:childTnLst>
                                    <p:animMotion origin="layout" path="M 3.75E-6 -2.96296E-6 L -0.16341 -4.44444E-6 " pathEditMode="relative" rAng="0" ptsTypes="AA">
                                      <p:cBhvr>
                                        <p:cTn id="23" dur="7000" fill="hold"/>
                                        <p:tgtEl>
                                          <p:spTgt spid="2"/>
                                        </p:tgtEl>
                                        <p:attrNameLst>
                                          <p:attrName>ppt_x</p:attrName>
                                          <p:attrName>ppt_y</p:attrName>
                                        </p:attrNameLst>
                                      </p:cBhvr>
                                      <p:rCtr x="-8125" y="0"/>
                                    </p:animMotion>
                                  </p:childTnLst>
                                </p:cTn>
                              </p:par>
                              <p:par>
                                <p:cTn id="24" presetID="42" presetClass="path" presetSubtype="0" accel="20000" decel="20000" fill="hold" grpId="1" nodeType="withEffect">
                                  <p:stCondLst>
                                    <p:cond delay="0"/>
                                  </p:stCondLst>
                                  <p:childTnLst>
                                    <p:animMotion origin="layout" path="M -4.79167E-6 -2.96296E-6 L 0.16342 -4.44444E-6 " pathEditMode="relative" rAng="0" ptsTypes="AA">
                                      <p:cBhvr>
                                        <p:cTn id="25" dur="7000" fill="hold"/>
                                        <p:tgtEl>
                                          <p:spTgt spid="5"/>
                                        </p:tgtEl>
                                        <p:attrNameLst>
                                          <p:attrName>ppt_x</p:attrName>
                                          <p:attrName>ppt_y</p:attrName>
                                        </p:attrNameLst>
                                      </p:cBhvr>
                                      <p:rCtr x="8164" y="0"/>
                                    </p:animMotion>
                                  </p:childTnLst>
                                </p:cTn>
                              </p:par>
                              <p:par>
                                <p:cTn id="26" presetID="50" presetClass="path" presetSubtype="0" accel="50000" decel="50000" fill="hold" grpId="2" nodeType="withEffect">
                                  <p:stCondLst>
                                    <p:cond delay="1600"/>
                                  </p:stCondLst>
                                  <p:childTnLst>
                                    <p:animMotion origin="layout" path="M 0.003 -0.00047 L -0.0069 0.00949 C -0.01106 0.01365 -0.05208 -0.09977 -0.08046 -0.19399 L -0.1444 -0.40787 " pathEditMode="relative" rAng="19920000" ptsTypes="AAAA">
                                      <p:cBhvr>
                                        <p:cTn id="27" dur="2000" fill="hold"/>
                                        <p:tgtEl>
                                          <p:spTgt spid="13"/>
                                        </p:tgtEl>
                                        <p:attrNameLst>
                                          <p:attrName>ppt_x</p:attrName>
                                          <p:attrName>ppt_y</p:attrName>
                                        </p:attrNameLst>
                                      </p:cBhvr>
                                      <p:rCtr x="-7370" y="-20347"/>
                                    </p:animMotion>
                                  </p:childTnLst>
                                </p:cTn>
                              </p:par>
                              <p:par>
                                <p:cTn id="28" presetID="50" presetClass="path" presetSubtype="0" accel="50000" decel="50000" fill="hold" grpId="3" nodeType="withEffect">
                                  <p:stCondLst>
                                    <p:cond delay="3500"/>
                                  </p:stCondLst>
                                  <p:childTnLst>
                                    <p:animMotion origin="layout" path="M -0.14453 -0.40787 L -0.20612 -0.19259 C -0.23463 -0.09328 -0.27747 0.02038 -0.28411 0.01459 L -0.29921 0.00093 " pathEditMode="relative" rAng="7020000" ptsTypes="AAAA">
                                      <p:cBhvr>
                                        <p:cTn id="29" dur="2000" fill="hold"/>
                                        <p:tgtEl>
                                          <p:spTgt spid="13"/>
                                        </p:tgtEl>
                                        <p:attrNameLst>
                                          <p:attrName>ppt_x</p:attrName>
                                          <p:attrName>ppt_y</p:attrName>
                                        </p:attrNameLst>
                                      </p:cBhvr>
                                      <p:rCtr x="-7721" y="20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13" grpId="0" animBg="1"/>
      <p:bldP spid="13" grpId="2" animBg="1"/>
      <p:bldP spid="13" grpId="3"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4D07F-E5D9-2F73-5880-43FA14D978F0}"/>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696C2BF8-6AB0-FFA8-0140-F395868650ED}"/>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pic>
        <p:nvPicPr>
          <p:cNvPr id="10" name="תמונה 9">
            <a:extLst>
              <a:ext uri="{FF2B5EF4-FFF2-40B4-BE49-F238E27FC236}">
                <a16:creationId xmlns:a16="http://schemas.microsoft.com/office/drawing/2014/main" id="{F02772A8-2A24-4819-B391-B8F91E19EE66}"/>
              </a:ext>
            </a:extLst>
          </p:cNvPr>
          <p:cNvPicPr>
            <a:picLocks noChangeAspect="1"/>
          </p:cNvPicPr>
          <p:nvPr/>
        </p:nvPicPr>
        <p:blipFill>
          <a:blip r:embed="rId3"/>
          <a:stretch>
            <a:fillRect/>
          </a:stretch>
        </p:blipFill>
        <p:spPr>
          <a:xfrm>
            <a:off x="3625938" y="1358183"/>
            <a:ext cx="8108862" cy="5311305"/>
          </a:xfrm>
          <a:prstGeom prst="rect">
            <a:avLst/>
          </a:prstGeom>
        </p:spPr>
      </p:pic>
      <p:graphicFrame>
        <p:nvGraphicFramePr>
          <p:cNvPr id="15" name="טבלה 14">
            <a:extLst>
              <a:ext uri="{FF2B5EF4-FFF2-40B4-BE49-F238E27FC236}">
                <a16:creationId xmlns:a16="http://schemas.microsoft.com/office/drawing/2014/main" id="{89F4AD7B-C5AB-7D08-0D7B-630C7CCE39CC}"/>
              </a:ext>
            </a:extLst>
          </p:cNvPr>
          <p:cNvGraphicFramePr>
            <a:graphicFrameLocks noGrp="1"/>
          </p:cNvGraphicFramePr>
          <p:nvPr>
            <p:extLst>
              <p:ext uri="{D42A27DB-BD31-4B8C-83A1-F6EECF244321}">
                <p14:modId xmlns:p14="http://schemas.microsoft.com/office/powerpoint/2010/main" val="3943512285"/>
              </p:ext>
            </p:extLst>
          </p:nvPr>
        </p:nvGraphicFramePr>
        <p:xfrm>
          <a:off x="129180" y="2621416"/>
          <a:ext cx="3903174" cy="3959172"/>
        </p:xfrm>
        <a:graphic>
          <a:graphicData uri="http://schemas.openxmlformats.org/drawingml/2006/table">
            <a:tbl>
              <a:tblPr rtl="1" bandRow="1">
                <a:tableStyleId>{5C22544A-7EE6-4342-B048-85BDC9FD1C3A}</a:tableStyleId>
              </a:tblPr>
              <a:tblGrid>
                <a:gridCol w="650529">
                  <a:extLst>
                    <a:ext uri="{9D8B030D-6E8A-4147-A177-3AD203B41FA5}">
                      <a16:colId xmlns:a16="http://schemas.microsoft.com/office/drawing/2014/main" val="2568497740"/>
                    </a:ext>
                  </a:extLst>
                </a:gridCol>
                <a:gridCol w="650529">
                  <a:extLst>
                    <a:ext uri="{9D8B030D-6E8A-4147-A177-3AD203B41FA5}">
                      <a16:colId xmlns:a16="http://schemas.microsoft.com/office/drawing/2014/main" val="1884331733"/>
                    </a:ext>
                  </a:extLst>
                </a:gridCol>
                <a:gridCol w="650529">
                  <a:extLst>
                    <a:ext uri="{9D8B030D-6E8A-4147-A177-3AD203B41FA5}">
                      <a16:colId xmlns:a16="http://schemas.microsoft.com/office/drawing/2014/main" val="1345181873"/>
                    </a:ext>
                  </a:extLst>
                </a:gridCol>
                <a:gridCol w="650529">
                  <a:extLst>
                    <a:ext uri="{9D8B030D-6E8A-4147-A177-3AD203B41FA5}">
                      <a16:colId xmlns:a16="http://schemas.microsoft.com/office/drawing/2014/main" val="2195123495"/>
                    </a:ext>
                  </a:extLst>
                </a:gridCol>
                <a:gridCol w="650529">
                  <a:extLst>
                    <a:ext uri="{9D8B030D-6E8A-4147-A177-3AD203B41FA5}">
                      <a16:colId xmlns:a16="http://schemas.microsoft.com/office/drawing/2014/main" val="1305620921"/>
                    </a:ext>
                  </a:extLst>
                </a:gridCol>
                <a:gridCol w="650529">
                  <a:extLst>
                    <a:ext uri="{9D8B030D-6E8A-4147-A177-3AD203B41FA5}">
                      <a16:colId xmlns:a16="http://schemas.microsoft.com/office/drawing/2014/main" val="3465031505"/>
                    </a:ext>
                  </a:extLst>
                </a:gridCol>
              </a:tblGrid>
              <a:tr h="659862">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extLst>
                  <a:ext uri="{0D108BD9-81ED-4DB2-BD59-A6C34878D82A}">
                    <a16:rowId xmlns:a16="http://schemas.microsoft.com/office/drawing/2014/main" val="3351168575"/>
                  </a:ext>
                </a:extLst>
              </a:tr>
              <a:tr h="659862">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extLst>
                  <a:ext uri="{0D108BD9-81ED-4DB2-BD59-A6C34878D82A}">
                    <a16:rowId xmlns:a16="http://schemas.microsoft.com/office/drawing/2014/main" val="644087480"/>
                  </a:ext>
                </a:extLst>
              </a:tr>
              <a:tr h="659862">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extLst>
                  <a:ext uri="{0D108BD9-81ED-4DB2-BD59-A6C34878D82A}">
                    <a16:rowId xmlns:a16="http://schemas.microsoft.com/office/drawing/2014/main" val="3888891086"/>
                  </a:ext>
                </a:extLst>
              </a:tr>
              <a:tr h="659862">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extLst>
                  <a:ext uri="{0D108BD9-81ED-4DB2-BD59-A6C34878D82A}">
                    <a16:rowId xmlns:a16="http://schemas.microsoft.com/office/drawing/2014/main" val="144401077"/>
                  </a:ext>
                </a:extLst>
              </a:tr>
              <a:tr h="659862">
                <a:tc>
                  <a:txBody>
                    <a:bodyPr/>
                    <a:lstStyle/>
                    <a:p>
                      <a:pPr rtl="1"/>
                      <a:endParaRPr lang="he-IL" dirty="0"/>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extLst>
                  <a:ext uri="{0D108BD9-81ED-4DB2-BD59-A6C34878D82A}">
                    <a16:rowId xmlns:a16="http://schemas.microsoft.com/office/drawing/2014/main" val="3562932125"/>
                  </a:ext>
                </a:extLst>
              </a:tr>
              <a:tr h="659862">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a:p>
                  </a:txBody>
                  <a:tcPr>
                    <a:solidFill>
                      <a:schemeClr val="accent1">
                        <a:lumMod val="40000"/>
                        <a:lumOff val="60000"/>
                      </a:schemeClr>
                    </a:solidFill>
                  </a:tcPr>
                </a:tc>
                <a:tc>
                  <a:txBody>
                    <a:bodyPr/>
                    <a:lstStyle/>
                    <a:p>
                      <a:pPr rtl="1"/>
                      <a:endParaRPr lang="he-IL" dirty="0"/>
                    </a:p>
                  </a:txBody>
                  <a:tcPr>
                    <a:solidFill>
                      <a:schemeClr val="accent1">
                        <a:lumMod val="40000"/>
                        <a:lumOff val="60000"/>
                      </a:schemeClr>
                    </a:solidFill>
                  </a:tcPr>
                </a:tc>
                <a:extLst>
                  <a:ext uri="{0D108BD9-81ED-4DB2-BD59-A6C34878D82A}">
                    <a16:rowId xmlns:a16="http://schemas.microsoft.com/office/drawing/2014/main" val="2748727961"/>
                  </a:ext>
                </a:extLst>
              </a:tr>
            </a:tbl>
          </a:graphicData>
        </a:graphic>
      </p:graphicFrame>
      <p:sp>
        <p:nvSpPr>
          <p:cNvPr id="7" name="Title 1">
            <a:extLst>
              <a:ext uri="{FF2B5EF4-FFF2-40B4-BE49-F238E27FC236}">
                <a16:creationId xmlns:a16="http://schemas.microsoft.com/office/drawing/2014/main" id="{858A0CB0-A155-30F6-6042-861A8F85DABA}"/>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sp>
        <p:nvSpPr>
          <p:cNvPr id="2" name="תיבת טקסט 1">
            <a:extLst>
              <a:ext uri="{FF2B5EF4-FFF2-40B4-BE49-F238E27FC236}">
                <a16:creationId xmlns:a16="http://schemas.microsoft.com/office/drawing/2014/main" id="{509472CC-4340-6070-0A15-9AC1CA3CB2C0}"/>
              </a:ext>
            </a:extLst>
          </p:cNvPr>
          <p:cNvSpPr txBox="1"/>
          <p:nvPr/>
        </p:nvSpPr>
        <p:spPr>
          <a:xfrm>
            <a:off x="291193" y="1545771"/>
            <a:ext cx="11310257" cy="954107"/>
          </a:xfrm>
          <a:prstGeom prst="rect">
            <a:avLst/>
          </a:prstGeom>
          <a:noFill/>
        </p:spPr>
        <p:txBody>
          <a:bodyPr wrap="square" rtlCol="1">
            <a:spAutoFit/>
          </a:bodyPr>
          <a:lstStyle/>
          <a:p>
            <a:r>
              <a:rPr lang="en-US" sz="3200" dirty="0"/>
              <a:t>Golay, 1971</a:t>
            </a:r>
          </a:p>
          <a:p>
            <a:r>
              <a:rPr lang="en-US" sz="2400" dirty="0">
                <a:solidFill>
                  <a:schemeClr val="bg1">
                    <a:lumMod val="50000"/>
                  </a:schemeClr>
                </a:solidFill>
              </a:rPr>
              <a:t>Square grid</a:t>
            </a:r>
            <a:endParaRPr lang="he-IL" sz="2400" dirty="0">
              <a:solidFill>
                <a:schemeClr val="bg1">
                  <a:lumMod val="50000"/>
                </a:schemeClr>
              </a:solidFill>
            </a:endParaRPr>
          </a:p>
        </p:txBody>
      </p:sp>
      <p:sp>
        <p:nvSpPr>
          <p:cNvPr id="12" name="אליפסה 11">
            <a:extLst>
              <a:ext uri="{FF2B5EF4-FFF2-40B4-BE49-F238E27FC236}">
                <a16:creationId xmlns:a16="http://schemas.microsoft.com/office/drawing/2014/main" id="{CD61A87C-1ADA-4BE0-DBBA-6F92FEADF117}"/>
              </a:ext>
            </a:extLst>
          </p:cNvPr>
          <p:cNvSpPr/>
          <p:nvPr/>
        </p:nvSpPr>
        <p:spPr>
          <a:xfrm>
            <a:off x="2094456" y="3987800"/>
            <a:ext cx="590646" cy="5719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אליפסה 15">
            <a:extLst>
              <a:ext uri="{FF2B5EF4-FFF2-40B4-BE49-F238E27FC236}">
                <a16:creationId xmlns:a16="http://schemas.microsoft.com/office/drawing/2014/main" id="{4C477F90-8D29-F4E1-80AE-4A263BF6A222}"/>
              </a:ext>
            </a:extLst>
          </p:cNvPr>
          <p:cNvSpPr/>
          <p:nvPr/>
        </p:nvSpPr>
        <p:spPr>
          <a:xfrm>
            <a:off x="2754004" y="4661724"/>
            <a:ext cx="590646" cy="5719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a:extLst>
              <a:ext uri="{FF2B5EF4-FFF2-40B4-BE49-F238E27FC236}">
                <a16:creationId xmlns:a16="http://schemas.microsoft.com/office/drawing/2014/main" id="{8169D22B-FBA6-6902-3CF0-6A61593505E5}"/>
              </a:ext>
            </a:extLst>
          </p:cNvPr>
          <p:cNvSpPr/>
          <p:nvPr/>
        </p:nvSpPr>
        <p:spPr>
          <a:xfrm>
            <a:off x="2094456" y="4661724"/>
            <a:ext cx="590646" cy="5719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אליפסה 17">
            <a:extLst>
              <a:ext uri="{FF2B5EF4-FFF2-40B4-BE49-F238E27FC236}">
                <a16:creationId xmlns:a16="http://schemas.microsoft.com/office/drawing/2014/main" id="{7D807452-A171-BC07-E38D-2DC82D154208}"/>
              </a:ext>
            </a:extLst>
          </p:cNvPr>
          <p:cNvSpPr/>
          <p:nvPr/>
        </p:nvSpPr>
        <p:spPr>
          <a:xfrm>
            <a:off x="3393078" y="4000141"/>
            <a:ext cx="590646" cy="5719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a:extLst>
              <a:ext uri="{FF2B5EF4-FFF2-40B4-BE49-F238E27FC236}">
                <a16:creationId xmlns:a16="http://schemas.microsoft.com/office/drawing/2014/main" id="{D17A1800-3D21-5DFC-8186-F63D6E48D302}"/>
              </a:ext>
            </a:extLst>
          </p:cNvPr>
          <p:cNvSpPr/>
          <p:nvPr/>
        </p:nvSpPr>
        <p:spPr>
          <a:xfrm>
            <a:off x="2754004" y="2669453"/>
            <a:ext cx="590646" cy="5719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אליפסה 19">
            <a:extLst>
              <a:ext uri="{FF2B5EF4-FFF2-40B4-BE49-F238E27FC236}">
                <a16:creationId xmlns:a16="http://schemas.microsoft.com/office/drawing/2014/main" id="{006D89EB-85CE-3F2A-3CB1-259BD61958CF}"/>
              </a:ext>
            </a:extLst>
          </p:cNvPr>
          <p:cNvSpPr/>
          <p:nvPr/>
        </p:nvSpPr>
        <p:spPr>
          <a:xfrm>
            <a:off x="161877" y="3302000"/>
            <a:ext cx="590646" cy="5719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12">
            <a:extLst>
              <a:ext uri="{FF2B5EF4-FFF2-40B4-BE49-F238E27FC236}">
                <a16:creationId xmlns:a16="http://schemas.microsoft.com/office/drawing/2014/main" id="{75EA81B3-6300-00FE-2854-14D3E65E29AF}"/>
              </a:ext>
            </a:extLst>
          </p:cNvPr>
          <p:cNvSpPr txBox="1"/>
          <p:nvPr/>
        </p:nvSpPr>
        <p:spPr>
          <a:xfrm>
            <a:off x="-29597" y="6552625"/>
            <a:ext cx="14139297" cy="330860"/>
          </a:xfrm>
          <a:prstGeom prst="rect">
            <a:avLst/>
          </a:prstGeom>
          <a:noFill/>
        </p:spPr>
        <p:txBody>
          <a:bodyPr wrap="square">
            <a:spAutoFit/>
          </a:bodyPr>
          <a:lstStyle/>
          <a:p>
            <a:r>
              <a:rPr lang="en-US" sz="1550" b="0" i="1" dirty="0">
                <a:solidFill>
                  <a:schemeClr val="bg1">
                    <a:lumMod val="65000"/>
                  </a:schemeClr>
                </a:solidFill>
                <a:effectLst/>
                <a:latin typeface="Arial" panose="020B0604020202020204" pitchFamily="34" charset="0"/>
              </a:rPr>
              <a:t>Golay, M. J. (1971). Point arrays having compact, nonredundant autocorrelations. Journal of the Optical Society of America, 61(2), 272-273.</a:t>
            </a:r>
            <a:endParaRPr lang="he-IL" sz="1550" i="1" dirty="0">
              <a:solidFill>
                <a:schemeClr val="bg1">
                  <a:lumMod val="65000"/>
                </a:schemeClr>
              </a:solidFill>
            </a:endParaRPr>
          </a:p>
        </p:txBody>
      </p:sp>
      <p:sp>
        <p:nvSpPr>
          <p:cNvPr id="23" name="תיבת טקסט 22">
            <a:extLst>
              <a:ext uri="{FF2B5EF4-FFF2-40B4-BE49-F238E27FC236}">
                <a16:creationId xmlns:a16="http://schemas.microsoft.com/office/drawing/2014/main" id="{2513D36A-97C2-6B6A-F24C-7CC711543ECC}"/>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24" name="תיבת טקסט 23">
            <a:extLst>
              <a:ext uri="{FF2B5EF4-FFF2-40B4-BE49-F238E27FC236}">
                <a16:creationId xmlns:a16="http://schemas.microsoft.com/office/drawing/2014/main" id="{680DADBB-DFB4-FF88-3CD6-70DAC4F099E9}"/>
              </a:ext>
            </a:extLst>
          </p:cNvPr>
          <p:cNvSpPr txBox="1"/>
          <p:nvPr/>
        </p:nvSpPr>
        <p:spPr>
          <a:xfrm>
            <a:off x="4429125" y="-117719"/>
            <a:ext cx="1842136" cy="584775"/>
          </a:xfrm>
          <a:prstGeom prst="rect">
            <a:avLst/>
          </a:prstGeom>
          <a:noFill/>
        </p:spPr>
        <p:txBody>
          <a:bodyPr wrap="square" rtlCol="1">
            <a:spAutoFit/>
          </a:bodyPr>
          <a:lstStyle/>
          <a:p>
            <a:pPr algn="r"/>
            <a:r>
              <a:rPr lang="en-US" sz="3200" b="1" dirty="0">
                <a:solidFill>
                  <a:schemeClr val="bg2">
                    <a:lumMod val="50000"/>
                  </a:schemeClr>
                </a:solidFill>
              </a:rPr>
              <a:t>IIIIIII</a:t>
            </a:r>
            <a:r>
              <a:rPr lang="en-US" sz="3200" b="1" dirty="0">
                <a:solidFill>
                  <a:schemeClr val="bg1">
                    <a:lumMod val="85000"/>
                  </a:schemeClr>
                </a:solidFill>
              </a:rPr>
              <a:t>I</a:t>
            </a:r>
            <a:r>
              <a:rPr lang="en-US" sz="3200" b="1" dirty="0">
                <a:solidFill>
                  <a:schemeClr val="bg2">
                    <a:lumMod val="50000"/>
                  </a:schemeClr>
                </a:solidFill>
              </a:rPr>
              <a:t>IIIIIII</a:t>
            </a:r>
            <a:endParaRPr lang="he-IL" sz="3200" b="1" dirty="0">
              <a:solidFill>
                <a:schemeClr val="bg2">
                  <a:lumMod val="50000"/>
                </a:schemeClr>
              </a:solidFill>
            </a:endParaRPr>
          </a:p>
        </p:txBody>
      </p:sp>
    </p:spTree>
    <p:extLst>
      <p:ext uri="{BB962C8B-B14F-4D97-AF65-F5344CB8AC3E}">
        <p14:creationId xmlns:p14="http://schemas.microsoft.com/office/powerpoint/2010/main" val="363229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AB00F-4630-B92B-62D2-1C1B714D6E6B}"/>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660006D4-E487-C716-EEA8-B92FB07B89A4}"/>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pic>
        <p:nvPicPr>
          <p:cNvPr id="5" name="תמונה 4">
            <a:extLst>
              <a:ext uri="{FF2B5EF4-FFF2-40B4-BE49-F238E27FC236}">
                <a16:creationId xmlns:a16="http://schemas.microsoft.com/office/drawing/2014/main" id="{7CCADD23-B943-7134-800F-86E76B220A4C}"/>
              </a:ext>
            </a:extLst>
          </p:cNvPr>
          <p:cNvPicPr>
            <a:picLocks noChangeAspect="1"/>
          </p:cNvPicPr>
          <p:nvPr/>
        </p:nvPicPr>
        <p:blipFill>
          <a:blip r:embed="rId3"/>
          <a:stretch>
            <a:fillRect/>
          </a:stretch>
        </p:blipFill>
        <p:spPr>
          <a:xfrm>
            <a:off x="0" y="1963150"/>
            <a:ext cx="12115800" cy="4691650"/>
          </a:xfrm>
          <a:prstGeom prst="rect">
            <a:avLst/>
          </a:prstGeom>
        </p:spPr>
      </p:pic>
      <p:sp>
        <p:nvSpPr>
          <p:cNvPr id="7" name="Title 1">
            <a:extLst>
              <a:ext uri="{FF2B5EF4-FFF2-40B4-BE49-F238E27FC236}">
                <a16:creationId xmlns:a16="http://schemas.microsoft.com/office/drawing/2014/main" id="{AB0E307E-8AC0-8321-8DFE-5AF5712572F6}"/>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sp>
        <p:nvSpPr>
          <p:cNvPr id="14" name="תיבת טקסט 13">
            <a:extLst>
              <a:ext uri="{FF2B5EF4-FFF2-40B4-BE49-F238E27FC236}">
                <a16:creationId xmlns:a16="http://schemas.microsoft.com/office/drawing/2014/main" id="{DC9F552C-D222-E5CE-F385-9F0C6A8A5DDB}"/>
              </a:ext>
            </a:extLst>
          </p:cNvPr>
          <p:cNvSpPr txBox="1"/>
          <p:nvPr/>
        </p:nvSpPr>
        <p:spPr>
          <a:xfrm>
            <a:off x="-29597" y="6552625"/>
            <a:ext cx="14139297" cy="330860"/>
          </a:xfrm>
          <a:prstGeom prst="rect">
            <a:avLst/>
          </a:prstGeom>
          <a:noFill/>
        </p:spPr>
        <p:txBody>
          <a:bodyPr wrap="square">
            <a:spAutoFit/>
          </a:bodyPr>
          <a:lstStyle/>
          <a:p>
            <a:r>
              <a:rPr lang="en-US" sz="1550" b="0" i="1" dirty="0">
                <a:solidFill>
                  <a:schemeClr val="bg1">
                    <a:lumMod val="65000"/>
                  </a:schemeClr>
                </a:solidFill>
                <a:effectLst/>
                <a:latin typeface="Arial" panose="020B0604020202020204" pitchFamily="34" charset="0"/>
              </a:rPr>
              <a:t>Golay, M. J. (1971). Point arrays having compact, nonredundant autocorrelations. Journal of the Optical Society of America, 61(2), 272-273.</a:t>
            </a:r>
            <a:endParaRPr lang="he-IL" sz="1550" i="1" dirty="0">
              <a:solidFill>
                <a:schemeClr val="bg1">
                  <a:lumMod val="65000"/>
                </a:schemeClr>
              </a:solidFill>
            </a:endParaRPr>
          </a:p>
        </p:txBody>
      </p:sp>
      <p:sp>
        <p:nvSpPr>
          <p:cNvPr id="17" name="תיבת טקסט 16">
            <a:extLst>
              <a:ext uri="{FF2B5EF4-FFF2-40B4-BE49-F238E27FC236}">
                <a16:creationId xmlns:a16="http://schemas.microsoft.com/office/drawing/2014/main" id="{C6B5AF61-4036-8512-8AB2-AD659CD9E321}"/>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8" name="תיבת טקסט 17">
            <a:extLst>
              <a:ext uri="{FF2B5EF4-FFF2-40B4-BE49-F238E27FC236}">
                <a16:creationId xmlns:a16="http://schemas.microsoft.com/office/drawing/2014/main" id="{9E27C8C8-A5A1-7E2A-EF81-BEB4F9DE48FC}"/>
              </a:ext>
            </a:extLst>
          </p:cNvPr>
          <p:cNvSpPr txBox="1"/>
          <p:nvPr/>
        </p:nvSpPr>
        <p:spPr>
          <a:xfrm>
            <a:off x="4410075" y="-117719"/>
            <a:ext cx="1861186" cy="584775"/>
          </a:xfrm>
          <a:prstGeom prst="rect">
            <a:avLst/>
          </a:prstGeom>
          <a:noFill/>
        </p:spPr>
        <p:txBody>
          <a:bodyPr wrap="square" rtlCol="1">
            <a:spAutoFit/>
          </a:bodyPr>
          <a:lstStyle/>
          <a:p>
            <a:pPr algn="r"/>
            <a:r>
              <a:rPr lang="en-US" sz="3200" b="1" dirty="0">
                <a:solidFill>
                  <a:schemeClr val="bg2">
                    <a:lumMod val="50000"/>
                  </a:schemeClr>
                </a:solidFill>
              </a:rPr>
              <a:t>IIIIIIII</a:t>
            </a:r>
            <a:r>
              <a:rPr lang="en-US" sz="3200" b="1" dirty="0">
                <a:solidFill>
                  <a:schemeClr val="bg1">
                    <a:lumMod val="85000"/>
                  </a:schemeClr>
                </a:solidFill>
              </a:rPr>
              <a:t>I</a:t>
            </a:r>
            <a:r>
              <a:rPr lang="en-US" sz="3200" b="1" dirty="0">
                <a:solidFill>
                  <a:schemeClr val="bg2">
                    <a:lumMod val="50000"/>
                  </a:schemeClr>
                </a:solidFill>
              </a:rPr>
              <a:t>IIIIII</a:t>
            </a:r>
            <a:endParaRPr lang="he-IL" sz="3200" b="1" dirty="0">
              <a:solidFill>
                <a:schemeClr val="bg2">
                  <a:lumMod val="50000"/>
                </a:schemeClr>
              </a:solidFill>
            </a:endParaRPr>
          </a:p>
        </p:txBody>
      </p:sp>
      <p:sp>
        <p:nvSpPr>
          <p:cNvPr id="19" name="תיבת טקסט 18">
            <a:extLst>
              <a:ext uri="{FF2B5EF4-FFF2-40B4-BE49-F238E27FC236}">
                <a16:creationId xmlns:a16="http://schemas.microsoft.com/office/drawing/2014/main" id="{A3970A42-171E-2A95-BC18-FD9DA1D2E682}"/>
              </a:ext>
            </a:extLst>
          </p:cNvPr>
          <p:cNvSpPr txBox="1"/>
          <p:nvPr/>
        </p:nvSpPr>
        <p:spPr>
          <a:xfrm>
            <a:off x="291193" y="1545771"/>
            <a:ext cx="11310257" cy="954107"/>
          </a:xfrm>
          <a:prstGeom prst="rect">
            <a:avLst/>
          </a:prstGeom>
          <a:noFill/>
        </p:spPr>
        <p:txBody>
          <a:bodyPr wrap="square" rtlCol="1">
            <a:spAutoFit/>
          </a:bodyPr>
          <a:lstStyle/>
          <a:p>
            <a:r>
              <a:rPr lang="en-US" sz="3200" dirty="0"/>
              <a:t>Golay, 1971</a:t>
            </a:r>
          </a:p>
          <a:p>
            <a:r>
              <a:rPr lang="en-US" sz="2400" dirty="0">
                <a:solidFill>
                  <a:schemeClr val="bg1">
                    <a:lumMod val="50000"/>
                  </a:schemeClr>
                </a:solidFill>
              </a:rPr>
              <a:t>Triangular grid</a:t>
            </a:r>
            <a:endParaRPr lang="he-IL" sz="2400" dirty="0">
              <a:solidFill>
                <a:schemeClr val="bg1">
                  <a:lumMod val="50000"/>
                </a:schemeClr>
              </a:solidFill>
            </a:endParaRPr>
          </a:p>
        </p:txBody>
      </p:sp>
    </p:spTree>
    <p:extLst>
      <p:ext uri="{BB962C8B-B14F-4D97-AF65-F5344CB8AC3E}">
        <p14:creationId xmlns:p14="http://schemas.microsoft.com/office/powerpoint/2010/main" val="256318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2309A4-5D86-FFEB-9BEF-3516FDFD466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4815652-508E-1629-1B5A-84E94A409D66}"/>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6C8F4765-4A31-CC81-2CBD-822F020F04B9}"/>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pic>
        <p:nvPicPr>
          <p:cNvPr id="4" name="תמונה 3">
            <a:extLst>
              <a:ext uri="{FF2B5EF4-FFF2-40B4-BE49-F238E27FC236}">
                <a16:creationId xmlns:a16="http://schemas.microsoft.com/office/drawing/2014/main" id="{05C216E9-0B5C-1CA4-DBCB-BC0FEEB54AE0}"/>
              </a:ext>
            </a:extLst>
          </p:cNvPr>
          <p:cNvPicPr>
            <a:picLocks noChangeAspect="1"/>
          </p:cNvPicPr>
          <p:nvPr/>
        </p:nvPicPr>
        <p:blipFill>
          <a:blip r:embed="rId3"/>
          <a:stretch>
            <a:fillRect/>
          </a:stretch>
        </p:blipFill>
        <p:spPr>
          <a:xfrm>
            <a:off x="656086" y="2735851"/>
            <a:ext cx="10847170" cy="2998322"/>
          </a:xfrm>
          <a:prstGeom prst="rect">
            <a:avLst/>
          </a:prstGeom>
        </p:spPr>
      </p:pic>
      <p:sp>
        <p:nvSpPr>
          <p:cNvPr id="5" name="תיבת טקסט 4">
            <a:extLst>
              <a:ext uri="{FF2B5EF4-FFF2-40B4-BE49-F238E27FC236}">
                <a16:creationId xmlns:a16="http://schemas.microsoft.com/office/drawing/2014/main" id="{C0DB3178-DC01-F34B-89D2-A02D12DD9380}"/>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6" name="תיבת טקסט 5">
            <a:extLst>
              <a:ext uri="{FF2B5EF4-FFF2-40B4-BE49-F238E27FC236}">
                <a16:creationId xmlns:a16="http://schemas.microsoft.com/office/drawing/2014/main" id="{475772FE-70CA-46AA-B10D-4F0C2729EFDA}"/>
              </a:ext>
            </a:extLst>
          </p:cNvPr>
          <p:cNvSpPr txBox="1"/>
          <p:nvPr/>
        </p:nvSpPr>
        <p:spPr>
          <a:xfrm>
            <a:off x="291193" y="1545771"/>
            <a:ext cx="11310257" cy="954107"/>
          </a:xfrm>
          <a:prstGeom prst="rect">
            <a:avLst/>
          </a:prstGeom>
          <a:noFill/>
        </p:spPr>
        <p:txBody>
          <a:bodyPr wrap="square" rtlCol="1">
            <a:spAutoFit/>
          </a:bodyPr>
          <a:lstStyle/>
          <a:p>
            <a:r>
              <a:rPr lang="en-US" sz="3200" dirty="0"/>
              <a:t>Golay, 1971</a:t>
            </a:r>
          </a:p>
          <a:p>
            <a:r>
              <a:rPr lang="en-US" sz="2400" dirty="0">
                <a:solidFill>
                  <a:schemeClr val="bg1">
                    <a:lumMod val="50000"/>
                  </a:schemeClr>
                </a:solidFill>
              </a:rPr>
              <a:t>Triangular grid</a:t>
            </a:r>
            <a:endParaRPr lang="he-IL" sz="2400" dirty="0">
              <a:solidFill>
                <a:schemeClr val="bg1">
                  <a:lumMod val="50000"/>
                </a:schemeClr>
              </a:solidFill>
            </a:endParaRPr>
          </a:p>
        </p:txBody>
      </p:sp>
      <p:sp>
        <p:nvSpPr>
          <p:cNvPr id="2" name="תיבת טקסט 1">
            <a:extLst>
              <a:ext uri="{FF2B5EF4-FFF2-40B4-BE49-F238E27FC236}">
                <a16:creationId xmlns:a16="http://schemas.microsoft.com/office/drawing/2014/main" id="{39B56DF6-1FB7-2033-8C47-86E04F61A7A4}"/>
              </a:ext>
            </a:extLst>
          </p:cNvPr>
          <p:cNvSpPr txBox="1"/>
          <p:nvPr/>
        </p:nvSpPr>
        <p:spPr>
          <a:xfrm>
            <a:off x="-29597" y="6552625"/>
            <a:ext cx="14139297" cy="330860"/>
          </a:xfrm>
          <a:prstGeom prst="rect">
            <a:avLst/>
          </a:prstGeom>
          <a:noFill/>
        </p:spPr>
        <p:txBody>
          <a:bodyPr wrap="square">
            <a:spAutoFit/>
          </a:bodyPr>
          <a:lstStyle/>
          <a:p>
            <a:r>
              <a:rPr lang="en-US" sz="1550" b="0" i="1" dirty="0">
                <a:solidFill>
                  <a:schemeClr val="bg1">
                    <a:lumMod val="65000"/>
                  </a:schemeClr>
                </a:solidFill>
                <a:effectLst/>
                <a:latin typeface="Arial" panose="020B0604020202020204" pitchFamily="34" charset="0"/>
              </a:rPr>
              <a:t>Golay, M. J. (1971). Point arrays having compact, nonredundant autocorrelations. Journal of the Optical Society of America, 61(2), 272-273.</a:t>
            </a:r>
            <a:endParaRPr lang="he-IL" sz="1550" i="1" dirty="0">
              <a:solidFill>
                <a:schemeClr val="bg1">
                  <a:lumMod val="65000"/>
                </a:schemeClr>
              </a:solidFill>
            </a:endParaRPr>
          </a:p>
        </p:txBody>
      </p:sp>
    </p:spTree>
    <p:extLst>
      <p:ext uri="{BB962C8B-B14F-4D97-AF65-F5344CB8AC3E}">
        <p14:creationId xmlns:p14="http://schemas.microsoft.com/office/powerpoint/2010/main" val="84848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698DB-8E44-8770-2DAE-66A0023C1BE9}"/>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E61DB3DD-2D37-9BB5-B1C2-BE55297DDB91}"/>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pic>
        <p:nvPicPr>
          <p:cNvPr id="9" name="תמונה 8">
            <a:extLst>
              <a:ext uri="{FF2B5EF4-FFF2-40B4-BE49-F238E27FC236}">
                <a16:creationId xmlns:a16="http://schemas.microsoft.com/office/drawing/2014/main" id="{7CFDD674-E5FE-A931-F2D5-36F5494EB5C5}"/>
              </a:ext>
            </a:extLst>
          </p:cNvPr>
          <p:cNvPicPr>
            <a:picLocks noChangeAspect="1"/>
          </p:cNvPicPr>
          <p:nvPr/>
        </p:nvPicPr>
        <p:blipFill>
          <a:blip r:embed="rId3"/>
          <a:stretch>
            <a:fillRect/>
          </a:stretch>
        </p:blipFill>
        <p:spPr>
          <a:xfrm>
            <a:off x="3187700" y="1968502"/>
            <a:ext cx="8907688" cy="4432076"/>
          </a:xfrm>
          <a:prstGeom prst="rect">
            <a:avLst/>
          </a:prstGeom>
        </p:spPr>
      </p:pic>
      <p:sp>
        <p:nvSpPr>
          <p:cNvPr id="7" name="Title 1">
            <a:extLst>
              <a:ext uri="{FF2B5EF4-FFF2-40B4-BE49-F238E27FC236}">
                <a16:creationId xmlns:a16="http://schemas.microsoft.com/office/drawing/2014/main" id="{387A775D-CEA2-FDBC-2E97-D2C26A4A7E94}"/>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sp>
        <p:nvSpPr>
          <p:cNvPr id="2" name="תיבת טקסט 1">
            <a:extLst>
              <a:ext uri="{FF2B5EF4-FFF2-40B4-BE49-F238E27FC236}">
                <a16:creationId xmlns:a16="http://schemas.microsoft.com/office/drawing/2014/main" id="{E640C5DC-A739-97BF-C87E-A3CBCD8B025D}"/>
              </a:ext>
            </a:extLst>
          </p:cNvPr>
          <p:cNvSpPr txBox="1"/>
          <p:nvPr/>
        </p:nvSpPr>
        <p:spPr>
          <a:xfrm>
            <a:off x="319768" y="1545771"/>
            <a:ext cx="11310257" cy="954107"/>
          </a:xfrm>
          <a:prstGeom prst="rect">
            <a:avLst/>
          </a:prstGeom>
          <a:noFill/>
        </p:spPr>
        <p:txBody>
          <a:bodyPr wrap="square" rtlCol="1">
            <a:spAutoFit/>
          </a:bodyPr>
          <a:lstStyle/>
          <a:p>
            <a:r>
              <a:rPr lang="en-US" sz="3200" dirty="0"/>
              <a:t>Cornwell, 1988</a:t>
            </a:r>
          </a:p>
          <a:p>
            <a:r>
              <a:rPr lang="en-US" sz="2400" dirty="0">
                <a:solidFill>
                  <a:schemeClr val="bg1">
                    <a:lumMod val="50000"/>
                  </a:schemeClr>
                </a:solidFill>
              </a:rPr>
              <a:t>On circle</a:t>
            </a:r>
            <a:endParaRPr lang="he-IL" sz="2400" dirty="0">
              <a:solidFill>
                <a:schemeClr val="bg1">
                  <a:lumMod val="50000"/>
                </a:schemeClr>
              </a:solidFill>
            </a:endParaRPr>
          </a:p>
        </p:txBody>
      </p:sp>
      <p:sp>
        <p:nvSpPr>
          <p:cNvPr id="14" name="תיבת טקסט 13">
            <a:extLst>
              <a:ext uri="{FF2B5EF4-FFF2-40B4-BE49-F238E27FC236}">
                <a16:creationId xmlns:a16="http://schemas.microsoft.com/office/drawing/2014/main" id="{0B2BB614-7CE5-409E-CA9B-4FAB80457582}"/>
              </a:ext>
            </a:extLst>
          </p:cNvPr>
          <p:cNvSpPr txBox="1"/>
          <p:nvPr/>
        </p:nvSpPr>
        <p:spPr>
          <a:xfrm>
            <a:off x="-76200" y="6311325"/>
            <a:ext cx="10023475" cy="584775"/>
          </a:xfrm>
          <a:prstGeom prst="rect">
            <a:avLst/>
          </a:prstGeom>
          <a:noFill/>
        </p:spPr>
        <p:txBody>
          <a:bodyPr wrap="square">
            <a:spAutoFit/>
          </a:bodyPr>
          <a:lstStyle/>
          <a:p>
            <a:r>
              <a:rPr lang="en-US" sz="1600" b="0" i="1" dirty="0">
                <a:solidFill>
                  <a:schemeClr val="bg1">
                    <a:lumMod val="65000"/>
                  </a:schemeClr>
                </a:solidFill>
                <a:effectLst/>
                <a:latin typeface="Arial" panose="020B0604020202020204" pitchFamily="34" charset="0"/>
              </a:rPr>
              <a:t>Cornwell, T. J. (1988). Radio-interferometric imaging of very large objects. Astronomy and Astrophysics (ISSN 0004-6361), vol. 202, no. 1-2, Aug. 1988, p. 316-321., 202, 316-321.</a:t>
            </a:r>
            <a:endParaRPr lang="he-IL" sz="1600" i="1" dirty="0">
              <a:solidFill>
                <a:schemeClr val="bg1">
                  <a:lumMod val="65000"/>
                </a:schemeClr>
              </a:solidFill>
            </a:endParaRPr>
          </a:p>
        </p:txBody>
      </p:sp>
      <p:sp>
        <p:nvSpPr>
          <p:cNvPr id="17" name="תיבת טקסט 16">
            <a:extLst>
              <a:ext uri="{FF2B5EF4-FFF2-40B4-BE49-F238E27FC236}">
                <a16:creationId xmlns:a16="http://schemas.microsoft.com/office/drawing/2014/main" id="{25DCAB8A-0BB6-C7A2-AFBF-981376AF5A37}"/>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8" name="תיבת טקסט 17">
            <a:extLst>
              <a:ext uri="{FF2B5EF4-FFF2-40B4-BE49-F238E27FC236}">
                <a16:creationId xmlns:a16="http://schemas.microsoft.com/office/drawing/2014/main" id="{44290E25-73B5-FC9D-6E79-9701A73970FE}"/>
              </a:ext>
            </a:extLst>
          </p:cNvPr>
          <p:cNvSpPr txBox="1"/>
          <p:nvPr/>
        </p:nvSpPr>
        <p:spPr>
          <a:xfrm>
            <a:off x="4371975" y="-117719"/>
            <a:ext cx="1899286" cy="584775"/>
          </a:xfrm>
          <a:prstGeom prst="rect">
            <a:avLst/>
          </a:prstGeom>
          <a:noFill/>
        </p:spPr>
        <p:txBody>
          <a:bodyPr wrap="square" rtlCol="1">
            <a:spAutoFit/>
          </a:bodyPr>
          <a:lstStyle/>
          <a:p>
            <a:pPr algn="r"/>
            <a:r>
              <a:rPr lang="en-US" sz="3200" b="1" dirty="0">
                <a:solidFill>
                  <a:schemeClr val="bg2">
                    <a:lumMod val="50000"/>
                  </a:schemeClr>
                </a:solidFill>
              </a:rPr>
              <a:t>IIIIIIIII</a:t>
            </a:r>
            <a:r>
              <a:rPr lang="en-US" sz="3200" b="1" dirty="0">
                <a:solidFill>
                  <a:schemeClr val="bg1">
                    <a:lumMod val="85000"/>
                  </a:schemeClr>
                </a:solidFill>
              </a:rPr>
              <a:t>I</a:t>
            </a:r>
            <a:r>
              <a:rPr lang="en-US" sz="3200" b="1" dirty="0">
                <a:solidFill>
                  <a:schemeClr val="bg2">
                    <a:lumMod val="50000"/>
                  </a:schemeClr>
                </a:solidFill>
              </a:rPr>
              <a:t>IIIII</a:t>
            </a:r>
            <a:endParaRPr lang="he-IL" sz="3200" b="1" dirty="0">
              <a:solidFill>
                <a:schemeClr val="bg2">
                  <a:lumMod val="50000"/>
                </a:schemeClr>
              </a:solidFill>
            </a:endParaRPr>
          </a:p>
        </p:txBody>
      </p:sp>
    </p:spTree>
    <p:extLst>
      <p:ext uri="{BB962C8B-B14F-4D97-AF65-F5344CB8AC3E}">
        <p14:creationId xmlns:p14="http://schemas.microsoft.com/office/powerpoint/2010/main" val="8407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D765E2-153A-38E2-FD2E-3C1D9E04D424}"/>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Outline</a:t>
            </a:r>
          </a:p>
        </p:txBody>
      </p:sp>
      <p:sp>
        <p:nvSpPr>
          <p:cNvPr id="11" name="תיבת טקסט 10">
            <a:extLst>
              <a:ext uri="{FF2B5EF4-FFF2-40B4-BE49-F238E27FC236}">
                <a16:creationId xmlns:a16="http://schemas.microsoft.com/office/drawing/2014/main" id="{03B13F64-78DD-8940-2174-8D2882DC6C8B}"/>
              </a:ext>
            </a:extLst>
          </p:cNvPr>
          <p:cNvSpPr txBox="1"/>
          <p:nvPr/>
        </p:nvSpPr>
        <p:spPr>
          <a:xfrm>
            <a:off x="424543" y="1545771"/>
            <a:ext cx="11310257" cy="4031873"/>
          </a:xfrm>
          <a:prstGeom prst="rect">
            <a:avLst/>
          </a:prstGeom>
          <a:noFill/>
        </p:spPr>
        <p:txBody>
          <a:bodyPr wrap="square" rtlCol="1">
            <a:spAutoFit/>
          </a:bodyPr>
          <a:lstStyle/>
          <a:p>
            <a:pPr marL="285750" indent="-285750">
              <a:buFont typeface="Arial" panose="020B0604020202020204" pitchFamily="34" charset="0"/>
              <a:buChar char="•"/>
            </a:pPr>
            <a:r>
              <a:rPr lang="en-US" sz="3200" dirty="0"/>
              <a:t>Introduction</a:t>
            </a:r>
          </a:p>
          <a:p>
            <a:pPr marL="285750" indent="-285750">
              <a:buFont typeface="Arial" panose="020B0604020202020204" pitchFamily="34" charset="0"/>
              <a:buChar char="•"/>
            </a:pPr>
            <a:r>
              <a:rPr lang="en-US" sz="3200" dirty="0"/>
              <a:t>MTF designing</a:t>
            </a:r>
          </a:p>
          <a:p>
            <a:pPr marL="285750" indent="-285750">
              <a:buFont typeface="Arial" panose="020B0604020202020204" pitchFamily="34" charset="0"/>
              <a:buChar char="•"/>
            </a:pPr>
            <a:r>
              <a:rPr lang="en-US" sz="3200" dirty="0"/>
              <a:t>Project guidelines</a:t>
            </a:r>
          </a:p>
          <a:p>
            <a:pPr marL="285750" indent="-285750">
              <a:buFont typeface="Arial" panose="020B0604020202020204" pitchFamily="34" charset="0"/>
              <a:buChar char="•"/>
            </a:pPr>
            <a:r>
              <a:rPr lang="en-US" sz="3200" dirty="0"/>
              <a:t>Numerical methods</a:t>
            </a:r>
          </a:p>
          <a:p>
            <a:pPr marL="285750" indent="-285750">
              <a:buFont typeface="Arial" panose="020B0604020202020204" pitchFamily="34" charset="0"/>
              <a:buChar char="•"/>
            </a:pPr>
            <a:r>
              <a:rPr lang="en-US" sz="3200" dirty="0"/>
              <a:t>Results</a:t>
            </a:r>
          </a:p>
          <a:p>
            <a:pPr marL="285750" indent="-285750">
              <a:buFont typeface="Arial" panose="020B0604020202020204" pitchFamily="34" charset="0"/>
              <a:buChar char="•"/>
            </a:pPr>
            <a:r>
              <a:rPr lang="en-US" sz="3200" dirty="0"/>
              <a:t>Conclusions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he-IL" sz="3200" dirty="0"/>
          </a:p>
        </p:txBody>
      </p:sp>
      <p:pic>
        <p:nvPicPr>
          <p:cNvPr id="1026" name="Picture 2" descr="James Webb Space Telescope">
            <a:extLst>
              <a:ext uri="{FF2B5EF4-FFF2-40B4-BE49-F238E27FC236}">
                <a16:creationId xmlns:a16="http://schemas.microsoft.com/office/drawing/2014/main" id="{EEB32DA8-4805-D7C8-2F07-9E415B1FC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140" y="1558471"/>
            <a:ext cx="8014860" cy="451122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EC13357E-10EA-370E-A54E-BA2C6A1D7042}"/>
              </a:ext>
            </a:extLst>
          </p:cNvPr>
          <p:cNvSpPr txBox="1"/>
          <p:nvPr/>
        </p:nvSpPr>
        <p:spPr>
          <a:xfrm>
            <a:off x="7953828" y="5961598"/>
            <a:ext cx="4747183" cy="338554"/>
          </a:xfrm>
          <a:prstGeom prst="rect">
            <a:avLst/>
          </a:prstGeom>
          <a:noFill/>
        </p:spPr>
        <p:txBody>
          <a:bodyPr wrap="square" rtlCol="1">
            <a:spAutoFit/>
          </a:bodyPr>
          <a:lstStyle/>
          <a:p>
            <a:r>
              <a:rPr lang="en-US" sz="1600" i="1" dirty="0">
                <a:solidFill>
                  <a:schemeClr val="bg1">
                    <a:lumMod val="65000"/>
                  </a:schemeClr>
                </a:solidFill>
              </a:rPr>
              <a:t>James Webb Space Telescope, by Dima Zel, NASA</a:t>
            </a:r>
            <a:endParaRPr lang="he-IL" sz="1600" i="1" dirty="0">
              <a:solidFill>
                <a:schemeClr val="bg1">
                  <a:lumMod val="65000"/>
                </a:schemeClr>
              </a:solidFill>
            </a:endParaRPr>
          </a:p>
        </p:txBody>
      </p:sp>
    </p:spTree>
    <p:extLst>
      <p:ext uri="{BB962C8B-B14F-4D97-AF65-F5344CB8AC3E}">
        <p14:creationId xmlns:p14="http://schemas.microsoft.com/office/powerpoint/2010/main" val="24829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3669-BEDB-FFFE-8670-C57365680089}"/>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CF5467D-65C0-1CC4-9C2D-7E950722D44A}"/>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4A0D6943-198E-1639-3BD4-B1CA4A82C83A}"/>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pic>
        <p:nvPicPr>
          <p:cNvPr id="6" name="תמונה 5">
            <a:extLst>
              <a:ext uri="{FF2B5EF4-FFF2-40B4-BE49-F238E27FC236}">
                <a16:creationId xmlns:a16="http://schemas.microsoft.com/office/drawing/2014/main" id="{C3282815-A66C-212D-7C54-9B276E8F2738}"/>
              </a:ext>
            </a:extLst>
          </p:cNvPr>
          <p:cNvPicPr>
            <a:picLocks noChangeAspect="1"/>
          </p:cNvPicPr>
          <p:nvPr/>
        </p:nvPicPr>
        <p:blipFill>
          <a:blip r:embed="rId3"/>
          <a:stretch>
            <a:fillRect/>
          </a:stretch>
        </p:blipFill>
        <p:spPr>
          <a:xfrm>
            <a:off x="3200400" y="2048836"/>
            <a:ext cx="8991599" cy="4321542"/>
          </a:xfrm>
          <a:prstGeom prst="rect">
            <a:avLst/>
          </a:prstGeom>
        </p:spPr>
      </p:pic>
      <p:sp>
        <p:nvSpPr>
          <p:cNvPr id="16" name="תיבת טקסט 15">
            <a:extLst>
              <a:ext uri="{FF2B5EF4-FFF2-40B4-BE49-F238E27FC236}">
                <a16:creationId xmlns:a16="http://schemas.microsoft.com/office/drawing/2014/main" id="{83A6B0EA-D907-F663-CE5E-B58E34CDB43F}"/>
              </a:ext>
            </a:extLst>
          </p:cNvPr>
          <p:cNvSpPr txBox="1"/>
          <p:nvPr/>
        </p:nvSpPr>
        <p:spPr>
          <a:xfrm>
            <a:off x="-76200" y="6311325"/>
            <a:ext cx="10023475" cy="584775"/>
          </a:xfrm>
          <a:prstGeom prst="rect">
            <a:avLst/>
          </a:prstGeom>
          <a:noFill/>
        </p:spPr>
        <p:txBody>
          <a:bodyPr wrap="square">
            <a:spAutoFit/>
          </a:bodyPr>
          <a:lstStyle/>
          <a:p>
            <a:r>
              <a:rPr lang="en-US" sz="1600" b="0" i="1" dirty="0">
                <a:solidFill>
                  <a:schemeClr val="bg1">
                    <a:lumMod val="65000"/>
                  </a:schemeClr>
                </a:solidFill>
                <a:effectLst/>
                <a:latin typeface="Arial" panose="020B0604020202020204" pitchFamily="34" charset="0"/>
              </a:rPr>
              <a:t>Cornwell, T. J. (1988). Radio-interferometric imaging of very large objects. Astronomy and Astrophysics (ISSN 0004-6361), vol. 202, no. 1-2, Aug. 1988, p. 316-321., 202, 316-321.</a:t>
            </a:r>
            <a:endParaRPr lang="he-IL" sz="1600" i="1" dirty="0">
              <a:solidFill>
                <a:schemeClr val="bg1">
                  <a:lumMod val="65000"/>
                </a:schemeClr>
              </a:solidFill>
            </a:endParaRPr>
          </a:p>
        </p:txBody>
      </p:sp>
      <p:sp>
        <p:nvSpPr>
          <p:cNvPr id="18" name="תיבת טקסט 17">
            <a:extLst>
              <a:ext uri="{FF2B5EF4-FFF2-40B4-BE49-F238E27FC236}">
                <a16:creationId xmlns:a16="http://schemas.microsoft.com/office/drawing/2014/main" id="{2B1829F6-C001-F374-0F8C-A72831666A8B}"/>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9" name="תיבת טקסט 18">
            <a:extLst>
              <a:ext uri="{FF2B5EF4-FFF2-40B4-BE49-F238E27FC236}">
                <a16:creationId xmlns:a16="http://schemas.microsoft.com/office/drawing/2014/main" id="{489CB7AC-D073-786E-570E-6638DB012342}"/>
              </a:ext>
            </a:extLst>
          </p:cNvPr>
          <p:cNvSpPr txBox="1"/>
          <p:nvPr/>
        </p:nvSpPr>
        <p:spPr>
          <a:xfrm>
            <a:off x="4448175" y="-117719"/>
            <a:ext cx="1823086" cy="584775"/>
          </a:xfrm>
          <a:prstGeom prst="rect">
            <a:avLst/>
          </a:prstGeom>
          <a:noFill/>
        </p:spPr>
        <p:txBody>
          <a:bodyPr wrap="square" rtlCol="1">
            <a:spAutoFit/>
          </a:bodyPr>
          <a:lstStyle/>
          <a:p>
            <a:pPr algn="r"/>
            <a:r>
              <a:rPr lang="en-US" sz="3200" b="1" dirty="0">
                <a:solidFill>
                  <a:schemeClr val="bg2">
                    <a:lumMod val="50000"/>
                  </a:schemeClr>
                </a:solidFill>
              </a:rPr>
              <a:t>IIIIIIIIII</a:t>
            </a:r>
            <a:r>
              <a:rPr lang="en-US" sz="3200" b="1" dirty="0">
                <a:solidFill>
                  <a:schemeClr val="bg1">
                    <a:lumMod val="85000"/>
                  </a:schemeClr>
                </a:solidFill>
              </a:rPr>
              <a:t>I</a:t>
            </a:r>
            <a:r>
              <a:rPr lang="en-US" sz="3200" b="1" dirty="0">
                <a:solidFill>
                  <a:schemeClr val="bg2">
                    <a:lumMod val="50000"/>
                  </a:schemeClr>
                </a:solidFill>
              </a:rPr>
              <a:t>IIII</a:t>
            </a:r>
            <a:endParaRPr lang="he-IL" sz="3200" b="1" dirty="0">
              <a:solidFill>
                <a:schemeClr val="bg2">
                  <a:lumMod val="50000"/>
                </a:schemeClr>
              </a:solidFill>
            </a:endParaRPr>
          </a:p>
        </p:txBody>
      </p:sp>
      <p:sp>
        <p:nvSpPr>
          <p:cNvPr id="20" name="תיבת טקסט 19">
            <a:extLst>
              <a:ext uri="{FF2B5EF4-FFF2-40B4-BE49-F238E27FC236}">
                <a16:creationId xmlns:a16="http://schemas.microsoft.com/office/drawing/2014/main" id="{658FCBBB-F311-8752-0586-51DEBD66E0A2}"/>
              </a:ext>
            </a:extLst>
          </p:cNvPr>
          <p:cNvSpPr txBox="1"/>
          <p:nvPr/>
        </p:nvSpPr>
        <p:spPr>
          <a:xfrm>
            <a:off x="319768" y="1545771"/>
            <a:ext cx="11310257" cy="954107"/>
          </a:xfrm>
          <a:prstGeom prst="rect">
            <a:avLst/>
          </a:prstGeom>
          <a:noFill/>
        </p:spPr>
        <p:txBody>
          <a:bodyPr wrap="square" rtlCol="1">
            <a:spAutoFit/>
          </a:bodyPr>
          <a:lstStyle/>
          <a:p>
            <a:r>
              <a:rPr lang="en-US" sz="3200" dirty="0"/>
              <a:t>Cornwell, 1988</a:t>
            </a:r>
          </a:p>
          <a:p>
            <a:r>
              <a:rPr lang="en-US" sz="2400" dirty="0">
                <a:solidFill>
                  <a:schemeClr val="bg1">
                    <a:lumMod val="50000"/>
                  </a:schemeClr>
                </a:solidFill>
              </a:rPr>
              <a:t>On circle</a:t>
            </a:r>
            <a:endParaRPr lang="he-IL" sz="2400" dirty="0">
              <a:solidFill>
                <a:schemeClr val="bg1">
                  <a:lumMod val="50000"/>
                </a:schemeClr>
              </a:solidFill>
            </a:endParaRPr>
          </a:p>
        </p:txBody>
      </p:sp>
    </p:spTree>
    <p:extLst>
      <p:ext uri="{BB962C8B-B14F-4D97-AF65-F5344CB8AC3E}">
        <p14:creationId xmlns:p14="http://schemas.microsoft.com/office/powerpoint/2010/main" val="4038036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3FD8E-CBF9-AE24-35AB-EBAE6E3E3770}"/>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27591E8D-6DBB-FB53-7764-7E487102EC95}"/>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pic>
        <p:nvPicPr>
          <p:cNvPr id="4" name="תמונה 3">
            <a:extLst>
              <a:ext uri="{FF2B5EF4-FFF2-40B4-BE49-F238E27FC236}">
                <a16:creationId xmlns:a16="http://schemas.microsoft.com/office/drawing/2014/main" id="{D0C9B5FB-D276-344B-A405-963B18EB1E37}"/>
              </a:ext>
            </a:extLst>
          </p:cNvPr>
          <p:cNvPicPr>
            <a:picLocks noChangeAspect="1"/>
          </p:cNvPicPr>
          <p:nvPr/>
        </p:nvPicPr>
        <p:blipFill>
          <a:blip r:embed="rId3"/>
          <a:stretch>
            <a:fillRect/>
          </a:stretch>
        </p:blipFill>
        <p:spPr>
          <a:xfrm>
            <a:off x="0" y="2393539"/>
            <a:ext cx="12192000" cy="4159512"/>
          </a:xfrm>
          <a:prstGeom prst="rect">
            <a:avLst/>
          </a:prstGeom>
        </p:spPr>
      </p:pic>
      <p:sp>
        <p:nvSpPr>
          <p:cNvPr id="7" name="Title 1">
            <a:extLst>
              <a:ext uri="{FF2B5EF4-FFF2-40B4-BE49-F238E27FC236}">
                <a16:creationId xmlns:a16="http://schemas.microsoft.com/office/drawing/2014/main" id="{44543B1C-FB18-21CB-7942-5CA0EE70CAC1}"/>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sp>
        <p:nvSpPr>
          <p:cNvPr id="2" name="תיבת טקסט 1">
            <a:extLst>
              <a:ext uri="{FF2B5EF4-FFF2-40B4-BE49-F238E27FC236}">
                <a16:creationId xmlns:a16="http://schemas.microsoft.com/office/drawing/2014/main" id="{EE07AF16-C97C-4B5E-5C98-B9F078DAEFB5}"/>
              </a:ext>
            </a:extLst>
          </p:cNvPr>
          <p:cNvSpPr txBox="1"/>
          <p:nvPr/>
        </p:nvSpPr>
        <p:spPr>
          <a:xfrm>
            <a:off x="310243" y="1545771"/>
            <a:ext cx="11310257" cy="954107"/>
          </a:xfrm>
          <a:prstGeom prst="rect">
            <a:avLst/>
          </a:prstGeom>
          <a:noFill/>
        </p:spPr>
        <p:txBody>
          <a:bodyPr wrap="square" rtlCol="1">
            <a:spAutoFit/>
          </a:bodyPr>
          <a:lstStyle/>
          <a:p>
            <a:r>
              <a:rPr lang="en-US" sz="3200" dirty="0" err="1"/>
              <a:t>Cassaing</a:t>
            </a:r>
            <a:r>
              <a:rPr lang="en-US" sz="3200" dirty="0"/>
              <a:t> and Mugnier, 2018</a:t>
            </a:r>
          </a:p>
          <a:p>
            <a:r>
              <a:rPr lang="en-US" sz="2400" dirty="0">
                <a:solidFill>
                  <a:schemeClr val="bg1">
                    <a:lumMod val="50000"/>
                  </a:schemeClr>
                </a:solidFill>
              </a:rPr>
              <a:t>Triangular grid</a:t>
            </a:r>
            <a:endParaRPr lang="he-IL" sz="2400" dirty="0">
              <a:solidFill>
                <a:schemeClr val="bg1">
                  <a:lumMod val="50000"/>
                </a:schemeClr>
              </a:solidFill>
            </a:endParaRPr>
          </a:p>
        </p:txBody>
      </p:sp>
      <p:sp>
        <p:nvSpPr>
          <p:cNvPr id="5" name="תיבת טקסט 4">
            <a:extLst>
              <a:ext uri="{FF2B5EF4-FFF2-40B4-BE49-F238E27FC236}">
                <a16:creationId xmlns:a16="http://schemas.microsoft.com/office/drawing/2014/main" id="{7B790582-9084-D214-5F8B-8DE6A3522D6D}"/>
              </a:ext>
            </a:extLst>
          </p:cNvPr>
          <p:cNvSpPr txBox="1"/>
          <p:nvPr/>
        </p:nvSpPr>
        <p:spPr>
          <a:xfrm>
            <a:off x="7112000" y="1905944"/>
            <a:ext cx="3911600" cy="461665"/>
          </a:xfrm>
          <a:prstGeom prst="rect">
            <a:avLst/>
          </a:prstGeom>
          <a:noFill/>
        </p:spPr>
        <p:txBody>
          <a:bodyPr wrap="square" rtlCol="1">
            <a:spAutoFit/>
          </a:bodyPr>
          <a:lstStyle/>
          <a:p>
            <a:r>
              <a:rPr lang="en-US" sz="2400" dirty="0"/>
              <a:t>Redundancy color key: </a:t>
            </a:r>
            <a:r>
              <a:rPr lang="en-US" sz="2400" b="1" dirty="0"/>
              <a:t>1 </a:t>
            </a:r>
            <a:r>
              <a:rPr lang="en-US" sz="2400" b="1" dirty="0">
                <a:solidFill>
                  <a:srgbClr val="0000FF"/>
                </a:solidFill>
              </a:rPr>
              <a:t>2</a:t>
            </a:r>
            <a:r>
              <a:rPr lang="en-US" sz="2400" b="1" dirty="0"/>
              <a:t> </a:t>
            </a:r>
            <a:r>
              <a:rPr lang="en-US" sz="2400" b="1" dirty="0">
                <a:solidFill>
                  <a:srgbClr val="00FFFF"/>
                </a:solidFill>
              </a:rPr>
              <a:t>3</a:t>
            </a:r>
            <a:r>
              <a:rPr lang="en-US" sz="2400" b="1" dirty="0"/>
              <a:t> </a:t>
            </a:r>
            <a:r>
              <a:rPr lang="en-US" sz="2400" b="1" dirty="0">
                <a:solidFill>
                  <a:srgbClr val="66FF33"/>
                </a:solidFill>
              </a:rPr>
              <a:t>4</a:t>
            </a:r>
            <a:endParaRPr lang="he-IL" sz="2400" b="1" dirty="0">
              <a:solidFill>
                <a:srgbClr val="66FF33"/>
              </a:solidFill>
            </a:endParaRPr>
          </a:p>
        </p:txBody>
      </p:sp>
      <p:sp>
        <p:nvSpPr>
          <p:cNvPr id="11" name="תיבת טקסט 10">
            <a:extLst>
              <a:ext uri="{FF2B5EF4-FFF2-40B4-BE49-F238E27FC236}">
                <a16:creationId xmlns:a16="http://schemas.microsoft.com/office/drawing/2014/main" id="{29226E3E-B5BF-27EE-F48C-CC275EBFF2C6}"/>
              </a:ext>
            </a:extLst>
          </p:cNvPr>
          <p:cNvSpPr txBox="1"/>
          <p:nvPr/>
        </p:nvSpPr>
        <p:spPr>
          <a:xfrm>
            <a:off x="12674" y="6553050"/>
            <a:ext cx="11922932" cy="338554"/>
          </a:xfrm>
          <a:prstGeom prst="rect">
            <a:avLst/>
          </a:prstGeom>
          <a:noFill/>
        </p:spPr>
        <p:txBody>
          <a:bodyPr wrap="square">
            <a:spAutoFit/>
          </a:bodyPr>
          <a:lstStyle/>
          <a:p>
            <a:r>
              <a:rPr lang="en-US" sz="1600" b="0" i="1" dirty="0" err="1">
                <a:solidFill>
                  <a:schemeClr val="bg1">
                    <a:lumMod val="65000"/>
                  </a:schemeClr>
                </a:solidFill>
                <a:effectLst/>
                <a:latin typeface="Arial" panose="020B0604020202020204" pitchFamily="34" charset="0"/>
              </a:rPr>
              <a:t>Cassaing</a:t>
            </a:r>
            <a:r>
              <a:rPr lang="en-US" sz="1600" b="0" i="1" dirty="0">
                <a:solidFill>
                  <a:schemeClr val="bg1">
                    <a:lumMod val="65000"/>
                  </a:schemeClr>
                </a:solidFill>
                <a:effectLst/>
                <a:latin typeface="Arial" panose="020B0604020202020204" pitchFamily="34" charset="0"/>
              </a:rPr>
              <a:t>, F., &amp; Mugnier, L. M. (2018). Optimal sparse apertures for phased-array imaging. Optics letters, 43(19), 4655-4658.</a:t>
            </a:r>
            <a:endParaRPr lang="he-IL" sz="1600" i="1" dirty="0">
              <a:solidFill>
                <a:schemeClr val="bg1">
                  <a:lumMod val="65000"/>
                </a:schemeClr>
              </a:solidFill>
            </a:endParaRPr>
          </a:p>
        </p:txBody>
      </p:sp>
      <p:sp>
        <p:nvSpPr>
          <p:cNvPr id="17" name="תיבת טקסט 16">
            <a:extLst>
              <a:ext uri="{FF2B5EF4-FFF2-40B4-BE49-F238E27FC236}">
                <a16:creationId xmlns:a16="http://schemas.microsoft.com/office/drawing/2014/main" id="{8D964367-0988-F111-92D7-23B4D98906F6}"/>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8" name="תיבת טקסט 17">
            <a:extLst>
              <a:ext uri="{FF2B5EF4-FFF2-40B4-BE49-F238E27FC236}">
                <a16:creationId xmlns:a16="http://schemas.microsoft.com/office/drawing/2014/main" id="{7D57CBA2-FBF9-F5F9-F6F4-30495714B404}"/>
              </a:ext>
            </a:extLst>
          </p:cNvPr>
          <p:cNvSpPr txBox="1"/>
          <p:nvPr/>
        </p:nvSpPr>
        <p:spPr>
          <a:xfrm>
            <a:off x="4352925" y="-117719"/>
            <a:ext cx="1918336" cy="584775"/>
          </a:xfrm>
          <a:prstGeom prst="rect">
            <a:avLst/>
          </a:prstGeom>
          <a:noFill/>
        </p:spPr>
        <p:txBody>
          <a:bodyPr wrap="square" rtlCol="1">
            <a:spAutoFit/>
          </a:bodyPr>
          <a:lstStyle/>
          <a:p>
            <a:pPr algn="r"/>
            <a:r>
              <a:rPr lang="en-US" sz="3200" b="1" dirty="0">
                <a:solidFill>
                  <a:schemeClr val="bg2">
                    <a:lumMod val="50000"/>
                  </a:schemeClr>
                </a:solidFill>
              </a:rPr>
              <a:t>IIIIIIIIIII</a:t>
            </a:r>
            <a:r>
              <a:rPr lang="en-US" sz="3200" b="1" dirty="0">
                <a:solidFill>
                  <a:schemeClr val="bg1">
                    <a:lumMod val="85000"/>
                  </a:schemeClr>
                </a:solidFill>
              </a:rPr>
              <a:t>I</a:t>
            </a:r>
            <a:r>
              <a:rPr lang="en-US" sz="3200" b="1" dirty="0">
                <a:solidFill>
                  <a:schemeClr val="bg2">
                    <a:lumMod val="50000"/>
                  </a:schemeClr>
                </a:solidFill>
              </a:rPr>
              <a:t>III</a:t>
            </a:r>
            <a:endParaRPr lang="he-IL" sz="3200" b="1" dirty="0">
              <a:solidFill>
                <a:schemeClr val="bg2">
                  <a:lumMod val="50000"/>
                </a:schemeClr>
              </a:solidFill>
            </a:endParaRPr>
          </a:p>
        </p:txBody>
      </p:sp>
    </p:spTree>
    <p:extLst>
      <p:ext uri="{BB962C8B-B14F-4D97-AF65-F5344CB8AC3E}">
        <p14:creationId xmlns:p14="http://schemas.microsoft.com/office/powerpoint/2010/main" val="1120129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B1182-7E0B-240E-F7FB-F2B6E698CFBB}"/>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5037C46A-9595-21D2-FB0E-9C0992C645B2}"/>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2FAA9B7B-DC7C-BE35-B1E4-B5610114297A}"/>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pic>
        <p:nvPicPr>
          <p:cNvPr id="6" name="תמונה 5">
            <a:extLst>
              <a:ext uri="{FF2B5EF4-FFF2-40B4-BE49-F238E27FC236}">
                <a16:creationId xmlns:a16="http://schemas.microsoft.com/office/drawing/2014/main" id="{42108BF8-C5C7-B2BA-A893-FE7C54C69EC1}"/>
              </a:ext>
            </a:extLst>
          </p:cNvPr>
          <p:cNvPicPr>
            <a:picLocks noChangeAspect="1"/>
          </p:cNvPicPr>
          <p:nvPr/>
        </p:nvPicPr>
        <p:blipFill>
          <a:blip r:embed="rId3"/>
          <a:stretch>
            <a:fillRect/>
          </a:stretch>
        </p:blipFill>
        <p:spPr>
          <a:xfrm>
            <a:off x="3276600" y="2340632"/>
            <a:ext cx="8915400" cy="4308728"/>
          </a:xfrm>
          <a:prstGeom prst="rect">
            <a:avLst/>
          </a:prstGeom>
          <a:solidFill>
            <a:srgbClr val="FFFFFF">
              <a:shade val="85000"/>
            </a:srgbClr>
          </a:solidFill>
          <a:ln w="28575" cap="sq">
            <a:solidFill>
              <a:schemeClr val="bg1"/>
            </a:solidFill>
            <a:miter lim="800000"/>
          </a:ln>
          <a:effectLst/>
          <a:scene3d>
            <a:camera prst="orthographicFront"/>
            <a:lightRig rig="twoPt" dir="t">
              <a:rot lat="0" lon="0" rev="7200000"/>
            </a:lightRig>
          </a:scene3d>
          <a:sp3d>
            <a:bevelT w="25400" h="19050"/>
            <a:contourClr>
              <a:srgbClr val="FFFFFF"/>
            </a:contourClr>
          </a:sp3d>
        </p:spPr>
      </p:pic>
      <p:pic>
        <p:nvPicPr>
          <p:cNvPr id="12" name="תמונה 11">
            <a:extLst>
              <a:ext uri="{FF2B5EF4-FFF2-40B4-BE49-F238E27FC236}">
                <a16:creationId xmlns:a16="http://schemas.microsoft.com/office/drawing/2014/main" id="{A9565930-27A5-D908-FBE0-1B6D3CDCE3ED}"/>
              </a:ext>
            </a:extLst>
          </p:cNvPr>
          <p:cNvPicPr>
            <a:picLocks noChangeAspect="1"/>
          </p:cNvPicPr>
          <p:nvPr/>
        </p:nvPicPr>
        <p:blipFill>
          <a:blip r:embed="rId4"/>
          <a:stretch>
            <a:fillRect/>
          </a:stretch>
        </p:blipFill>
        <p:spPr>
          <a:xfrm>
            <a:off x="-52582" y="2747368"/>
            <a:ext cx="3367976" cy="3622040"/>
          </a:xfrm>
          <a:prstGeom prst="rect">
            <a:avLst/>
          </a:prstGeom>
        </p:spPr>
      </p:pic>
      <p:sp>
        <p:nvSpPr>
          <p:cNvPr id="16" name="מלבן 15">
            <a:extLst>
              <a:ext uri="{FF2B5EF4-FFF2-40B4-BE49-F238E27FC236}">
                <a16:creationId xmlns:a16="http://schemas.microsoft.com/office/drawing/2014/main" id="{300C1992-E71C-9D0F-46C7-742655DBB14D}"/>
              </a:ext>
            </a:extLst>
          </p:cNvPr>
          <p:cNvSpPr/>
          <p:nvPr/>
        </p:nvSpPr>
        <p:spPr>
          <a:xfrm>
            <a:off x="3084393" y="6553050"/>
            <a:ext cx="9133591" cy="1910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a:extLst>
              <a:ext uri="{FF2B5EF4-FFF2-40B4-BE49-F238E27FC236}">
                <a16:creationId xmlns:a16="http://schemas.microsoft.com/office/drawing/2014/main" id="{952427B8-356B-B4D1-386B-9AFD00133A2E}"/>
              </a:ext>
            </a:extLst>
          </p:cNvPr>
          <p:cNvSpPr/>
          <p:nvPr/>
        </p:nvSpPr>
        <p:spPr>
          <a:xfrm flipH="1">
            <a:off x="3138984" y="2170114"/>
            <a:ext cx="176409" cy="44682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a:extLst>
              <a:ext uri="{FF2B5EF4-FFF2-40B4-BE49-F238E27FC236}">
                <a16:creationId xmlns:a16="http://schemas.microsoft.com/office/drawing/2014/main" id="{0763CF2E-237C-5D79-5D1D-66EE2B47B465}"/>
              </a:ext>
            </a:extLst>
          </p:cNvPr>
          <p:cNvSpPr/>
          <p:nvPr/>
        </p:nvSpPr>
        <p:spPr>
          <a:xfrm>
            <a:off x="3058409" y="2230854"/>
            <a:ext cx="9133591" cy="77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6A1DE5BD-6FE0-908D-F03B-491A263BF681}"/>
              </a:ext>
            </a:extLst>
          </p:cNvPr>
          <p:cNvSpPr txBox="1"/>
          <p:nvPr/>
        </p:nvSpPr>
        <p:spPr>
          <a:xfrm>
            <a:off x="7112000" y="1905944"/>
            <a:ext cx="4368800" cy="461665"/>
          </a:xfrm>
          <a:prstGeom prst="rect">
            <a:avLst/>
          </a:prstGeom>
          <a:noFill/>
        </p:spPr>
        <p:txBody>
          <a:bodyPr wrap="square" rtlCol="1">
            <a:spAutoFit/>
          </a:bodyPr>
          <a:lstStyle/>
          <a:p>
            <a:r>
              <a:rPr lang="en-US" sz="2400" dirty="0"/>
              <a:t>Redundancy color key: </a:t>
            </a:r>
            <a:r>
              <a:rPr lang="en-US" sz="2400" b="1" dirty="0"/>
              <a:t>1 </a:t>
            </a:r>
            <a:r>
              <a:rPr lang="en-US" sz="2400" b="1" dirty="0">
                <a:solidFill>
                  <a:srgbClr val="0000FF"/>
                </a:solidFill>
              </a:rPr>
              <a:t>2</a:t>
            </a:r>
            <a:r>
              <a:rPr lang="en-US" sz="2400" b="1" dirty="0"/>
              <a:t> </a:t>
            </a:r>
            <a:r>
              <a:rPr lang="en-US" sz="2400" b="1" dirty="0">
                <a:solidFill>
                  <a:srgbClr val="00FFFF"/>
                </a:solidFill>
              </a:rPr>
              <a:t>3</a:t>
            </a:r>
            <a:r>
              <a:rPr lang="en-US" sz="2400" b="1" dirty="0"/>
              <a:t> </a:t>
            </a:r>
            <a:r>
              <a:rPr lang="en-US" sz="2400" b="1" dirty="0">
                <a:solidFill>
                  <a:srgbClr val="66FF33"/>
                </a:solidFill>
              </a:rPr>
              <a:t>4 </a:t>
            </a:r>
            <a:r>
              <a:rPr lang="en-US" sz="2400" b="1" dirty="0">
                <a:solidFill>
                  <a:srgbClr val="FF0000"/>
                </a:solidFill>
              </a:rPr>
              <a:t>5</a:t>
            </a:r>
            <a:r>
              <a:rPr lang="en-US" sz="2400" b="1" dirty="0">
                <a:solidFill>
                  <a:srgbClr val="66FF33"/>
                </a:solidFill>
              </a:rPr>
              <a:t> </a:t>
            </a:r>
            <a:r>
              <a:rPr lang="en-US" sz="2400" b="1" dirty="0">
                <a:solidFill>
                  <a:srgbClr val="FF00FF"/>
                </a:solidFill>
              </a:rPr>
              <a:t>6</a:t>
            </a:r>
            <a:endParaRPr lang="he-IL" sz="2400" b="1" dirty="0">
              <a:solidFill>
                <a:srgbClr val="FF00FF"/>
              </a:solidFill>
            </a:endParaRPr>
          </a:p>
        </p:txBody>
      </p:sp>
      <p:sp>
        <p:nvSpPr>
          <p:cNvPr id="9" name="תיבת טקסט 8">
            <a:extLst>
              <a:ext uri="{FF2B5EF4-FFF2-40B4-BE49-F238E27FC236}">
                <a16:creationId xmlns:a16="http://schemas.microsoft.com/office/drawing/2014/main" id="{7C47CD11-7047-8D79-93BE-74ACDB391514}"/>
              </a:ext>
            </a:extLst>
          </p:cNvPr>
          <p:cNvSpPr txBox="1"/>
          <p:nvPr/>
        </p:nvSpPr>
        <p:spPr>
          <a:xfrm>
            <a:off x="12674" y="6553050"/>
            <a:ext cx="11922932" cy="338554"/>
          </a:xfrm>
          <a:prstGeom prst="rect">
            <a:avLst/>
          </a:prstGeom>
          <a:noFill/>
        </p:spPr>
        <p:txBody>
          <a:bodyPr wrap="square">
            <a:spAutoFit/>
          </a:bodyPr>
          <a:lstStyle/>
          <a:p>
            <a:r>
              <a:rPr lang="en-US" sz="1600" b="0" i="1" dirty="0" err="1">
                <a:solidFill>
                  <a:schemeClr val="bg1">
                    <a:lumMod val="65000"/>
                  </a:schemeClr>
                </a:solidFill>
                <a:effectLst/>
                <a:latin typeface="Arial" panose="020B0604020202020204" pitchFamily="34" charset="0"/>
              </a:rPr>
              <a:t>Cassaing</a:t>
            </a:r>
            <a:r>
              <a:rPr lang="en-US" sz="1600" b="0" i="1" dirty="0">
                <a:solidFill>
                  <a:schemeClr val="bg1">
                    <a:lumMod val="65000"/>
                  </a:schemeClr>
                </a:solidFill>
                <a:effectLst/>
                <a:latin typeface="Arial" panose="020B0604020202020204" pitchFamily="34" charset="0"/>
              </a:rPr>
              <a:t>, F., &amp; Mugnier, L. M. (2018). Optimal sparse apertures for phased-array imaging. Optics letters, 43(19), 4655-4658.</a:t>
            </a:r>
            <a:endParaRPr lang="he-IL" sz="1600" i="1" dirty="0">
              <a:solidFill>
                <a:schemeClr val="bg1">
                  <a:lumMod val="65000"/>
                </a:schemeClr>
              </a:solidFill>
            </a:endParaRPr>
          </a:p>
        </p:txBody>
      </p:sp>
      <p:sp>
        <p:nvSpPr>
          <p:cNvPr id="20" name="מלבן 19">
            <a:extLst>
              <a:ext uri="{FF2B5EF4-FFF2-40B4-BE49-F238E27FC236}">
                <a16:creationId xmlns:a16="http://schemas.microsoft.com/office/drawing/2014/main" id="{D9FCDC0F-B03A-7CAA-D5B2-64F7F15ED0E6}"/>
              </a:ext>
            </a:extLst>
          </p:cNvPr>
          <p:cNvSpPr/>
          <p:nvPr/>
        </p:nvSpPr>
        <p:spPr>
          <a:xfrm flipH="1" flipV="1">
            <a:off x="12123420" y="2094016"/>
            <a:ext cx="94563" cy="4468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תיבת טקסט 21">
            <a:extLst>
              <a:ext uri="{FF2B5EF4-FFF2-40B4-BE49-F238E27FC236}">
                <a16:creationId xmlns:a16="http://schemas.microsoft.com/office/drawing/2014/main" id="{4FFD3847-ED36-25C8-6D94-87D6B5705631}"/>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23" name="תיבת טקסט 22">
            <a:extLst>
              <a:ext uri="{FF2B5EF4-FFF2-40B4-BE49-F238E27FC236}">
                <a16:creationId xmlns:a16="http://schemas.microsoft.com/office/drawing/2014/main" id="{A4FD6B44-6C20-D9A4-47AF-988866D38FD2}"/>
              </a:ext>
            </a:extLst>
          </p:cNvPr>
          <p:cNvSpPr txBox="1"/>
          <p:nvPr/>
        </p:nvSpPr>
        <p:spPr>
          <a:xfrm>
            <a:off x="4343400" y="-117719"/>
            <a:ext cx="1927861" cy="584775"/>
          </a:xfrm>
          <a:prstGeom prst="rect">
            <a:avLst/>
          </a:prstGeom>
          <a:noFill/>
        </p:spPr>
        <p:txBody>
          <a:bodyPr wrap="square" rtlCol="1">
            <a:spAutoFit/>
          </a:bodyPr>
          <a:lstStyle/>
          <a:p>
            <a:pPr algn="r"/>
            <a:r>
              <a:rPr lang="en-US" sz="3200" b="1" dirty="0">
                <a:solidFill>
                  <a:schemeClr val="bg2">
                    <a:lumMod val="50000"/>
                  </a:schemeClr>
                </a:solidFill>
              </a:rPr>
              <a:t>IIIIIIIIIIII</a:t>
            </a:r>
            <a:r>
              <a:rPr lang="en-US" sz="3200" b="1" dirty="0">
                <a:solidFill>
                  <a:schemeClr val="bg1">
                    <a:lumMod val="85000"/>
                  </a:schemeClr>
                </a:solidFill>
              </a:rPr>
              <a:t>I</a:t>
            </a:r>
            <a:r>
              <a:rPr lang="en-US" sz="3200" b="1" dirty="0">
                <a:solidFill>
                  <a:schemeClr val="bg2">
                    <a:lumMod val="50000"/>
                  </a:schemeClr>
                </a:solidFill>
              </a:rPr>
              <a:t>II</a:t>
            </a:r>
            <a:endParaRPr lang="he-IL" sz="3200" b="1" dirty="0">
              <a:solidFill>
                <a:schemeClr val="bg2">
                  <a:lumMod val="50000"/>
                </a:schemeClr>
              </a:solidFill>
            </a:endParaRPr>
          </a:p>
        </p:txBody>
      </p:sp>
      <p:sp>
        <p:nvSpPr>
          <p:cNvPr id="24" name="תיבת טקסט 23">
            <a:extLst>
              <a:ext uri="{FF2B5EF4-FFF2-40B4-BE49-F238E27FC236}">
                <a16:creationId xmlns:a16="http://schemas.microsoft.com/office/drawing/2014/main" id="{C9FED804-ACFF-482F-ECE5-115C754EC25D}"/>
              </a:ext>
            </a:extLst>
          </p:cNvPr>
          <p:cNvSpPr txBox="1"/>
          <p:nvPr/>
        </p:nvSpPr>
        <p:spPr>
          <a:xfrm>
            <a:off x="310244" y="1545771"/>
            <a:ext cx="6801756" cy="954107"/>
          </a:xfrm>
          <a:prstGeom prst="rect">
            <a:avLst/>
          </a:prstGeom>
          <a:noFill/>
        </p:spPr>
        <p:txBody>
          <a:bodyPr wrap="square" rtlCol="1">
            <a:spAutoFit/>
          </a:bodyPr>
          <a:lstStyle/>
          <a:p>
            <a:r>
              <a:rPr lang="en-US" sz="3200" dirty="0" err="1"/>
              <a:t>Cassaing</a:t>
            </a:r>
            <a:r>
              <a:rPr lang="en-US" sz="3200" dirty="0"/>
              <a:t> and Mugnier, 2018</a:t>
            </a:r>
          </a:p>
          <a:p>
            <a:r>
              <a:rPr lang="en-US" sz="2400" dirty="0">
                <a:solidFill>
                  <a:schemeClr val="bg1">
                    <a:lumMod val="50000"/>
                  </a:schemeClr>
                </a:solidFill>
              </a:rPr>
              <a:t>Triangular grid</a:t>
            </a:r>
            <a:endParaRPr lang="he-IL" sz="2400" dirty="0">
              <a:solidFill>
                <a:schemeClr val="bg1">
                  <a:lumMod val="50000"/>
                </a:schemeClr>
              </a:solidFill>
            </a:endParaRPr>
          </a:p>
        </p:txBody>
      </p:sp>
    </p:spTree>
    <p:extLst>
      <p:ext uri="{BB962C8B-B14F-4D97-AF65-F5344CB8AC3E}">
        <p14:creationId xmlns:p14="http://schemas.microsoft.com/office/powerpoint/2010/main" val="2124999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96A53-F755-5EF8-CF64-214AB2EF5AEB}"/>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E69D9E57-63B1-4FE6-D27C-03B476150EEB}"/>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EB36D18F-0973-EC10-6D69-79B904D36BD6}"/>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pic>
        <p:nvPicPr>
          <p:cNvPr id="4" name="תמונה 3">
            <a:extLst>
              <a:ext uri="{FF2B5EF4-FFF2-40B4-BE49-F238E27FC236}">
                <a16:creationId xmlns:a16="http://schemas.microsoft.com/office/drawing/2014/main" id="{FAACE3FF-4094-8017-1702-8C4D17EB5076}"/>
              </a:ext>
            </a:extLst>
          </p:cNvPr>
          <p:cNvPicPr>
            <a:picLocks noChangeAspect="1"/>
          </p:cNvPicPr>
          <p:nvPr/>
        </p:nvPicPr>
        <p:blipFill>
          <a:blip r:embed="rId3"/>
          <a:stretch>
            <a:fillRect/>
          </a:stretch>
        </p:blipFill>
        <p:spPr>
          <a:xfrm>
            <a:off x="553659" y="2499878"/>
            <a:ext cx="5420481" cy="2629267"/>
          </a:xfrm>
          <a:prstGeom prst="rect">
            <a:avLst/>
          </a:prstGeom>
        </p:spPr>
      </p:pic>
      <p:pic>
        <p:nvPicPr>
          <p:cNvPr id="6" name="תמונה 5">
            <a:extLst>
              <a:ext uri="{FF2B5EF4-FFF2-40B4-BE49-F238E27FC236}">
                <a16:creationId xmlns:a16="http://schemas.microsoft.com/office/drawing/2014/main" id="{D15A2922-AEF8-747D-E330-F426067C40B1}"/>
              </a:ext>
            </a:extLst>
          </p:cNvPr>
          <p:cNvPicPr>
            <a:picLocks noChangeAspect="1"/>
          </p:cNvPicPr>
          <p:nvPr/>
        </p:nvPicPr>
        <p:blipFill>
          <a:blip r:embed="rId4"/>
          <a:stretch>
            <a:fillRect/>
          </a:stretch>
        </p:blipFill>
        <p:spPr>
          <a:xfrm>
            <a:off x="6217862" y="2393702"/>
            <a:ext cx="5582429" cy="3543795"/>
          </a:xfrm>
          <a:prstGeom prst="rect">
            <a:avLst/>
          </a:prstGeom>
        </p:spPr>
      </p:pic>
      <p:sp>
        <p:nvSpPr>
          <p:cNvPr id="15" name="תיבת טקסט 14">
            <a:extLst>
              <a:ext uri="{FF2B5EF4-FFF2-40B4-BE49-F238E27FC236}">
                <a16:creationId xmlns:a16="http://schemas.microsoft.com/office/drawing/2014/main" id="{C571C728-7D9F-8FD0-DD85-1E40F7D3BADF}"/>
              </a:ext>
            </a:extLst>
          </p:cNvPr>
          <p:cNvSpPr txBox="1"/>
          <p:nvPr/>
        </p:nvSpPr>
        <p:spPr>
          <a:xfrm>
            <a:off x="12674" y="6553050"/>
            <a:ext cx="11922932" cy="338554"/>
          </a:xfrm>
          <a:prstGeom prst="rect">
            <a:avLst/>
          </a:prstGeom>
          <a:noFill/>
        </p:spPr>
        <p:txBody>
          <a:bodyPr wrap="square">
            <a:spAutoFit/>
          </a:bodyPr>
          <a:lstStyle/>
          <a:p>
            <a:r>
              <a:rPr lang="en-US" sz="1600" b="0" i="1" dirty="0" err="1">
                <a:solidFill>
                  <a:schemeClr val="bg1">
                    <a:lumMod val="65000"/>
                  </a:schemeClr>
                </a:solidFill>
                <a:effectLst/>
                <a:latin typeface="Arial" panose="020B0604020202020204" pitchFamily="34" charset="0"/>
              </a:rPr>
              <a:t>Cassaing</a:t>
            </a:r>
            <a:r>
              <a:rPr lang="en-US" sz="1600" b="0" i="1" dirty="0">
                <a:solidFill>
                  <a:schemeClr val="bg1">
                    <a:lumMod val="65000"/>
                  </a:schemeClr>
                </a:solidFill>
                <a:effectLst/>
                <a:latin typeface="Arial" panose="020B0604020202020204" pitchFamily="34" charset="0"/>
              </a:rPr>
              <a:t>, F., &amp; Mugnier, L. M. (2018). Optimal sparse apertures for phased-array imaging. Optics letters, 43(19), 4655-4658.</a:t>
            </a:r>
            <a:endParaRPr lang="he-IL" sz="1600" i="1" dirty="0">
              <a:solidFill>
                <a:schemeClr val="bg1">
                  <a:lumMod val="65000"/>
                </a:schemeClr>
              </a:solidFill>
            </a:endParaRPr>
          </a:p>
        </p:txBody>
      </p:sp>
      <p:sp>
        <p:nvSpPr>
          <p:cNvPr id="18" name="תיבת טקסט 17">
            <a:extLst>
              <a:ext uri="{FF2B5EF4-FFF2-40B4-BE49-F238E27FC236}">
                <a16:creationId xmlns:a16="http://schemas.microsoft.com/office/drawing/2014/main" id="{A34E5E18-7B2E-D5C5-A899-175F123067D0}"/>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9" name="תיבת טקסט 18">
            <a:extLst>
              <a:ext uri="{FF2B5EF4-FFF2-40B4-BE49-F238E27FC236}">
                <a16:creationId xmlns:a16="http://schemas.microsoft.com/office/drawing/2014/main" id="{440DF0A0-DA4C-8100-9887-4668E3263465}"/>
              </a:ext>
            </a:extLst>
          </p:cNvPr>
          <p:cNvSpPr txBox="1"/>
          <p:nvPr/>
        </p:nvSpPr>
        <p:spPr>
          <a:xfrm>
            <a:off x="4352925" y="-117719"/>
            <a:ext cx="1918336" cy="584775"/>
          </a:xfrm>
          <a:prstGeom prst="rect">
            <a:avLst/>
          </a:prstGeom>
          <a:noFill/>
        </p:spPr>
        <p:txBody>
          <a:bodyPr wrap="square" rtlCol="1">
            <a:spAutoFit/>
          </a:bodyPr>
          <a:lstStyle/>
          <a:p>
            <a:pPr algn="r"/>
            <a:r>
              <a:rPr lang="en-US" sz="3200" b="1" dirty="0">
                <a:solidFill>
                  <a:schemeClr val="bg2">
                    <a:lumMod val="50000"/>
                  </a:schemeClr>
                </a:solidFill>
              </a:rPr>
              <a:t>IIIIIIIIIIIII</a:t>
            </a:r>
            <a:r>
              <a:rPr lang="en-US" sz="3200" b="1" dirty="0">
                <a:solidFill>
                  <a:schemeClr val="bg1">
                    <a:lumMod val="85000"/>
                  </a:schemeClr>
                </a:solidFill>
              </a:rPr>
              <a:t>I</a:t>
            </a:r>
            <a:r>
              <a:rPr lang="en-US" sz="3200" b="1" dirty="0">
                <a:solidFill>
                  <a:schemeClr val="bg2">
                    <a:lumMod val="50000"/>
                  </a:schemeClr>
                </a:solidFill>
              </a:rPr>
              <a:t>I</a:t>
            </a:r>
            <a:endParaRPr lang="he-IL" sz="3200" b="1" dirty="0">
              <a:solidFill>
                <a:schemeClr val="bg2">
                  <a:lumMod val="50000"/>
                </a:schemeClr>
              </a:solidFill>
            </a:endParaRPr>
          </a:p>
        </p:txBody>
      </p:sp>
      <p:sp>
        <p:nvSpPr>
          <p:cNvPr id="20" name="תיבת טקסט 19">
            <a:extLst>
              <a:ext uri="{FF2B5EF4-FFF2-40B4-BE49-F238E27FC236}">
                <a16:creationId xmlns:a16="http://schemas.microsoft.com/office/drawing/2014/main" id="{670491A1-A415-7C9E-16E7-06362893D5EC}"/>
              </a:ext>
            </a:extLst>
          </p:cNvPr>
          <p:cNvSpPr txBox="1"/>
          <p:nvPr/>
        </p:nvSpPr>
        <p:spPr>
          <a:xfrm>
            <a:off x="310243" y="1545771"/>
            <a:ext cx="11310257" cy="954107"/>
          </a:xfrm>
          <a:prstGeom prst="rect">
            <a:avLst/>
          </a:prstGeom>
          <a:noFill/>
        </p:spPr>
        <p:txBody>
          <a:bodyPr wrap="square" rtlCol="1">
            <a:spAutoFit/>
          </a:bodyPr>
          <a:lstStyle/>
          <a:p>
            <a:r>
              <a:rPr lang="en-US" sz="3200" dirty="0" err="1"/>
              <a:t>Cassaing</a:t>
            </a:r>
            <a:r>
              <a:rPr lang="en-US" sz="3200" dirty="0"/>
              <a:t> and Mugnier, 2018</a:t>
            </a:r>
          </a:p>
          <a:p>
            <a:r>
              <a:rPr lang="en-US" sz="2400" dirty="0">
                <a:solidFill>
                  <a:schemeClr val="bg1">
                    <a:lumMod val="50000"/>
                  </a:schemeClr>
                </a:solidFill>
              </a:rPr>
              <a:t>Triangular grid</a:t>
            </a:r>
            <a:endParaRPr lang="he-IL" sz="2400" dirty="0">
              <a:solidFill>
                <a:schemeClr val="bg1">
                  <a:lumMod val="50000"/>
                </a:schemeClr>
              </a:solidFill>
            </a:endParaRPr>
          </a:p>
        </p:txBody>
      </p:sp>
    </p:spTree>
    <p:extLst>
      <p:ext uri="{BB962C8B-B14F-4D97-AF65-F5344CB8AC3E}">
        <p14:creationId xmlns:p14="http://schemas.microsoft.com/office/powerpoint/2010/main" val="1299197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A396-BFBC-37AA-CD32-D90B73EA8CBF}"/>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34A0F96C-5E0A-1BCE-47CB-BCBE216660CD}"/>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pic>
        <p:nvPicPr>
          <p:cNvPr id="5" name="תמונה 4">
            <a:extLst>
              <a:ext uri="{FF2B5EF4-FFF2-40B4-BE49-F238E27FC236}">
                <a16:creationId xmlns:a16="http://schemas.microsoft.com/office/drawing/2014/main" id="{2F202E9A-7FCE-56BA-3FE5-378A667993D7}"/>
              </a:ext>
            </a:extLst>
          </p:cNvPr>
          <p:cNvPicPr>
            <a:picLocks noChangeAspect="1"/>
          </p:cNvPicPr>
          <p:nvPr/>
        </p:nvPicPr>
        <p:blipFill>
          <a:blip r:embed="rId3"/>
          <a:stretch>
            <a:fillRect/>
          </a:stretch>
        </p:blipFill>
        <p:spPr>
          <a:xfrm>
            <a:off x="1364776" y="2326138"/>
            <a:ext cx="10716585" cy="4018719"/>
          </a:xfrm>
          <a:prstGeom prst="rect">
            <a:avLst/>
          </a:prstGeom>
        </p:spPr>
      </p:pic>
      <p:sp>
        <p:nvSpPr>
          <p:cNvPr id="7" name="Title 1">
            <a:extLst>
              <a:ext uri="{FF2B5EF4-FFF2-40B4-BE49-F238E27FC236}">
                <a16:creationId xmlns:a16="http://schemas.microsoft.com/office/drawing/2014/main" id="{A1151631-9A35-6B08-F56C-2381FF52AA1E}"/>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Previous work</a:t>
            </a:r>
          </a:p>
        </p:txBody>
      </p:sp>
      <p:sp>
        <p:nvSpPr>
          <p:cNvPr id="2" name="תיבת טקסט 1">
            <a:extLst>
              <a:ext uri="{FF2B5EF4-FFF2-40B4-BE49-F238E27FC236}">
                <a16:creationId xmlns:a16="http://schemas.microsoft.com/office/drawing/2014/main" id="{B395AEE1-F964-0EC8-664D-F889279588D4}"/>
              </a:ext>
            </a:extLst>
          </p:cNvPr>
          <p:cNvSpPr txBox="1"/>
          <p:nvPr/>
        </p:nvSpPr>
        <p:spPr>
          <a:xfrm>
            <a:off x="338818" y="1545771"/>
            <a:ext cx="11310257" cy="954107"/>
          </a:xfrm>
          <a:prstGeom prst="rect">
            <a:avLst/>
          </a:prstGeom>
          <a:noFill/>
        </p:spPr>
        <p:txBody>
          <a:bodyPr wrap="square" rtlCol="1">
            <a:spAutoFit/>
          </a:bodyPr>
          <a:lstStyle/>
          <a:p>
            <a:r>
              <a:rPr lang="en-US" sz="3200" dirty="0"/>
              <a:t>Tai Liu et al., 2024</a:t>
            </a:r>
          </a:p>
          <a:p>
            <a:r>
              <a:rPr lang="en-US" sz="2400" dirty="0">
                <a:solidFill>
                  <a:schemeClr val="bg1">
                    <a:lumMod val="50000"/>
                  </a:schemeClr>
                </a:solidFill>
              </a:rPr>
              <a:t>Triangular grid</a:t>
            </a:r>
            <a:endParaRPr lang="he-IL" sz="2400" dirty="0">
              <a:solidFill>
                <a:schemeClr val="bg1">
                  <a:lumMod val="50000"/>
                </a:schemeClr>
              </a:solidFill>
            </a:endParaRPr>
          </a:p>
        </p:txBody>
      </p:sp>
      <p:sp>
        <p:nvSpPr>
          <p:cNvPr id="14" name="תיבת טקסט 13">
            <a:extLst>
              <a:ext uri="{FF2B5EF4-FFF2-40B4-BE49-F238E27FC236}">
                <a16:creationId xmlns:a16="http://schemas.microsoft.com/office/drawing/2014/main" id="{50A5E1A2-726F-30E9-7C48-2A18557B9283}"/>
              </a:ext>
            </a:extLst>
          </p:cNvPr>
          <p:cNvSpPr txBox="1"/>
          <p:nvPr/>
        </p:nvSpPr>
        <p:spPr>
          <a:xfrm>
            <a:off x="0" y="6316126"/>
            <a:ext cx="13019964" cy="584775"/>
          </a:xfrm>
          <a:prstGeom prst="rect">
            <a:avLst/>
          </a:prstGeom>
          <a:noFill/>
        </p:spPr>
        <p:txBody>
          <a:bodyPr wrap="square">
            <a:spAutoFit/>
          </a:bodyPr>
          <a:lstStyle/>
          <a:p>
            <a:r>
              <a:rPr lang="en-US" sz="1600" b="0" i="1" dirty="0">
                <a:solidFill>
                  <a:schemeClr val="bg1">
                    <a:lumMod val="65000"/>
                  </a:schemeClr>
                </a:solidFill>
                <a:effectLst/>
                <a:latin typeface="Arial" panose="020B0604020202020204" pitchFamily="34" charset="0"/>
              </a:rPr>
              <a:t>Liu, T. et al. (2024). Mid-frequency contrast compensation for sparse aperture imaging systems by a larger sub-aperture. Applied Optics, 63(31), 8082-8090.‏</a:t>
            </a:r>
            <a:endParaRPr lang="he-IL" sz="1600" i="1" dirty="0">
              <a:solidFill>
                <a:schemeClr val="bg1">
                  <a:lumMod val="65000"/>
                </a:schemeClr>
              </a:solidFill>
            </a:endParaRPr>
          </a:p>
        </p:txBody>
      </p:sp>
      <p:sp>
        <p:nvSpPr>
          <p:cNvPr id="17" name="תיבת טקסט 16">
            <a:extLst>
              <a:ext uri="{FF2B5EF4-FFF2-40B4-BE49-F238E27FC236}">
                <a16:creationId xmlns:a16="http://schemas.microsoft.com/office/drawing/2014/main" id="{DE57375A-4A01-8608-CFAC-7714D607D70F}"/>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8" name="תיבת טקסט 17">
            <a:extLst>
              <a:ext uri="{FF2B5EF4-FFF2-40B4-BE49-F238E27FC236}">
                <a16:creationId xmlns:a16="http://schemas.microsoft.com/office/drawing/2014/main" id="{64B1123E-D1C9-DC1E-65A0-1305429C0ECC}"/>
              </a:ext>
            </a:extLst>
          </p:cNvPr>
          <p:cNvSpPr txBox="1"/>
          <p:nvPr/>
        </p:nvSpPr>
        <p:spPr>
          <a:xfrm>
            <a:off x="4448175" y="-117719"/>
            <a:ext cx="1823086" cy="584775"/>
          </a:xfrm>
          <a:prstGeom prst="rect">
            <a:avLst/>
          </a:prstGeom>
          <a:noFill/>
        </p:spPr>
        <p:txBody>
          <a:bodyPr wrap="square" rtlCol="1">
            <a:spAutoFit/>
          </a:bodyPr>
          <a:lstStyle/>
          <a:p>
            <a:pPr algn="r"/>
            <a:r>
              <a:rPr lang="en-US" sz="3200" b="1" dirty="0">
                <a:solidFill>
                  <a:schemeClr val="bg2">
                    <a:lumMod val="50000"/>
                  </a:schemeClr>
                </a:solidFill>
              </a:rPr>
              <a:t>IIIIIIIIIIIIII</a:t>
            </a:r>
            <a:r>
              <a:rPr lang="en-US" sz="3200" b="1" dirty="0">
                <a:solidFill>
                  <a:schemeClr val="bg1">
                    <a:lumMod val="85000"/>
                  </a:schemeClr>
                </a:solidFill>
              </a:rPr>
              <a:t>I</a:t>
            </a:r>
            <a:endParaRPr lang="he-IL" sz="3200" b="1" dirty="0">
              <a:solidFill>
                <a:schemeClr val="bg2">
                  <a:lumMod val="50000"/>
                </a:schemeClr>
              </a:solidFill>
            </a:endParaRPr>
          </a:p>
        </p:txBody>
      </p:sp>
    </p:spTree>
    <p:extLst>
      <p:ext uri="{BB962C8B-B14F-4D97-AF65-F5344CB8AC3E}">
        <p14:creationId xmlns:p14="http://schemas.microsoft.com/office/powerpoint/2010/main" val="4260535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A47DF-0EB0-91E4-9FB2-7A3E1F3E9C4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B73EA36-FA69-8C68-E4B3-E6BC5DE1BDA6}"/>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8817DDE1-EF81-91E0-A21C-9FC093A997BC}"/>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Project goals</a:t>
            </a:r>
          </a:p>
        </p:txBody>
      </p:sp>
      <p:sp>
        <p:nvSpPr>
          <p:cNvPr id="2" name="תיבת טקסט 1">
            <a:extLst>
              <a:ext uri="{FF2B5EF4-FFF2-40B4-BE49-F238E27FC236}">
                <a16:creationId xmlns:a16="http://schemas.microsoft.com/office/drawing/2014/main" id="{47D0D15D-8A40-D87F-4041-54DC51820618}"/>
              </a:ext>
            </a:extLst>
          </p:cNvPr>
          <p:cNvSpPr txBox="1"/>
          <p:nvPr/>
        </p:nvSpPr>
        <p:spPr>
          <a:xfrm>
            <a:off x="424543" y="1545771"/>
            <a:ext cx="11310257" cy="3894015"/>
          </a:xfrm>
          <a:prstGeom prst="rect">
            <a:avLst/>
          </a:prstGeom>
          <a:noFill/>
        </p:spPr>
        <p:txBody>
          <a:bodyPr wrap="square" rtlCol="1">
            <a:spAutoFit/>
          </a:bodyPr>
          <a:lstStyle/>
          <a:p>
            <a:pPr marL="457200" indent="-457200">
              <a:lnSpc>
                <a:spcPct val="200000"/>
              </a:lnSpc>
              <a:buFont typeface="Arial" panose="020B0604020202020204" pitchFamily="34" charset="0"/>
              <a:buChar char="•"/>
            </a:pPr>
            <a:r>
              <a:rPr lang="en-US" sz="3200" dirty="0"/>
              <a:t>Maximize MTF uniformity</a:t>
            </a:r>
          </a:p>
          <a:p>
            <a:pPr marL="457200" indent="-457200">
              <a:lnSpc>
                <a:spcPct val="200000"/>
              </a:lnSpc>
              <a:buFont typeface="Arial" panose="020B0604020202020204" pitchFamily="34" charset="0"/>
              <a:buChar char="•"/>
            </a:pPr>
            <a:r>
              <a:rPr lang="en-US" sz="3200" dirty="0"/>
              <a:t>Minimize mid-frequency losses</a:t>
            </a:r>
          </a:p>
          <a:p>
            <a:pPr marL="457200" indent="-457200">
              <a:lnSpc>
                <a:spcPct val="200000"/>
              </a:lnSpc>
              <a:buFont typeface="Arial" panose="020B0604020202020204" pitchFamily="34" charset="0"/>
              <a:buChar char="•"/>
            </a:pPr>
            <a:r>
              <a:rPr lang="en-US" sz="3200" dirty="0"/>
              <a:t>Non-redundant</a:t>
            </a:r>
          </a:p>
          <a:p>
            <a:pPr marL="457200" indent="-457200">
              <a:lnSpc>
                <a:spcPct val="200000"/>
              </a:lnSpc>
              <a:buFont typeface="Arial" panose="020B0604020202020204" pitchFamily="34" charset="0"/>
              <a:buChar char="•"/>
            </a:pPr>
            <a:r>
              <a:rPr lang="en-US" sz="3200" dirty="0"/>
              <a:t>Compact MTF</a:t>
            </a:r>
          </a:p>
        </p:txBody>
      </p:sp>
      <p:sp>
        <p:nvSpPr>
          <p:cNvPr id="6" name="תיבת טקסט 5">
            <a:extLst>
              <a:ext uri="{FF2B5EF4-FFF2-40B4-BE49-F238E27FC236}">
                <a16:creationId xmlns:a16="http://schemas.microsoft.com/office/drawing/2014/main" id="{E03DD70D-2FB3-F162-452B-3F4B85C30DA1}"/>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Project guidelines</a:t>
            </a:r>
          </a:p>
        </p:txBody>
      </p:sp>
      <p:sp>
        <p:nvSpPr>
          <p:cNvPr id="9" name="תיבת טקסט 8">
            <a:extLst>
              <a:ext uri="{FF2B5EF4-FFF2-40B4-BE49-F238E27FC236}">
                <a16:creationId xmlns:a16="http://schemas.microsoft.com/office/drawing/2014/main" id="{57B726C9-409C-F0ED-CD24-50A929B05B42}"/>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1">
                    <a:lumMod val="85000"/>
                  </a:schemeClr>
                </a:solidFill>
              </a:rPr>
              <a:t>I</a:t>
            </a:r>
            <a:r>
              <a:rPr lang="en-US" sz="3200" b="1" dirty="0">
                <a:solidFill>
                  <a:schemeClr val="bg2">
                    <a:lumMod val="50000"/>
                  </a:schemeClr>
                </a:solidFill>
              </a:rPr>
              <a:t>I</a:t>
            </a:r>
            <a:endParaRPr lang="he-IL" sz="3200" b="1" dirty="0">
              <a:solidFill>
                <a:schemeClr val="bg2">
                  <a:lumMod val="50000"/>
                </a:schemeClr>
              </a:solidFill>
            </a:endParaRPr>
          </a:p>
        </p:txBody>
      </p:sp>
      <p:pic>
        <p:nvPicPr>
          <p:cNvPr id="11" name="תמונה 10" descr="תמונה שמכילה חליפת לחץ, אסטרונאוט, אדם, בחוץ&#10;&#10;תוכן בינה מלאכותית גנרטיבית עשוי להיות שגוי.">
            <a:extLst>
              <a:ext uri="{FF2B5EF4-FFF2-40B4-BE49-F238E27FC236}">
                <a16:creationId xmlns:a16="http://schemas.microsoft.com/office/drawing/2014/main" id="{1730ACA0-D108-F50E-7D13-6671B34A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336048"/>
            <a:ext cx="4076700" cy="5521952"/>
          </a:xfrm>
          <a:prstGeom prst="rect">
            <a:avLst/>
          </a:prstGeom>
          <a:effectLst>
            <a:softEdge rad="127000"/>
          </a:effectLst>
        </p:spPr>
      </p:pic>
    </p:spTree>
    <p:extLst>
      <p:ext uri="{BB962C8B-B14F-4D97-AF65-F5344CB8AC3E}">
        <p14:creationId xmlns:p14="http://schemas.microsoft.com/office/powerpoint/2010/main" val="2710298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3A10F-B887-7C96-2AB3-6BDD8AA7A25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82F9710-8BE3-37EF-E01F-3D97F32E6C64}"/>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FF389F38-38E7-A2FA-B096-2DC69495B5A9}"/>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System description </a:t>
            </a:r>
          </a:p>
        </p:txBody>
      </p:sp>
      <p:sp>
        <p:nvSpPr>
          <p:cNvPr id="3" name="תיבת טקסט 2">
            <a:extLst>
              <a:ext uri="{FF2B5EF4-FFF2-40B4-BE49-F238E27FC236}">
                <a16:creationId xmlns:a16="http://schemas.microsoft.com/office/drawing/2014/main" id="{308A6C68-2707-7F05-CACE-7462390BCF07}"/>
              </a:ext>
            </a:extLst>
          </p:cNvPr>
          <p:cNvSpPr txBox="1"/>
          <p:nvPr/>
        </p:nvSpPr>
        <p:spPr>
          <a:xfrm>
            <a:off x="307807" y="1500265"/>
            <a:ext cx="2026558" cy="584775"/>
          </a:xfrm>
          <a:prstGeom prst="rect">
            <a:avLst/>
          </a:prstGeom>
          <a:noFill/>
        </p:spPr>
        <p:txBody>
          <a:bodyPr wrap="square" rtlCol="1">
            <a:spAutoFit/>
          </a:bodyPr>
          <a:lstStyle/>
          <a:p>
            <a:r>
              <a:rPr lang="en-US" sz="3200" dirty="0"/>
              <a:t>Approach: </a:t>
            </a:r>
          </a:p>
        </p:txBody>
      </p:sp>
      <p:sp>
        <p:nvSpPr>
          <p:cNvPr id="13" name="חץ: שמאלה-ימינה 12">
            <a:extLst>
              <a:ext uri="{FF2B5EF4-FFF2-40B4-BE49-F238E27FC236}">
                <a16:creationId xmlns:a16="http://schemas.microsoft.com/office/drawing/2014/main" id="{A802A07B-4295-A7F7-DC10-C994A2F266D5}"/>
              </a:ext>
            </a:extLst>
          </p:cNvPr>
          <p:cNvSpPr/>
          <p:nvPr/>
        </p:nvSpPr>
        <p:spPr>
          <a:xfrm>
            <a:off x="5488140" y="4065999"/>
            <a:ext cx="1546451" cy="714682"/>
          </a:xfrm>
          <a:prstGeom prst="leftRightArrow">
            <a:avLst/>
          </a:prstGeom>
          <a:solidFill>
            <a:srgbClr val="24687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400" dirty="0"/>
              <a:t>analogy</a:t>
            </a:r>
            <a:endParaRPr lang="he-IL" dirty="0"/>
          </a:p>
        </p:txBody>
      </p:sp>
      <p:grpSp>
        <p:nvGrpSpPr>
          <p:cNvPr id="28" name="קבוצה 27">
            <a:extLst>
              <a:ext uri="{FF2B5EF4-FFF2-40B4-BE49-F238E27FC236}">
                <a16:creationId xmlns:a16="http://schemas.microsoft.com/office/drawing/2014/main" id="{4F33453A-F7B0-2EDA-5D90-EF3B1850EFDB}"/>
              </a:ext>
            </a:extLst>
          </p:cNvPr>
          <p:cNvGrpSpPr/>
          <p:nvPr/>
        </p:nvGrpSpPr>
        <p:grpSpPr>
          <a:xfrm>
            <a:off x="6552365" y="2221230"/>
            <a:ext cx="5658685" cy="4535170"/>
            <a:chOff x="6380915" y="2221230"/>
            <a:chExt cx="5658685" cy="4535170"/>
          </a:xfrm>
        </p:grpSpPr>
        <p:grpSp>
          <p:nvGrpSpPr>
            <p:cNvPr id="26" name="קבוצה 25">
              <a:extLst>
                <a:ext uri="{FF2B5EF4-FFF2-40B4-BE49-F238E27FC236}">
                  <a16:creationId xmlns:a16="http://schemas.microsoft.com/office/drawing/2014/main" id="{B9906E9E-7CBD-1DE8-4211-065408CEB107}"/>
                </a:ext>
              </a:extLst>
            </p:cNvPr>
            <p:cNvGrpSpPr/>
            <p:nvPr/>
          </p:nvGrpSpPr>
          <p:grpSpPr>
            <a:xfrm>
              <a:off x="6380915" y="2221230"/>
              <a:ext cx="5658685" cy="4535170"/>
              <a:chOff x="6380915" y="2221230"/>
              <a:chExt cx="5658685" cy="4535170"/>
            </a:xfrm>
          </p:grpSpPr>
          <p:sp>
            <p:nvSpPr>
              <p:cNvPr id="30" name="מלבן: פינות מעוגלות 29">
                <a:extLst>
                  <a:ext uri="{FF2B5EF4-FFF2-40B4-BE49-F238E27FC236}">
                    <a16:creationId xmlns:a16="http://schemas.microsoft.com/office/drawing/2014/main" id="{11DCD1A2-22D5-7B82-7C00-A79B744FA697}"/>
                  </a:ext>
                </a:extLst>
              </p:cNvPr>
              <p:cNvSpPr/>
              <p:nvPr/>
            </p:nvSpPr>
            <p:spPr>
              <a:xfrm>
                <a:off x="7081694" y="2221230"/>
                <a:ext cx="4436375" cy="4535170"/>
              </a:xfrm>
              <a:prstGeom prst="roundRect">
                <a:avLst/>
              </a:prstGeom>
              <a:solidFill>
                <a:srgbClr val="009999">
                  <a:alpha val="10980"/>
                </a:srgbClr>
              </a:solidFill>
              <a:ln>
                <a:solidFill>
                  <a:srgbClr val="009999"/>
                </a:solid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7" name="מלבן: פינות מעוגלות 46">
                <a:extLst>
                  <a:ext uri="{FF2B5EF4-FFF2-40B4-BE49-F238E27FC236}">
                    <a16:creationId xmlns:a16="http://schemas.microsoft.com/office/drawing/2014/main" id="{58BF6E62-EB7F-9212-3792-E531EAAFA6D3}"/>
                  </a:ext>
                </a:extLst>
              </p:cNvPr>
              <p:cNvSpPr/>
              <p:nvPr/>
            </p:nvSpPr>
            <p:spPr>
              <a:xfrm>
                <a:off x="7153275" y="2318528"/>
                <a:ext cx="4318615" cy="602349"/>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פינות מעוגלות 1">
                <a:extLst>
                  <a:ext uri="{FF2B5EF4-FFF2-40B4-BE49-F238E27FC236}">
                    <a16:creationId xmlns:a16="http://schemas.microsoft.com/office/drawing/2014/main" id="{765CDD9E-B403-E281-4E58-388E86345D4B}"/>
                  </a:ext>
                </a:extLst>
              </p:cNvPr>
              <p:cNvSpPr/>
              <p:nvPr/>
            </p:nvSpPr>
            <p:spPr>
              <a:xfrm>
                <a:off x="7063167" y="5552522"/>
                <a:ext cx="4436375" cy="1079653"/>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תיבת טקסט 5">
                <a:extLst>
                  <a:ext uri="{FF2B5EF4-FFF2-40B4-BE49-F238E27FC236}">
                    <a16:creationId xmlns:a16="http://schemas.microsoft.com/office/drawing/2014/main" id="{CA357EE5-6810-F523-274B-1A6D44A948A1}"/>
                  </a:ext>
                </a:extLst>
              </p:cNvPr>
              <p:cNvSpPr txBox="1"/>
              <p:nvPr/>
            </p:nvSpPr>
            <p:spPr>
              <a:xfrm>
                <a:off x="7231441" y="2360930"/>
                <a:ext cx="2026559" cy="400110"/>
              </a:xfrm>
              <a:prstGeom prst="rect">
                <a:avLst/>
              </a:prstGeom>
              <a:noFill/>
            </p:spPr>
            <p:txBody>
              <a:bodyPr wrap="square" rtlCol="1">
                <a:spAutoFit/>
              </a:bodyPr>
              <a:lstStyle/>
              <a:p>
                <a:r>
                  <a:rPr lang="en-US" sz="2000" dirty="0"/>
                  <a:t>Particles </a:t>
                </a:r>
              </a:p>
            </p:txBody>
          </p:sp>
          <p:sp>
            <p:nvSpPr>
              <p:cNvPr id="15" name="תיבת טקסט 14">
                <a:extLst>
                  <a:ext uri="{FF2B5EF4-FFF2-40B4-BE49-F238E27FC236}">
                    <a16:creationId xmlns:a16="http://schemas.microsoft.com/office/drawing/2014/main" id="{AF058641-860D-02B1-1227-C95F05423EC4}"/>
                  </a:ext>
                </a:extLst>
              </p:cNvPr>
              <p:cNvSpPr txBox="1"/>
              <p:nvPr/>
            </p:nvSpPr>
            <p:spPr>
              <a:xfrm>
                <a:off x="7231441" y="3056471"/>
                <a:ext cx="4604659" cy="400110"/>
              </a:xfrm>
              <a:prstGeom prst="rect">
                <a:avLst/>
              </a:prstGeom>
              <a:noFill/>
            </p:spPr>
            <p:txBody>
              <a:bodyPr wrap="square" rtlCol="1">
                <a:spAutoFit/>
              </a:bodyPr>
              <a:lstStyle/>
              <a:p>
                <a:r>
                  <a:rPr lang="en-US" sz="2000" dirty="0"/>
                  <a:t>Particles density function </a:t>
                </a:r>
              </a:p>
            </p:txBody>
          </p:sp>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D17F6278-7791-336B-FE14-6A47D8DD1A51}"/>
                      </a:ext>
                    </a:extLst>
                  </p:cNvPr>
                  <p:cNvSpPr txBox="1"/>
                  <p:nvPr/>
                </p:nvSpPr>
                <p:spPr>
                  <a:xfrm>
                    <a:off x="6380915" y="3457135"/>
                    <a:ext cx="4770062" cy="40011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rPr>
                            <m:t>𝜌</m:t>
                          </m:r>
                          <m:r>
                            <a:rPr lang="en-US" sz="2000" b="0" i="1" dirty="0" smtClean="0">
                              <a:latin typeface="Cambria Math" panose="02040503050406030204" pitchFamily="18" charset="0"/>
                            </a:rPr>
                            <m:t>(</m:t>
                          </m:r>
                          <m:r>
                            <a:rPr lang="en-US" sz="2000" b="0" i="1" dirty="0" smtClean="0">
                              <a:latin typeface="Cambria Math" panose="02040503050406030204" pitchFamily="18" charset="0"/>
                            </a:rPr>
                            <m:t>𝑥</m:t>
                          </m:r>
                          <m:r>
                            <a:rPr lang="en-US" sz="2000" b="0" i="1" dirty="0" smtClean="0">
                              <a:latin typeface="Cambria Math" panose="02040503050406030204" pitchFamily="18" charset="0"/>
                            </a:rPr>
                            <m:t>,</m:t>
                          </m:r>
                          <m:r>
                            <a:rPr lang="en-US" sz="2000" b="0" i="1" dirty="0" smtClean="0">
                              <a:latin typeface="Cambria Math" panose="02040503050406030204" pitchFamily="18" charset="0"/>
                            </a:rPr>
                            <m:t>𝑦</m:t>
                          </m:r>
                          <m:r>
                            <a:rPr lang="en-US" sz="2000" b="0" i="1" dirty="0" smtClean="0">
                              <a:latin typeface="Cambria Math" panose="02040503050406030204" pitchFamily="18" charset="0"/>
                            </a:rPr>
                            <m:t>)=</m:t>
                          </m:r>
                          <m:r>
                            <a:rPr lang="en-US" sz="2000" i="1" dirty="0">
                              <a:latin typeface="Cambria Math" panose="02040503050406030204" pitchFamily="18" charset="0"/>
                            </a:rPr>
                            <m:t>𝜓</m:t>
                          </m:r>
                          <m:d>
                            <m:dPr>
                              <m:ctrlPr>
                                <a:rPr lang="en-US" sz="2000" i="1" dirty="0">
                                  <a:latin typeface="Cambria Math" panose="02040503050406030204" pitchFamily="18" charset="0"/>
                                </a:rPr>
                              </m:ctrlPr>
                            </m:dPr>
                            <m:e>
                              <m:r>
                                <a:rPr lang="en-US" sz="2000" i="1" dirty="0" err="1">
                                  <a:latin typeface="Cambria Math" panose="02040503050406030204" pitchFamily="18" charset="0"/>
                                </a:rPr>
                                <m:t>𝑥</m:t>
                              </m:r>
                              <m:r>
                                <a:rPr lang="en-US" sz="2000" i="1" dirty="0" err="1">
                                  <a:latin typeface="Cambria Math" panose="02040503050406030204" pitchFamily="18" charset="0"/>
                                </a:rPr>
                                <m:t>,</m:t>
                              </m:r>
                              <m:r>
                                <a:rPr lang="en-US" sz="2000" i="1" dirty="0" err="1">
                                  <a:latin typeface="Cambria Math" panose="02040503050406030204" pitchFamily="18" charset="0"/>
                                </a:rPr>
                                <m:t>𝑦</m:t>
                              </m:r>
                            </m:e>
                          </m:d>
                          <m:sSup>
                            <m:sSupPr>
                              <m:ctrlPr>
                                <a:rPr lang="en-US" sz="2000" i="1" dirty="0">
                                  <a:latin typeface="Cambria Math" panose="02040503050406030204" pitchFamily="18" charset="0"/>
                                </a:rPr>
                              </m:ctrlPr>
                            </m:sSupPr>
                            <m:e>
                              <m:r>
                                <a:rPr lang="en-US" sz="2000" i="1" dirty="0">
                                  <a:latin typeface="Cambria Math" panose="02040503050406030204" pitchFamily="18" charset="0"/>
                                </a:rPr>
                                <m:t>𝜓</m:t>
                              </m:r>
                            </m:e>
                            <m:sup>
                              <m:r>
                                <a:rPr lang="en-US" sz="2000" i="1" dirty="0">
                                  <a:latin typeface="Cambria Math" panose="02040503050406030204" pitchFamily="18" charset="0"/>
                                </a:rPr>
                                <m:t>∗</m:t>
                              </m:r>
                            </m:sup>
                          </m:sSup>
                          <m:d>
                            <m:dPr>
                              <m:ctrlPr>
                                <a:rPr lang="en-US" sz="2000" i="1" dirty="0">
                                  <a:latin typeface="Cambria Math" panose="02040503050406030204" pitchFamily="18" charset="0"/>
                                </a:rPr>
                              </m:ctrlPr>
                            </m:dPr>
                            <m:e>
                              <m:r>
                                <a:rPr lang="en-US" sz="2000" i="1" dirty="0" err="1">
                                  <a:latin typeface="Cambria Math" panose="02040503050406030204" pitchFamily="18" charset="0"/>
                                </a:rPr>
                                <m:t>𝑥</m:t>
                              </m:r>
                              <m:r>
                                <a:rPr lang="en-US" sz="2000" i="1" dirty="0" err="1">
                                  <a:latin typeface="Cambria Math" panose="02040503050406030204" pitchFamily="18" charset="0"/>
                                </a:rPr>
                                <m:t>,</m:t>
                              </m:r>
                              <m:r>
                                <a:rPr lang="en-US" sz="2000" i="1" dirty="0" err="1">
                                  <a:latin typeface="Cambria Math" panose="02040503050406030204" pitchFamily="18" charset="0"/>
                                </a:rPr>
                                <m:t>𝑦</m:t>
                              </m:r>
                            </m:e>
                          </m:d>
                        </m:oMath>
                      </m:oMathPara>
                    </a14:m>
                    <a:endParaRPr lang="en-US" sz="2000" dirty="0">
                      <a:effectLst/>
                    </a:endParaRPr>
                  </a:p>
                </p:txBody>
              </p:sp>
            </mc:Choice>
            <mc:Fallback xmlns="">
              <p:sp>
                <p:nvSpPr>
                  <p:cNvPr id="11" name="תיבת טקסט 10">
                    <a:extLst>
                      <a:ext uri="{FF2B5EF4-FFF2-40B4-BE49-F238E27FC236}">
                        <a16:creationId xmlns:a16="http://schemas.microsoft.com/office/drawing/2014/main" id="{D17F6278-7791-336B-FE14-6A47D8DD1A51}"/>
                      </a:ext>
                    </a:extLst>
                  </p:cNvPr>
                  <p:cNvSpPr txBox="1">
                    <a:spLocks noRot="1" noChangeAspect="1" noMove="1" noResize="1" noEditPoints="1" noAdjustHandles="1" noChangeArrowheads="1" noChangeShapeType="1" noTextEdit="1"/>
                  </p:cNvSpPr>
                  <p:nvPr/>
                </p:nvSpPr>
                <p:spPr>
                  <a:xfrm>
                    <a:off x="6380915" y="3457135"/>
                    <a:ext cx="4770062" cy="400110"/>
                  </a:xfrm>
                  <a:prstGeom prst="rect">
                    <a:avLst/>
                  </a:prstGeom>
                  <a:blipFill>
                    <a:blip r:embed="rId3"/>
                    <a:stretch>
                      <a:fillRect b="-15152"/>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 name="תיבת טקסט 16">
                    <a:extLst>
                      <a:ext uri="{FF2B5EF4-FFF2-40B4-BE49-F238E27FC236}">
                        <a16:creationId xmlns:a16="http://schemas.microsoft.com/office/drawing/2014/main" id="{7F1977E5-463F-354D-79E4-C84637C35BA1}"/>
                      </a:ext>
                    </a:extLst>
                  </p:cNvPr>
                  <p:cNvSpPr txBox="1"/>
                  <p:nvPr/>
                </p:nvSpPr>
                <p:spPr>
                  <a:xfrm>
                    <a:off x="8417108" y="2360930"/>
                    <a:ext cx="1180191" cy="40011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ar-SA" sz="2000" i="1" smtClean="0">
                              <a:latin typeface="Cambria Math" panose="02040503050406030204" pitchFamily="18" charset="0"/>
                            </a:rPr>
                            <m:t>𝜓</m:t>
                          </m:r>
                          <m:d>
                            <m:dPr>
                              <m:ctrlPr>
                                <a:rPr lang="en-US" sz="2000" i="1" dirty="0">
                                  <a:latin typeface="Cambria Math" panose="02040503050406030204" pitchFamily="18" charset="0"/>
                                </a:rPr>
                              </m:ctrlPr>
                            </m:dPr>
                            <m:e>
                              <m:r>
                                <a:rPr lang="en-US" sz="2000" i="1" dirty="0" err="1">
                                  <a:latin typeface="Cambria Math" panose="02040503050406030204" pitchFamily="18" charset="0"/>
                                </a:rPr>
                                <m:t>𝑥</m:t>
                              </m:r>
                              <m:r>
                                <a:rPr lang="en-US" sz="2000" i="1" dirty="0" err="1">
                                  <a:latin typeface="Cambria Math" panose="02040503050406030204" pitchFamily="18" charset="0"/>
                                </a:rPr>
                                <m:t>,</m:t>
                              </m:r>
                              <m:r>
                                <a:rPr lang="en-US" sz="2000" i="1" dirty="0" err="1">
                                  <a:latin typeface="Cambria Math" panose="02040503050406030204" pitchFamily="18" charset="0"/>
                                </a:rPr>
                                <m:t>𝑦</m:t>
                              </m:r>
                            </m:e>
                          </m:d>
                        </m:oMath>
                      </m:oMathPara>
                    </a14:m>
                    <a:endParaRPr lang="ar-SA" sz="2000" dirty="0">
                      <a:effectLst/>
                    </a:endParaRPr>
                  </a:p>
                </p:txBody>
              </p:sp>
            </mc:Choice>
            <mc:Fallback xmlns="">
              <p:sp>
                <p:nvSpPr>
                  <p:cNvPr id="17" name="תיבת טקסט 16">
                    <a:extLst>
                      <a:ext uri="{FF2B5EF4-FFF2-40B4-BE49-F238E27FC236}">
                        <a16:creationId xmlns:a16="http://schemas.microsoft.com/office/drawing/2014/main" id="{7F1977E5-463F-354D-79E4-C84637C35BA1}"/>
                      </a:ext>
                    </a:extLst>
                  </p:cNvPr>
                  <p:cNvSpPr txBox="1">
                    <a:spLocks noRot="1" noChangeAspect="1" noMove="1" noResize="1" noEditPoints="1" noAdjustHandles="1" noChangeArrowheads="1" noChangeShapeType="1" noTextEdit="1"/>
                  </p:cNvSpPr>
                  <p:nvPr/>
                </p:nvSpPr>
                <p:spPr>
                  <a:xfrm>
                    <a:off x="8417108" y="2360930"/>
                    <a:ext cx="1180191" cy="400110"/>
                  </a:xfrm>
                  <a:prstGeom prst="rect">
                    <a:avLst/>
                  </a:prstGeom>
                  <a:blipFill>
                    <a:blip r:embed="rId4"/>
                    <a:stretch>
                      <a:fillRect b="-16667"/>
                    </a:stretch>
                  </a:blipFill>
                </p:spPr>
                <p:txBody>
                  <a:bodyPr/>
                  <a:lstStyle/>
                  <a:p>
                    <a:r>
                      <a:rPr lang="he-IL">
                        <a:noFill/>
                      </a:rPr>
                      <a:t> </a:t>
                    </a:r>
                  </a:p>
                </p:txBody>
              </p:sp>
            </mc:Fallback>
          </mc:AlternateContent>
          <p:sp>
            <p:nvSpPr>
              <p:cNvPr id="22" name="תיבת טקסט 21">
                <a:extLst>
                  <a:ext uri="{FF2B5EF4-FFF2-40B4-BE49-F238E27FC236}">
                    <a16:creationId xmlns:a16="http://schemas.microsoft.com/office/drawing/2014/main" id="{8F94F5B9-C637-D8BB-9BE6-0510267649B2}"/>
                  </a:ext>
                </a:extLst>
              </p:cNvPr>
              <p:cNvSpPr txBox="1"/>
              <p:nvPr/>
            </p:nvSpPr>
            <p:spPr>
              <a:xfrm>
                <a:off x="7230050" y="5550322"/>
                <a:ext cx="2026559" cy="400110"/>
              </a:xfrm>
              <a:prstGeom prst="rect">
                <a:avLst/>
              </a:prstGeom>
              <a:noFill/>
            </p:spPr>
            <p:txBody>
              <a:bodyPr wrap="square" rtlCol="1">
                <a:spAutoFit/>
              </a:bodyPr>
              <a:lstStyle/>
              <a:p>
                <a:r>
                  <a:rPr lang="en-US" sz="2000" dirty="0"/>
                  <a:t>Energy </a:t>
                </a:r>
              </a:p>
            </p:txBody>
          </p:sp>
          <mc:AlternateContent xmlns:mc="http://schemas.openxmlformats.org/markup-compatibility/2006" xmlns:a14="http://schemas.microsoft.com/office/drawing/2010/main">
            <mc:Choice Requires="a14">
              <p:sp>
                <p:nvSpPr>
                  <p:cNvPr id="38" name="תיבת טקסט 37">
                    <a:extLst>
                      <a:ext uri="{FF2B5EF4-FFF2-40B4-BE49-F238E27FC236}">
                        <a16:creationId xmlns:a16="http://schemas.microsoft.com/office/drawing/2014/main" id="{634E4B25-A455-9EB9-BC54-A2917E73830D}"/>
                      </a:ext>
                    </a:extLst>
                  </p:cNvPr>
                  <p:cNvSpPr txBox="1"/>
                  <p:nvPr/>
                </p:nvSpPr>
                <p:spPr>
                  <a:xfrm>
                    <a:off x="7281719" y="4691361"/>
                    <a:ext cx="3198579" cy="741485"/>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r>
                            <a:rPr lang="en-US" sz="2000" i="1" dirty="0" smtClean="0">
                              <a:effectLst/>
                              <a:latin typeface="Cambria Math" panose="02040503050406030204" pitchFamily="18" charset="0"/>
                            </a:rPr>
                            <m:t>𝑖</m:t>
                          </m:r>
                          <m:r>
                            <a:rPr lang="en-US" sz="2000" i="1" dirty="0">
                              <a:effectLst/>
                              <a:latin typeface="Cambria Math" panose="02040503050406030204" pitchFamily="18" charset="0"/>
                            </a:rPr>
                            <m:t>ℏ</m:t>
                          </m:r>
                          <m:f>
                            <m:fPr>
                              <m:ctrlPr>
                                <a:rPr lang="en-US" sz="2000" i="1" dirty="0">
                                  <a:effectLst/>
                                  <a:latin typeface="Cambria Math" panose="02040503050406030204" pitchFamily="18" charset="0"/>
                                </a:rPr>
                              </m:ctrlPr>
                            </m:fPr>
                            <m:num>
                              <m:r>
                                <a:rPr lang="en-US" sz="2000" i="1" dirty="0">
                                  <a:effectLst/>
                                  <a:latin typeface="Cambria Math" panose="02040503050406030204" pitchFamily="18" charset="0"/>
                                </a:rPr>
                                <m:t>𝜕𝜓</m:t>
                              </m:r>
                              <m:d>
                                <m:dPr>
                                  <m:ctrlPr>
                                    <a:rPr lang="en-US" sz="2000" i="1" dirty="0">
                                      <a:effectLst/>
                                      <a:latin typeface="Cambria Math" panose="02040503050406030204" pitchFamily="18" charset="0"/>
                                    </a:rPr>
                                  </m:ctrlPr>
                                </m:dPr>
                                <m:e>
                                  <m:r>
                                    <a:rPr lang="en-US" sz="2000" b="0" i="1" dirty="0" smtClean="0">
                                      <a:effectLst/>
                                      <a:latin typeface="Cambria Math" panose="02040503050406030204" pitchFamily="18" charset="0"/>
                                    </a:rPr>
                                    <m:t>𝑥</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𝑦</m:t>
                                  </m:r>
                                  <m:r>
                                    <a:rPr lang="en-US" sz="2000" i="1" dirty="0">
                                      <a:effectLst/>
                                      <a:latin typeface="Cambria Math" panose="02040503050406030204" pitchFamily="18" charset="0"/>
                                    </a:rPr>
                                    <m:t>,</m:t>
                                  </m:r>
                                  <m:r>
                                    <a:rPr lang="en-US" sz="2000" i="1" dirty="0">
                                      <a:effectLst/>
                                      <a:latin typeface="Cambria Math" panose="02040503050406030204" pitchFamily="18" charset="0"/>
                                    </a:rPr>
                                    <m:t>𝑡</m:t>
                                  </m:r>
                                </m:e>
                              </m:d>
                            </m:num>
                            <m:den>
                              <m:r>
                                <a:rPr lang="en-US" sz="2000" i="1" dirty="0">
                                  <a:effectLst/>
                                  <a:latin typeface="Cambria Math" panose="02040503050406030204" pitchFamily="18" charset="0"/>
                                </a:rPr>
                                <m:t>𝜕</m:t>
                              </m:r>
                              <m:r>
                                <a:rPr lang="en-US" sz="2000" i="1" dirty="0">
                                  <a:effectLst/>
                                  <a:latin typeface="Cambria Math" panose="02040503050406030204" pitchFamily="18" charset="0"/>
                                </a:rPr>
                                <m:t>𝑡</m:t>
                              </m:r>
                            </m:den>
                          </m:f>
                          <m:r>
                            <a:rPr lang="en-US" sz="2000" i="1" dirty="0">
                              <a:effectLst/>
                              <a:latin typeface="Cambria Math" panose="02040503050406030204" pitchFamily="18" charset="0"/>
                            </a:rPr>
                            <m:t>=</m:t>
                          </m:r>
                          <m:f>
                            <m:fPr>
                              <m:ctrlPr>
                                <a:rPr lang="en-US" sz="2000" i="1" dirty="0">
                                  <a:effectLst/>
                                  <a:latin typeface="Cambria Math" panose="02040503050406030204" pitchFamily="18" charset="0"/>
                                </a:rPr>
                              </m:ctrlPr>
                            </m:fPr>
                            <m:num>
                              <m:r>
                                <a:rPr lang="en-US" sz="2000" i="1" dirty="0" smtClean="0">
                                  <a:effectLst/>
                                  <a:latin typeface="Cambria Math" panose="02040503050406030204" pitchFamily="18" charset="0"/>
                                </a:rPr>
                                <m:t>𝛿</m:t>
                              </m:r>
                              <m:r>
                                <a:rPr lang="en-US" sz="2000" i="1" dirty="0">
                                  <a:effectLst/>
                                  <a:latin typeface="Cambria Math" panose="02040503050406030204" pitchFamily="18" charset="0"/>
                                </a:rPr>
                                <m:t>𝐸</m:t>
                              </m:r>
                            </m:num>
                            <m:den>
                              <m:r>
                                <a:rPr lang="en-US" sz="2000" i="1" dirty="0" smtClean="0">
                                  <a:effectLst/>
                                  <a:latin typeface="Cambria Math" panose="02040503050406030204" pitchFamily="18" charset="0"/>
                                </a:rPr>
                                <m:t>𝛿</m:t>
                              </m:r>
                              <m:r>
                                <a:rPr lang="en-US" sz="2000" i="1" dirty="0">
                                  <a:effectLst/>
                                  <a:latin typeface="Cambria Math" panose="02040503050406030204" pitchFamily="18" charset="0"/>
                                </a:rPr>
                                <m:t>𝜓</m:t>
                              </m:r>
                              <m:d>
                                <m:dPr>
                                  <m:ctrlPr>
                                    <a:rPr lang="en-US" sz="2000" i="1" dirty="0">
                                      <a:effectLst/>
                                      <a:latin typeface="Cambria Math" panose="02040503050406030204" pitchFamily="18" charset="0"/>
                                    </a:rPr>
                                  </m:ctrlPr>
                                </m:dPr>
                                <m:e>
                                  <m:r>
                                    <a:rPr lang="en-US" sz="2000" i="1" dirty="0">
                                      <a:latin typeface="Cambria Math" panose="02040503050406030204" pitchFamily="18" charset="0"/>
                                    </a:rPr>
                                    <m:t>𝑥</m:t>
                                  </m:r>
                                  <m:r>
                                    <a:rPr lang="en-US" sz="2000" i="1" dirty="0">
                                      <a:latin typeface="Cambria Math" panose="02040503050406030204" pitchFamily="18" charset="0"/>
                                    </a:rPr>
                                    <m:t>,</m:t>
                                  </m:r>
                                  <m:r>
                                    <a:rPr lang="en-US" sz="2000" i="1" dirty="0">
                                      <a:latin typeface="Cambria Math" panose="02040503050406030204" pitchFamily="18" charset="0"/>
                                    </a:rPr>
                                    <m:t>𝑦</m:t>
                                  </m:r>
                                  <m:r>
                                    <a:rPr lang="en-US" sz="2000" i="1" dirty="0">
                                      <a:effectLst/>
                                      <a:latin typeface="Cambria Math" panose="02040503050406030204" pitchFamily="18" charset="0"/>
                                    </a:rPr>
                                    <m:t>,</m:t>
                                  </m:r>
                                  <m:r>
                                    <a:rPr lang="en-US" sz="2000" i="1" dirty="0">
                                      <a:effectLst/>
                                      <a:latin typeface="Cambria Math" panose="02040503050406030204" pitchFamily="18" charset="0"/>
                                    </a:rPr>
                                    <m:t>𝑡</m:t>
                                  </m:r>
                                </m:e>
                              </m:d>
                            </m:den>
                          </m:f>
                        </m:oMath>
                      </m:oMathPara>
                    </a14:m>
                    <a:endParaRPr lang="en-US" sz="2000" dirty="0">
                      <a:effectLst/>
                    </a:endParaRPr>
                  </a:p>
                </p:txBody>
              </p:sp>
            </mc:Choice>
            <mc:Fallback xmlns="">
              <p:sp>
                <p:nvSpPr>
                  <p:cNvPr id="38" name="תיבת טקסט 37">
                    <a:extLst>
                      <a:ext uri="{FF2B5EF4-FFF2-40B4-BE49-F238E27FC236}">
                        <a16:creationId xmlns:a16="http://schemas.microsoft.com/office/drawing/2014/main" id="{634E4B25-A455-9EB9-BC54-A2917E73830D}"/>
                      </a:ext>
                    </a:extLst>
                  </p:cNvPr>
                  <p:cNvSpPr txBox="1">
                    <a:spLocks noRot="1" noChangeAspect="1" noMove="1" noResize="1" noEditPoints="1" noAdjustHandles="1" noChangeArrowheads="1" noChangeShapeType="1" noTextEdit="1"/>
                  </p:cNvSpPr>
                  <p:nvPr/>
                </p:nvSpPr>
                <p:spPr>
                  <a:xfrm>
                    <a:off x="7281719" y="4691361"/>
                    <a:ext cx="3198579" cy="741485"/>
                  </a:xfrm>
                  <a:prstGeom prst="rect">
                    <a:avLst/>
                  </a:prstGeom>
                  <a:blipFill>
                    <a:blip r:embed="rId5"/>
                    <a:stretch>
                      <a:fillRect/>
                    </a:stretch>
                  </a:blipFill>
                </p:spPr>
                <p:txBody>
                  <a:bodyPr/>
                  <a:lstStyle/>
                  <a:p>
                    <a:r>
                      <a:rPr lang="he-IL">
                        <a:noFill/>
                      </a:rPr>
                      <a:t> </a:t>
                    </a:r>
                  </a:p>
                </p:txBody>
              </p:sp>
            </mc:Fallback>
          </mc:AlternateContent>
          <p:sp>
            <p:nvSpPr>
              <p:cNvPr id="40" name="תיבת טקסט 39">
                <a:extLst>
                  <a:ext uri="{FF2B5EF4-FFF2-40B4-BE49-F238E27FC236}">
                    <a16:creationId xmlns:a16="http://schemas.microsoft.com/office/drawing/2014/main" id="{1503B06A-A501-D3FE-EFD7-D0944609C58D}"/>
                  </a:ext>
                </a:extLst>
              </p:cNvPr>
              <p:cNvSpPr txBox="1"/>
              <p:nvPr/>
            </p:nvSpPr>
            <p:spPr>
              <a:xfrm>
                <a:off x="7230050" y="4309593"/>
                <a:ext cx="2834290" cy="400110"/>
              </a:xfrm>
              <a:prstGeom prst="rect">
                <a:avLst/>
              </a:prstGeom>
              <a:noFill/>
            </p:spPr>
            <p:txBody>
              <a:bodyPr wrap="square" rtlCol="1">
                <a:spAutoFit/>
              </a:bodyPr>
              <a:lstStyle/>
              <a:p>
                <a:r>
                  <a:rPr lang="en-US" sz="2000" dirty="0"/>
                  <a:t>Equation of motion</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B40D8460-6940-7F32-1DF2-7D58CFB70BFC}"/>
                      </a:ext>
                    </a:extLst>
                  </p:cNvPr>
                  <p:cNvSpPr txBox="1"/>
                  <p:nvPr/>
                </p:nvSpPr>
                <p:spPr>
                  <a:xfrm>
                    <a:off x="6657975" y="5874951"/>
                    <a:ext cx="5381625" cy="650563"/>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1600" i="1" dirty="0" smtClean="0">
                              <a:effectLst/>
                              <a:latin typeface="Cambria Math" panose="02040503050406030204" pitchFamily="18" charset="0"/>
                            </a:rPr>
                            <m:t>𝐸</m:t>
                          </m:r>
                          <m:r>
                            <a:rPr lang="en-US" sz="1600" i="1" dirty="0" smtClean="0">
                              <a:effectLst/>
                              <a:latin typeface="Cambria Math" panose="02040503050406030204" pitchFamily="18" charset="0"/>
                            </a:rPr>
                            <m:t>=</m:t>
                          </m:r>
                          <m:nary>
                            <m:naryPr>
                              <m:chr m:val="∬"/>
                              <m:subHide m:val="on"/>
                              <m:supHide m:val="on"/>
                              <m:ctrlPr>
                                <a:rPr lang="en-US" sz="1600" i="1" dirty="0">
                                  <a:latin typeface="Cambria Math" panose="02040503050406030204" pitchFamily="18" charset="0"/>
                                </a:rPr>
                              </m:ctrlPr>
                            </m:naryPr>
                            <m:sub/>
                            <m:sup/>
                            <m:e>
                              <m:d>
                                <m:dPr>
                                  <m:ctrlPr>
                                    <a:rPr lang="en-US" sz="1600" i="1" dirty="0">
                                      <a:latin typeface="Cambria Math" panose="02040503050406030204" pitchFamily="18" charset="0"/>
                                    </a:rPr>
                                  </m:ctrlPr>
                                </m:dPr>
                                <m:e>
                                  <m:f>
                                    <m:fPr>
                                      <m:ctrlPr>
                                        <a:rPr lang="en-US" sz="1600" i="1" dirty="0">
                                          <a:latin typeface="Cambria Math" panose="02040503050406030204" pitchFamily="18" charset="0"/>
                                        </a:rPr>
                                      </m:ctrlPr>
                                    </m:fPr>
                                    <m:num>
                                      <m:sSup>
                                        <m:sSupPr>
                                          <m:ctrlPr>
                                            <a:rPr lang="en-US" sz="1600" i="1" dirty="0">
                                              <a:latin typeface="Cambria Math" panose="02040503050406030204" pitchFamily="18" charset="0"/>
                                            </a:rPr>
                                          </m:ctrlPr>
                                        </m:sSupPr>
                                        <m:e>
                                          <m:r>
                                            <a:rPr lang="en-US" sz="1600" i="1" dirty="0">
                                              <a:latin typeface="Cambria Math" panose="02040503050406030204" pitchFamily="18" charset="0"/>
                                            </a:rPr>
                                            <m:t>ℏ</m:t>
                                          </m:r>
                                        </m:e>
                                        <m:sup>
                                          <m:r>
                                            <a:rPr lang="en-US" sz="1600" i="1" dirty="0">
                                              <a:latin typeface="Cambria Math" panose="02040503050406030204" pitchFamily="18" charset="0"/>
                                            </a:rPr>
                                            <m:t>2</m:t>
                                          </m:r>
                                        </m:sup>
                                      </m:sSup>
                                    </m:num>
                                    <m:den>
                                      <m:r>
                                        <a:rPr lang="en-US" sz="1600" i="1" dirty="0">
                                          <a:latin typeface="Cambria Math" panose="02040503050406030204" pitchFamily="18" charset="0"/>
                                        </a:rPr>
                                        <m:t>8</m:t>
                                      </m:r>
                                      <m:r>
                                        <a:rPr lang="en-US" sz="1600" i="1" dirty="0">
                                          <a:latin typeface="Cambria Math" panose="02040503050406030204" pitchFamily="18" charset="0"/>
                                        </a:rPr>
                                        <m:t>𝑚</m:t>
                                      </m:r>
                                      <m:r>
                                        <a:rPr lang="en-US" sz="1600" i="1" dirty="0">
                                          <a:latin typeface="Cambria Math" panose="02040503050406030204" pitchFamily="18" charset="0"/>
                                        </a:rPr>
                                        <m:t>𝜌</m:t>
                                      </m:r>
                                    </m:den>
                                  </m:f>
                                  <m:sSup>
                                    <m:sSupPr>
                                      <m:ctrlPr>
                                        <a:rPr lang="en-US" sz="1600" i="1" dirty="0">
                                          <a:latin typeface="Cambria Math" panose="02040503050406030204" pitchFamily="18" charset="0"/>
                                        </a:rPr>
                                      </m:ctrlPr>
                                    </m:sSupPr>
                                    <m:e>
                                      <m:d>
                                        <m:dPr>
                                          <m:begChr m:val="|"/>
                                          <m:endChr m:val="|"/>
                                          <m:ctrlPr>
                                            <a:rPr lang="en-US" sz="1600" i="1" dirty="0">
                                              <a:latin typeface="Cambria Math" panose="02040503050406030204" pitchFamily="18" charset="0"/>
                                            </a:rPr>
                                          </m:ctrlPr>
                                        </m:dPr>
                                        <m:e>
                                          <m:r>
                                            <a:rPr lang="en-US" sz="1600" b="1" i="1" dirty="0">
                                              <a:latin typeface="Cambria Math" panose="02040503050406030204" pitchFamily="18" charset="0"/>
                                            </a:rPr>
                                            <m:t>𝛁</m:t>
                                          </m:r>
                                          <m:r>
                                            <a:rPr lang="en-US" sz="1600" i="1" dirty="0">
                                              <a:latin typeface="Cambria Math" panose="02040503050406030204" pitchFamily="18" charset="0"/>
                                            </a:rPr>
                                            <m:t>𝜌</m:t>
                                          </m:r>
                                        </m:e>
                                      </m:d>
                                    </m:e>
                                    <m:sup>
                                      <m:r>
                                        <a:rPr lang="en-US" sz="1600" i="1" dirty="0">
                                          <a:latin typeface="Cambria Math" panose="02040503050406030204" pitchFamily="18" charset="0"/>
                                        </a:rPr>
                                        <m:t>2</m:t>
                                      </m:r>
                                    </m:sup>
                                  </m:sSup>
                                  <m:r>
                                    <a:rPr lang="en-US" sz="1600" i="1" dirty="0">
                                      <a:latin typeface="Cambria Math" panose="02040503050406030204" pitchFamily="18" charset="0"/>
                                    </a:rPr>
                                    <m:t>+</m:t>
                                  </m:r>
                                  <m:r>
                                    <a:rPr lang="en-US" sz="1600" i="1" dirty="0">
                                      <a:latin typeface="Cambria Math" panose="02040503050406030204" pitchFamily="18" charset="0"/>
                                    </a:rPr>
                                    <m:t>𝑉</m:t>
                                  </m:r>
                                  <m:d>
                                    <m:dPr>
                                      <m:ctrlPr>
                                        <a:rPr lang="en-US" sz="1600" i="1" dirty="0">
                                          <a:latin typeface="Cambria Math" panose="02040503050406030204" pitchFamily="18" charset="0"/>
                                        </a:rPr>
                                      </m:ctrlPr>
                                    </m:dPr>
                                    <m:e>
                                      <m:r>
                                        <a:rPr lang="en-US" sz="1600" i="1" dirty="0">
                                          <a:latin typeface="Cambria Math" panose="02040503050406030204" pitchFamily="18" charset="0"/>
                                        </a:rPr>
                                        <m:t>𝑥</m:t>
                                      </m:r>
                                      <m:r>
                                        <a:rPr lang="en-US" sz="1600" i="1" dirty="0">
                                          <a:latin typeface="Cambria Math" panose="02040503050406030204" pitchFamily="18" charset="0"/>
                                        </a:rPr>
                                        <m:t>,</m:t>
                                      </m:r>
                                      <m:r>
                                        <a:rPr lang="en-US" sz="1600" i="1" dirty="0">
                                          <a:latin typeface="Cambria Math" panose="02040503050406030204" pitchFamily="18" charset="0"/>
                                        </a:rPr>
                                        <m:t>𝑦</m:t>
                                      </m:r>
                                    </m:e>
                                  </m:d>
                                  <m:r>
                                    <a:rPr lang="en-US" sz="1600" i="1" dirty="0">
                                      <a:latin typeface="Cambria Math" panose="02040503050406030204" pitchFamily="18" charset="0"/>
                                    </a:rPr>
                                    <m:t>𝜌</m:t>
                                  </m:r>
                                  <m:r>
                                    <a:rPr lang="en-US" sz="1600" i="1" dirty="0">
                                      <a:latin typeface="Cambria Math" panose="02040503050406030204" pitchFamily="18" charset="0"/>
                                    </a:rPr>
                                    <m:t>+</m:t>
                                  </m:r>
                                  <m:f>
                                    <m:fPr>
                                      <m:ctrlPr>
                                        <a:rPr lang="en-US" sz="1600" i="1" dirty="0">
                                          <a:latin typeface="Cambria Math" panose="02040503050406030204" pitchFamily="18" charset="0"/>
                                        </a:rPr>
                                      </m:ctrlPr>
                                    </m:fPr>
                                    <m:num>
                                      <m:r>
                                        <a:rPr lang="en-US" sz="1600" i="1" dirty="0">
                                          <a:latin typeface="Cambria Math" panose="02040503050406030204" pitchFamily="18" charset="0"/>
                                        </a:rPr>
                                        <m:t>1</m:t>
                                      </m:r>
                                    </m:num>
                                    <m:den>
                                      <m:r>
                                        <a:rPr lang="en-US" sz="1600" i="1" dirty="0">
                                          <a:latin typeface="Cambria Math" panose="02040503050406030204" pitchFamily="18" charset="0"/>
                                        </a:rPr>
                                        <m:t>2</m:t>
                                      </m:r>
                                    </m:den>
                                  </m:f>
                                  <m:r>
                                    <a:rPr lang="en-US" sz="1600" i="1" dirty="0">
                                      <a:latin typeface="Cambria Math" panose="02040503050406030204" pitchFamily="18" charset="0"/>
                                    </a:rPr>
                                    <m:t>𝑔</m:t>
                                  </m:r>
                                  <m:sSup>
                                    <m:sSupPr>
                                      <m:ctrlPr>
                                        <a:rPr lang="en-US" sz="1600" i="1" dirty="0">
                                          <a:latin typeface="Cambria Math" panose="02040503050406030204" pitchFamily="18" charset="0"/>
                                        </a:rPr>
                                      </m:ctrlPr>
                                    </m:sSupPr>
                                    <m:e>
                                      <m:r>
                                        <m:rPr>
                                          <m:sty m:val="p"/>
                                        </m:rPr>
                                        <a:rPr lang="en-US" sz="1600" i="1" dirty="0">
                                          <a:latin typeface="Cambria Math" panose="02040503050406030204" pitchFamily="18" charset="0"/>
                                        </a:rPr>
                                        <m:t>ρ</m:t>
                                      </m:r>
                                    </m:e>
                                    <m:sup>
                                      <m:r>
                                        <a:rPr lang="en-US" sz="1600" i="1" dirty="0">
                                          <a:latin typeface="Cambria Math" panose="02040503050406030204" pitchFamily="18" charset="0"/>
                                        </a:rPr>
                                        <m:t>2</m:t>
                                      </m:r>
                                    </m:sup>
                                  </m:sSup>
                                </m:e>
                              </m:d>
                              <m:r>
                                <m:rPr>
                                  <m:nor/>
                                </m:rPr>
                                <a:rPr lang="en-US" sz="1600" dirty="0">
                                  <a:latin typeface="Cambria Math" panose="02040503050406030204" pitchFamily="18" charset="0"/>
                                </a:rPr>
                                <m:t>d</m:t>
                              </m:r>
                              <m:r>
                                <a:rPr lang="en-US" sz="1600" i="1" dirty="0">
                                  <a:latin typeface="Cambria Math" panose="02040503050406030204" pitchFamily="18" charset="0"/>
                                </a:rPr>
                                <m:t>𝑥</m:t>
                              </m:r>
                              <m:r>
                                <m:rPr>
                                  <m:nor/>
                                </m:rPr>
                                <a:rPr lang="en-US" sz="1600" dirty="0">
                                  <a:latin typeface="Cambria Math" panose="02040503050406030204" pitchFamily="18" charset="0"/>
                                </a:rPr>
                                <m:t>d</m:t>
                              </m:r>
                              <m:r>
                                <a:rPr lang="en-US" sz="1600" b="0" i="1" dirty="0" smtClean="0">
                                  <a:latin typeface="Cambria Math" panose="02040503050406030204" pitchFamily="18" charset="0"/>
                                </a:rPr>
                                <m:t>𝑦</m:t>
                              </m:r>
                            </m:e>
                          </m:nary>
                        </m:oMath>
                      </m:oMathPara>
                    </a14:m>
                    <a:endParaRPr lang="en-US" sz="1600" dirty="0">
                      <a:effectLst/>
                    </a:endParaRPr>
                  </a:p>
                </p:txBody>
              </p:sp>
            </mc:Choice>
            <mc:Fallback xmlns="">
              <p:sp>
                <p:nvSpPr>
                  <p:cNvPr id="21" name="תיבת טקסט 20">
                    <a:extLst>
                      <a:ext uri="{FF2B5EF4-FFF2-40B4-BE49-F238E27FC236}">
                        <a16:creationId xmlns:a16="http://schemas.microsoft.com/office/drawing/2014/main" id="{B40D8460-6940-7F32-1DF2-7D58CFB70BFC}"/>
                      </a:ext>
                    </a:extLst>
                  </p:cNvPr>
                  <p:cNvSpPr txBox="1">
                    <a:spLocks noRot="1" noChangeAspect="1" noMove="1" noResize="1" noEditPoints="1" noAdjustHandles="1" noChangeArrowheads="1" noChangeShapeType="1" noTextEdit="1"/>
                  </p:cNvSpPr>
                  <p:nvPr/>
                </p:nvSpPr>
                <p:spPr>
                  <a:xfrm>
                    <a:off x="6657975" y="5874951"/>
                    <a:ext cx="5381625" cy="650563"/>
                  </a:xfrm>
                  <a:prstGeom prst="rect">
                    <a:avLst/>
                  </a:prstGeom>
                  <a:blipFill>
                    <a:blip r:embed="rId6"/>
                    <a:stretch>
                      <a:fillRect/>
                    </a:stretch>
                  </a:blipFill>
                </p:spPr>
                <p:txBody>
                  <a:bodyPr/>
                  <a:lstStyle/>
                  <a:p>
                    <a:r>
                      <a:rPr lang="he-IL">
                        <a:noFill/>
                      </a:rPr>
                      <a:t> </a:t>
                    </a:r>
                  </a:p>
                </p:txBody>
              </p:sp>
            </mc:Fallback>
          </mc:AlternateContent>
        </p:grpSp>
        <p:sp>
          <p:nvSpPr>
            <p:cNvPr id="41" name="מלבן: פינות מעוגלות 40">
              <a:extLst>
                <a:ext uri="{FF2B5EF4-FFF2-40B4-BE49-F238E27FC236}">
                  <a16:creationId xmlns:a16="http://schemas.microsoft.com/office/drawing/2014/main" id="{D221EA85-4D18-FD86-794A-82500FB4D649}"/>
                </a:ext>
              </a:extLst>
            </p:cNvPr>
            <p:cNvSpPr/>
            <p:nvPr/>
          </p:nvSpPr>
          <p:spPr>
            <a:xfrm>
              <a:off x="7035515" y="2985494"/>
              <a:ext cx="4482554" cy="1179678"/>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מלבן: פינות מעוגלות 42">
              <a:extLst>
                <a:ext uri="{FF2B5EF4-FFF2-40B4-BE49-F238E27FC236}">
                  <a16:creationId xmlns:a16="http://schemas.microsoft.com/office/drawing/2014/main" id="{CA8E84C9-A522-4BFE-1706-FC5B33EECBEF}"/>
                </a:ext>
              </a:extLst>
            </p:cNvPr>
            <p:cNvSpPr/>
            <p:nvPr/>
          </p:nvSpPr>
          <p:spPr>
            <a:xfrm>
              <a:off x="7054563" y="4258260"/>
              <a:ext cx="4463506" cy="1227446"/>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 name="תיבת טקסט 9">
            <a:extLst>
              <a:ext uri="{FF2B5EF4-FFF2-40B4-BE49-F238E27FC236}">
                <a16:creationId xmlns:a16="http://schemas.microsoft.com/office/drawing/2014/main" id="{51253581-61B3-78CE-3C27-8034FEF780E0}"/>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Project guidelines</a:t>
            </a:r>
          </a:p>
        </p:txBody>
      </p:sp>
      <p:sp>
        <p:nvSpPr>
          <p:cNvPr id="16" name="תיבת טקסט 15">
            <a:extLst>
              <a:ext uri="{FF2B5EF4-FFF2-40B4-BE49-F238E27FC236}">
                <a16:creationId xmlns:a16="http://schemas.microsoft.com/office/drawing/2014/main" id="{304289BF-2DDC-F3BC-6B7A-434EBB8C4A65}"/>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a:t>
            </a:r>
            <a:r>
              <a:rPr lang="en-US" sz="3200" b="1" dirty="0">
                <a:solidFill>
                  <a:schemeClr val="bg1">
                    <a:lumMod val="85000"/>
                  </a:schemeClr>
                </a:solidFill>
              </a:rPr>
              <a:t>I</a:t>
            </a:r>
            <a:endParaRPr lang="he-IL" sz="3200" b="1" dirty="0">
              <a:solidFill>
                <a:schemeClr val="bg2">
                  <a:lumMod val="50000"/>
                </a:schemeClr>
              </a:solidFill>
            </a:endParaRPr>
          </a:p>
        </p:txBody>
      </p:sp>
      <p:grpSp>
        <p:nvGrpSpPr>
          <p:cNvPr id="23" name="קבוצה 22">
            <a:extLst>
              <a:ext uri="{FF2B5EF4-FFF2-40B4-BE49-F238E27FC236}">
                <a16:creationId xmlns:a16="http://schemas.microsoft.com/office/drawing/2014/main" id="{BD46902E-F880-2737-2E54-D0109D3A06F0}"/>
              </a:ext>
            </a:extLst>
          </p:cNvPr>
          <p:cNvGrpSpPr/>
          <p:nvPr/>
        </p:nvGrpSpPr>
        <p:grpSpPr>
          <a:xfrm>
            <a:off x="-762574" y="2236789"/>
            <a:ext cx="6756214" cy="4535170"/>
            <a:chOff x="-800674" y="2236789"/>
            <a:chExt cx="6756214" cy="4535170"/>
          </a:xfrm>
        </p:grpSpPr>
        <p:sp>
          <p:nvSpPr>
            <p:cNvPr id="31" name="מלבן: פינות מעוגלות 30">
              <a:extLst>
                <a:ext uri="{FF2B5EF4-FFF2-40B4-BE49-F238E27FC236}">
                  <a16:creationId xmlns:a16="http://schemas.microsoft.com/office/drawing/2014/main" id="{6B1DDE50-939A-B181-2517-E3E49CD16DA3}"/>
                </a:ext>
              </a:extLst>
            </p:cNvPr>
            <p:cNvSpPr/>
            <p:nvPr/>
          </p:nvSpPr>
          <p:spPr>
            <a:xfrm>
              <a:off x="462118" y="2236789"/>
              <a:ext cx="4738531" cy="4535170"/>
            </a:xfrm>
            <a:prstGeom prst="roundRect">
              <a:avLst/>
            </a:prstGeom>
            <a:solidFill>
              <a:srgbClr val="009999">
                <a:alpha val="10980"/>
              </a:srgbClr>
            </a:solidFill>
            <a:ln>
              <a:solidFill>
                <a:srgbClr val="009999"/>
              </a:solid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מלבן: פינות מעוגלות 43">
              <a:extLst>
                <a:ext uri="{FF2B5EF4-FFF2-40B4-BE49-F238E27FC236}">
                  <a16:creationId xmlns:a16="http://schemas.microsoft.com/office/drawing/2014/main" id="{549BB3A7-7E59-CD42-46C4-7C08BFF51714}"/>
                </a:ext>
              </a:extLst>
            </p:cNvPr>
            <p:cNvSpPr/>
            <p:nvPr/>
          </p:nvSpPr>
          <p:spPr>
            <a:xfrm>
              <a:off x="419710" y="4309593"/>
              <a:ext cx="4798023" cy="1147538"/>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B2D36127-1C33-4231-A73A-D896D2C0733B}"/>
                    </a:ext>
                  </a:extLst>
                </p:cNvPr>
                <p:cNvSpPr txBox="1"/>
                <p:nvPr/>
              </p:nvSpPr>
              <p:spPr>
                <a:xfrm>
                  <a:off x="634090" y="4710716"/>
                  <a:ext cx="4566559" cy="742254"/>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f>
                          <m:fPr>
                            <m:ctrlPr>
                              <a:rPr lang="en-US" sz="2000" i="1" dirty="0" smtClean="0">
                                <a:effectLst/>
                                <a:latin typeface="Cambria Math" panose="02040503050406030204" pitchFamily="18" charset="0"/>
                              </a:rPr>
                            </m:ctrlPr>
                          </m:fPr>
                          <m:num>
                            <m:r>
                              <a:rPr lang="en-US" sz="2000" i="1" dirty="0" smtClean="0">
                                <a:effectLst/>
                                <a:latin typeface="Cambria Math" panose="02040503050406030204" pitchFamily="18" charset="0"/>
                              </a:rPr>
                              <m:t>𝜕</m:t>
                            </m:r>
                            <m:r>
                              <a:rPr lang="en-US" sz="2000" i="1" dirty="0">
                                <a:latin typeface="Cambria Math" panose="02040503050406030204" pitchFamily="18" charset="0"/>
                              </a:rPr>
                              <m:t>𝑃</m:t>
                            </m:r>
                            <m:d>
                              <m:dPr>
                                <m:ctrlPr>
                                  <a:rPr lang="en-US" sz="2000" i="1" dirty="0" smtClean="0">
                                    <a:effectLst/>
                                    <a:latin typeface="Cambria Math" panose="02040503050406030204" pitchFamily="18" charset="0"/>
                                  </a:rPr>
                                </m:ctrlPr>
                              </m:dPr>
                              <m:e>
                                <m:r>
                                  <a:rPr lang="en-US" sz="2000" i="1" dirty="0">
                                    <a:latin typeface="Cambria Math" panose="02040503050406030204" pitchFamily="18" charset="0"/>
                                  </a:rPr>
                                  <m:t>𝑥</m:t>
                                </m:r>
                                <m:r>
                                  <a:rPr lang="en-US" sz="2000" i="1" dirty="0">
                                    <a:latin typeface="Cambria Math" panose="02040503050406030204" pitchFamily="18" charset="0"/>
                                  </a:rPr>
                                  <m:t>,</m:t>
                                </m:r>
                                <m:r>
                                  <a:rPr lang="en-US" sz="2000" i="1" dirty="0">
                                    <a:latin typeface="Cambria Math" panose="02040503050406030204" pitchFamily="18" charset="0"/>
                                  </a:rPr>
                                  <m:t>𝑦</m:t>
                                </m:r>
                                <m:r>
                                  <a:rPr lang="en-US" sz="2000" i="1" dirty="0">
                                    <a:effectLst/>
                                    <a:latin typeface="Cambria Math" panose="02040503050406030204" pitchFamily="18" charset="0"/>
                                  </a:rPr>
                                  <m:t>,</m:t>
                                </m:r>
                                <m:r>
                                  <a:rPr lang="en-US" sz="2000" i="1" dirty="0">
                                    <a:effectLst/>
                                    <a:latin typeface="Cambria Math" panose="02040503050406030204" pitchFamily="18" charset="0"/>
                                  </a:rPr>
                                  <m:t>𝑡</m:t>
                                </m:r>
                              </m:e>
                            </m:d>
                          </m:num>
                          <m:den>
                            <m:r>
                              <a:rPr lang="en-US" sz="2000" i="1" dirty="0">
                                <a:effectLst/>
                                <a:latin typeface="Cambria Math" panose="02040503050406030204" pitchFamily="18" charset="0"/>
                              </a:rPr>
                              <m:t>𝜕</m:t>
                            </m:r>
                            <m:r>
                              <a:rPr lang="en-US" sz="2000" i="1" dirty="0">
                                <a:effectLst/>
                                <a:latin typeface="Cambria Math" panose="02040503050406030204" pitchFamily="18" charset="0"/>
                              </a:rPr>
                              <m:t>𝑡</m:t>
                            </m:r>
                          </m:den>
                        </m:f>
                        <m:r>
                          <a:rPr lang="en-US" sz="2000" i="1" dirty="0">
                            <a:effectLst/>
                            <a:latin typeface="Cambria Math" panose="02040503050406030204" pitchFamily="18" charset="0"/>
                          </a:rPr>
                          <m:t>=−</m:t>
                        </m:r>
                        <m:r>
                          <a:rPr lang="en-US" sz="2000" i="1" dirty="0">
                            <a:effectLst/>
                            <a:latin typeface="Cambria Math" panose="02040503050406030204" pitchFamily="18" charset="0"/>
                          </a:rPr>
                          <m:t>𝜆</m:t>
                        </m:r>
                        <m:f>
                          <m:fPr>
                            <m:ctrlPr>
                              <a:rPr lang="en-US" sz="2000" i="1" dirty="0">
                                <a:effectLst/>
                                <a:latin typeface="Cambria Math" panose="02040503050406030204" pitchFamily="18" charset="0"/>
                              </a:rPr>
                            </m:ctrlPr>
                          </m:fPr>
                          <m:num>
                            <m:r>
                              <a:rPr lang="en-US" sz="2000" i="1" dirty="0" smtClean="0">
                                <a:effectLst/>
                                <a:latin typeface="Cambria Math" panose="02040503050406030204" pitchFamily="18" charset="0"/>
                              </a:rPr>
                              <m:t>𝛿</m:t>
                            </m:r>
                            <m:r>
                              <a:rPr lang="en-US" sz="2000" i="1" dirty="0">
                                <a:effectLst/>
                                <a:latin typeface="Cambria Math" panose="02040503050406030204" pitchFamily="18" charset="0"/>
                              </a:rPr>
                              <m:t>𝐸</m:t>
                            </m:r>
                          </m:num>
                          <m:den>
                            <m:r>
                              <a:rPr lang="en-US" sz="2000" i="1" dirty="0" smtClean="0">
                                <a:effectLst/>
                                <a:latin typeface="Cambria Math" panose="02040503050406030204" pitchFamily="18" charset="0"/>
                              </a:rPr>
                              <m:t>𝛿</m:t>
                            </m:r>
                            <m:r>
                              <a:rPr lang="en-US" sz="2000" i="1" dirty="0">
                                <a:latin typeface="Cambria Math" panose="02040503050406030204" pitchFamily="18" charset="0"/>
                              </a:rPr>
                              <m:t>𝑃</m:t>
                            </m:r>
                            <m:d>
                              <m:dPr>
                                <m:ctrlPr>
                                  <a:rPr lang="en-US" sz="2000" i="1" dirty="0">
                                    <a:effectLst/>
                                    <a:latin typeface="Cambria Math" panose="02040503050406030204" pitchFamily="18" charset="0"/>
                                  </a:rPr>
                                </m:ctrlPr>
                              </m:dPr>
                              <m:e>
                                <m:r>
                                  <a:rPr lang="en-US" sz="2000" i="1" dirty="0">
                                    <a:latin typeface="Cambria Math" panose="02040503050406030204" pitchFamily="18" charset="0"/>
                                  </a:rPr>
                                  <m:t>𝑥</m:t>
                                </m:r>
                                <m:r>
                                  <a:rPr lang="en-US" sz="2000" i="1" dirty="0">
                                    <a:latin typeface="Cambria Math" panose="02040503050406030204" pitchFamily="18" charset="0"/>
                                  </a:rPr>
                                  <m:t>,</m:t>
                                </m:r>
                                <m:r>
                                  <a:rPr lang="en-US" sz="2000" i="1" dirty="0">
                                    <a:latin typeface="Cambria Math" panose="02040503050406030204" pitchFamily="18" charset="0"/>
                                  </a:rPr>
                                  <m:t>𝑦</m:t>
                                </m:r>
                                <m:r>
                                  <a:rPr lang="en-US" sz="2000" i="1" dirty="0">
                                    <a:effectLst/>
                                    <a:latin typeface="Cambria Math" panose="02040503050406030204" pitchFamily="18" charset="0"/>
                                  </a:rPr>
                                  <m:t>,</m:t>
                                </m:r>
                                <m:r>
                                  <a:rPr lang="en-US" sz="2000" i="1" dirty="0">
                                    <a:effectLst/>
                                    <a:latin typeface="Cambria Math" panose="02040503050406030204" pitchFamily="18" charset="0"/>
                                  </a:rPr>
                                  <m:t>𝑡</m:t>
                                </m:r>
                              </m:e>
                            </m:d>
                          </m:den>
                        </m:f>
                      </m:oMath>
                    </m:oMathPara>
                  </a14:m>
                  <a:endParaRPr lang="en-US" sz="2000" dirty="0">
                    <a:effectLst/>
                  </a:endParaRPr>
                </a:p>
              </p:txBody>
            </p:sp>
          </mc:Choice>
          <mc:Fallback xmlns="">
            <p:sp>
              <p:nvSpPr>
                <p:cNvPr id="36" name="תיבת טקסט 35">
                  <a:extLst>
                    <a:ext uri="{FF2B5EF4-FFF2-40B4-BE49-F238E27FC236}">
                      <a16:creationId xmlns:a16="http://schemas.microsoft.com/office/drawing/2014/main" id="{B2D36127-1C33-4231-A73A-D896D2C0733B}"/>
                    </a:ext>
                  </a:extLst>
                </p:cNvPr>
                <p:cNvSpPr txBox="1">
                  <a:spLocks noRot="1" noChangeAspect="1" noMove="1" noResize="1" noEditPoints="1" noAdjustHandles="1" noChangeArrowheads="1" noChangeShapeType="1" noTextEdit="1"/>
                </p:cNvSpPr>
                <p:nvPr/>
              </p:nvSpPr>
              <p:spPr>
                <a:xfrm>
                  <a:off x="634090" y="4710716"/>
                  <a:ext cx="4566559" cy="742254"/>
                </a:xfrm>
                <a:prstGeom prst="rect">
                  <a:avLst/>
                </a:prstGeom>
                <a:blipFill>
                  <a:blip r:embed="rId7"/>
                  <a:stretch>
                    <a:fillRect/>
                  </a:stretch>
                </a:blipFill>
              </p:spPr>
              <p:txBody>
                <a:bodyPr/>
                <a:lstStyle/>
                <a:p>
                  <a:r>
                    <a:rPr lang="he-IL">
                      <a:noFill/>
                    </a:rPr>
                    <a:t> </a:t>
                  </a:r>
                </a:p>
              </p:txBody>
            </p:sp>
          </mc:Fallback>
        </mc:AlternateContent>
        <p:sp>
          <p:nvSpPr>
            <p:cNvPr id="39" name="תיבת טקסט 38">
              <a:extLst>
                <a:ext uri="{FF2B5EF4-FFF2-40B4-BE49-F238E27FC236}">
                  <a16:creationId xmlns:a16="http://schemas.microsoft.com/office/drawing/2014/main" id="{B91E58A6-0CFA-D4AD-A440-92B41FDB6761}"/>
                </a:ext>
              </a:extLst>
            </p:cNvPr>
            <p:cNvSpPr txBox="1"/>
            <p:nvPr/>
          </p:nvSpPr>
          <p:spPr>
            <a:xfrm>
              <a:off x="578383" y="4313727"/>
              <a:ext cx="2834290" cy="400110"/>
            </a:xfrm>
            <a:prstGeom prst="rect">
              <a:avLst/>
            </a:prstGeom>
            <a:noFill/>
          </p:spPr>
          <p:txBody>
            <a:bodyPr wrap="square" rtlCol="1">
              <a:spAutoFit/>
            </a:bodyPr>
            <a:lstStyle/>
            <a:p>
              <a:r>
                <a:rPr lang="en-US" sz="2000" dirty="0"/>
                <a:t>Equation of motion</a:t>
              </a:r>
            </a:p>
          </p:txBody>
        </p:sp>
        <p:sp>
          <p:nvSpPr>
            <p:cNvPr id="8" name="מלבן: פינות מעוגלות 7">
              <a:extLst>
                <a:ext uri="{FF2B5EF4-FFF2-40B4-BE49-F238E27FC236}">
                  <a16:creationId xmlns:a16="http://schemas.microsoft.com/office/drawing/2014/main" id="{A2DF50E2-AD6F-05FB-F735-680BF80D3AA2}"/>
                </a:ext>
              </a:extLst>
            </p:cNvPr>
            <p:cNvSpPr/>
            <p:nvPr/>
          </p:nvSpPr>
          <p:spPr>
            <a:xfrm>
              <a:off x="510720" y="2318528"/>
              <a:ext cx="4577078" cy="628902"/>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30C2D673-00BA-70A1-E6D7-08106334C8E3}"/>
                </a:ext>
              </a:extLst>
            </p:cNvPr>
            <p:cNvSpPr txBox="1"/>
            <p:nvPr/>
          </p:nvSpPr>
          <p:spPr>
            <a:xfrm>
              <a:off x="586466" y="2371372"/>
              <a:ext cx="2026559" cy="400110"/>
            </a:xfrm>
            <a:prstGeom prst="rect">
              <a:avLst/>
            </a:prstGeom>
            <a:noFill/>
          </p:spPr>
          <p:txBody>
            <a:bodyPr wrap="square" rtlCol="1">
              <a:spAutoFit/>
            </a:bodyPr>
            <a:lstStyle/>
            <a:p>
              <a:r>
                <a:rPr lang="en-US" sz="2000" dirty="0"/>
                <a:t>Apertures </a:t>
              </a:r>
            </a:p>
          </p:txBody>
        </p:sp>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F621DFBB-490A-F755-259B-FF787952D5E1}"/>
                    </a:ext>
                  </a:extLst>
                </p:cNvPr>
                <p:cNvSpPr txBox="1"/>
                <p:nvPr/>
              </p:nvSpPr>
              <p:spPr>
                <a:xfrm>
                  <a:off x="1877817" y="2394650"/>
                  <a:ext cx="1304168" cy="40011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2000" i="1" dirty="0" smtClean="0">
                            <a:effectLst/>
                            <a:latin typeface="Cambria Math" panose="02040503050406030204" pitchFamily="18" charset="0"/>
                          </a:rPr>
                          <m:t>𝑃</m:t>
                        </m:r>
                        <m:d>
                          <m:dPr>
                            <m:ctrlPr>
                              <a:rPr lang="en-US" sz="2000" i="1" dirty="0">
                                <a:latin typeface="Cambria Math" panose="02040503050406030204" pitchFamily="18" charset="0"/>
                              </a:rPr>
                            </m:ctrlPr>
                          </m:dPr>
                          <m:e>
                            <m:r>
                              <a:rPr lang="en-US" sz="2000" i="1" dirty="0" err="1">
                                <a:latin typeface="Cambria Math" panose="02040503050406030204" pitchFamily="18" charset="0"/>
                              </a:rPr>
                              <m:t>𝑥</m:t>
                            </m:r>
                            <m:r>
                              <a:rPr lang="en-US" sz="2000" i="1" dirty="0" err="1">
                                <a:latin typeface="Cambria Math" panose="02040503050406030204" pitchFamily="18" charset="0"/>
                              </a:rPr>
                              <m:t>,</m:t>
                            </m:r>
                            <m:r>
                              <a:rPr lang="en-US" sz="2000" i="1" dirty="0" err="1">
                                <a:latin typeface="Cambria Math" panose="02040503050406030204" pitchFamily="18" charset="0"/>
                              </a:rPr>
                              <m:t>𝑦</m:t>
                            </m:r>
                          </m:e>
                        </m:d>
                      </m:oMath>
                    </m:oMathPara>
                  </a14:m>
                  <a:endParaRPr lang="en-US" sz="2000" dirty="0">
                    <a:effectLst/>
                  </a:endParaRPr>
                </a:p>
              </p:txBody>
            </p:sp>
          </mc:Choice>
          <mc:Fallback xmlns="">
            <p:sp>
              <p:nvSpPr>
                <p:cNvPr id="19" name="תיבת טקסט 18">
                  <a:extLst>
                    <a:ext uri="{FF2B5EF4-FFF2-40B4-BE49-F238E27FC236}">
                      <a16:creationId xmlns:a16="http://schemas.microsoft.com/office/drawing/2014/main" id="{F621DFBB-490A-F755-259B-FF787952D5E1}"/>
                    </a:ext>
                  </a:extLst>
                </p:cNvPr>
                <p:cNvSpPr txBox="1">
                  <a:spLocks noRot="1" noChangeAspect="1" noMove="1" noResize="1" noEditPoints="1" noAdjustHandles="1" noChangeArrowheads="1" noChangeShapeType="1" noTextEdit="1"/>
                </p:cNvSpPr>
                <p:nvPr/>
              </p:nvSpPr>
              <p:spPr>
                <a:xfrm>
                  <a:off x="1877817" y="2394650"/>
                  <a:ext cx="1304168" cy="400110"/>
                </a:xfrm>
                <a:prstGeom prst="rect">
                  <a:avLst/>
                </a:prstGeom>
                <a:blipFill>
                  <a:blip r:embed="rId8"/>
                  <a:stretch>
                    <a:fillRect b="-7692"/>
                  </a:stretch>
                </a:blipFill>
              </p:spPr>
              <p:txBody>
                <a:bodyPr/>
                <a:lstStyle/>
                <a:p>
                  <a:r>
                    <a:rPr lang="he-IL">
                      <a:noFill/>
                    </a:rPr>
                    <a:t> </a:t>
                  </a:r>
                </a:p>
              </p:txBody>
            </p:sp>
          </mc:Fallback>
        </mc:AlternateContent>
        <p:sp>
          <p:nvSpPr>
            <p:cNvPr id="18" name="מלבן: פינות מעוגלות 17">
              <a:extLst>
                <a:ext uri="{FF2B5EF4-FFF2-40B4-BE49-F238E27FC236}">
                  <a16:creationId xmlns:a16="http://schemas.microsoft.com/office/drawing/2014/main" id="{8C358CB1-0A7E-0753-AC0F-F1A3F3F91C78}"/>
                </a:ext>
              </a:extLst>
            </p:cNvPr>
            <p:cNvSpPr/>
            <p:nvPr/>
          </p:nvSpPr>
          <p:spPr>
            <a:xfrm>
              <a:off x="445034" y="2985494"/>
              <a:ext cx="4738530" cy="1186255"/>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2" name="תיבת טקסט 11">
                  <a:extLst>
                    <a:ext uri="{FF2B5EF4-FFF2-40B4-BE49-F238E27FC236}">
                      <a16:creationId xmlns:a16="http://schemas.microsoft.com/office/drawing/2014/main" id="{10EE8C9F-07C6-FF80-891E-76C14A618822}"/>
                    </a:ext>
                  </a:extLst>
                </p:cNvPr>
                <p:cNvSpPr txBox="1"/>
                <p:nvPr/>
              </p:nvSpPr>
              <p:spPr>
                <a:xfrm>
                  <a:off x="-103563" y="3419606"/>
                  <a:ext cx="6059103" cy="72173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rPr>
                          <m:t>𝜌</m:t>
                        </m:r>
                        <m:d>
                          <m:dPr>
                            <m:ctrlPr>
                              <a:rPr lang="en-US" sz="2000" i="1" dirty="0" smtClean="0">
                                <a:effectLst/>
                                <a:latin typeface="Cambria Math" panose="02040503050406030204" pitchFamily="18" charset="0"/>
                              </a:rPr>
                            </m:ctrlPr>
                          </m:dPr>
                          <m:e>
                            <m:r>
                              <a:rPr lang="en-US" sz="2000" i="1" dirty="0" err="1">
                                <a:effectLst/>
                                <a:latin typeface="Cambria Math" panose="02040503050406030204" pitchFamily="18" charset="0"/>
                              </a:rPr>
                              <m:t>𝑢</m:t>
                            </m:r>
                            <m:r>
                              <a:rPr lang="en-US" sz="2000" i="1" dirty="0" err="1">
                                <a:effectLst/>
                                <a:latin typeface="Cambria Math" panose="02040503050406030204" pitchFamily="18" charset="0"/>
                              </a:rPr>
                              <m:t>,</m:t>
                            </m:r>
                            <m:r>
                              <a:rPr lang="en-US" sz="2000" i="1" dirty="0" err="1">
                                <a:effectLst/>
                                <a:latin typeface="Cambria Math" panose="02040503050406030204" pitchFamily="18" charset="0"/>
                              </a:rPr>
                              <m:t>𝑣</m:t>
                            </m:r>
                          </m:e>
                        </m:d>
                        <m:r>
                          <a:rPr lang="en-US" sz="2000" i="1" dirty="0">
                            <a:effectLst/>
                            <a:latin typeface="Cambria Math" panose="02040503050406030204" pitchFamily="18" charset="0"/>
                          </a:rPr>
                          <m:t>=</m:t>
                        </m:r>
                        <m:nary>
                          <m:naryPr>
                            <m:chr m:val="∬"/>
                            <m:subHide m:val="on"/>
                            <m:supHide m:val="on"/>
                            <m:ctrlPr>
                              <a:rPr lang="en-US" sz="2000" i="1" dirty="0">
                                <a:effectLst/>
                                <a:latin typeface="Cambria Math" panose="02040503050406030204" pitchFamily="18" charset="0"/>
                              </a:rPr>
                            </m:ctrlPr>
                          </m:naryPr>
                          <m:sub/>
                          <m:sup/>
                          <m:e>
                            <m:r>
                              <a:rPr lang="en-US" sz="2000" i="1" dirty="0">
                                <a:latin typeface="Cambria Math" panose="02040503050406030204" pitchFamily="18" charset="0"/>
                              </a:rPr>
                              <m:t>𝑃</m:t>
                            </m:r>
                            <m:d>
                              <m:dPr>
                                <m:ctrlPr>
                                  <a:rPr lang="en-US" sz="2000" i="1" dirty="0">
                                    <a:latin typeface="Cambria Math" panose="02040503050406030204" pitchFamily="18" charset="0"/>
                                  </a:rPr>
                                </m:ctrlPr>
                              </m:dPr>
                              <m:e>
                                <m:r>
                                  <a:rPr lang="en-US" sz="2000" i="1" dirty="0" err="1">
                                    <a:latin typeface="Cambria Math" panose="02040503050406030204" pitchFamily="18" charset="0"/>
                                  </a:rPr>
                                  <m:t>𝑥</m:t>
                                </m:r>
                                <m:r>
                                  <a:rPr lang="en-US" sz="2000" i="1" dirty="0" err="1">
                                    <a:latin typeface="Cambria Math" panose="02040503050406030204" pitchFamily="18" charset="0"/>
                                  </a:rPr>
                                  <m:t>+</m:t>
                                </m:r>
                                <m:r>
                                  <a:rPr lang="en-US" sz="2000" i="1" dirty="0" err="1">
                                    <a:latin typeface="Cambria Math" panose="02040503050406030204" pitchFamily="18" charset="0"/>
                                  </a:rPr>
                                  <m:t>𝑢</m:t>
                                </m:r>
                                <m:r>
                                  <a:rPr lang="en-US" sz="2000" i="1" dirty="0" err="1">
                                    <a:latin typeface="Cambria Math" panose="02040503050406030204" pitchFamily="18" charset="0"/>
                                  </a:rPr>
                                  <m:t>,</m:t>
                                </m:r>
                                <m:r>
                                  <a:rPr lang="en-US" sz="2000" i="1" dirty="0" err="1">
                                    <a:latin typeface="Cambria Math" panose="02040503050406030204" pitchFamily="18" charset="0"/>
                                  </a:rPr>
                                  <m:t>𝑦</m:t>
                                </m:r>
                                <m:r>
                                  <a:rPr lang="en-US" sz="2000" i="1" dirty="0" err="1">
                                    <a:latin typeface="Cambria Math" panose="02040503050406030204" pitchFamily="18" charset="0"/>
                                  </a:rPr>
                                  <m:t>+</m:t>
                                </m:r>
                                <m:r>
                                  <a:rPr lang="en-US" sz="2000" i="1" dirty="0" err="1">
                                    <a:latin typeface="Cambria Math" panose="02040503050406030204" pitchFamily="18" charset="0"/>
                                  </a:rPr>
                                  <m:t>𝑣</m:t>
                                </m:r>
                              </m:e>
                            </m:d>
                            <m:r>
                              <a:rPr lang="en-US" sz="2000" i="1" dirty="0">
                                <a:latin typeface="Cambria Math" panose="02040503050406030204" pitchFamily="18" charset="0"/>
                              </a:rPr>
                              <m:t>𝑃</m:t>
                            </m:r>
                            <m:d>
                              <m:dPr>
                                <m:ctrlPr>
                                  <a:rPr lang="en-US" sz="2000" i="1" dirty="0">
                                    <a:latin typeface="Cambria Math" panose="02040503050406030204" pitchFamily="18" charset="0"/>
                                  </a:rPr>
                                </m:ctrlPr>
                              </m:dPr>
                              <m:e>
                                <m:r>
                                  <a:rPr lang="en-US" sz="2000" i="1" dirty="0" err="1">
                                    <a:latin typeface="Cambria Math" panose="02040503050406030204" pitchFamily="18" charset="0"/>
                                  </a:rPr>
                                  <m:t>𝑥</m:t>
                                </m:r>
                                <m:r>
                                  <a:rPr lang="en-US" sz="2000" i="1" dirty="0" err="1">
                                    <a:latin typeface="Cambria Math" panose="02040503050406030204" pitchFamily="18" charset="0"/>
                                  </a:rPr>
                                  <m:t>,</m:t>
                                </m:r>
                                <m:r>
                                  <a:rPr lang="en-US" sz="2000" i="1" dirty="0" err="1">
                                    <a:latin typeface="Cambria Math" panose="02040503050406030204" pitchFamily="18" charset="0"/>
                                  </a:rPr>
                                  <m:t>𝑦</m:t>
                                </m:r>
                              </m:e>
                            </m:d>
                            <m:r>
                              <m:rPr>
                                <m:nor/>
                              </m:rPr>
                              <a:rPr lang="en-US" sz="2000" i="0" dirty="0">
                                <a:effectLst/>
                                <a:latin typeface="Cambria Math" panose="02040503050406030204" pitchFamily="18" charset="0"/>
                              </a:rPr>
                              <m:t>d</m:t>
                            </m:r>
                            <m:r>
                              <a:rPr lang="en-US" sz="2000" i="1" dirty="0">
                                <a:latin typeface="Cambria Math" panose="02040503050406030204" pitchFamily="18" charset="0"/>
                              </a:rPr>
                              <m:t>𝑥</m:t>
                            </m:r>
                            <m:r>
                              <m:rPr>
                                <m:nor/>
                              </m:rPr>
                              <a:rPr lang="en-US" sz="2000" dirty="0">
                                <a:latin typeface="Cambria Math" panose="02040503050406030204" pitchFamily="18" charset="0"/>
                              </a:rPr>
                              <m:t>d</m:t>
                            </m:r>
                            <m:r>
                              <a:rPr lang="en-US" sz="2000" i="1" dirty="0">
                                <a:latin typeface="Cambria Math" panose="02040503050406030204" pitchFamily="18" charset="0"/>
                              </a:rPr>
                              <m:t>𝑦</m:t>
                            </m:r>
                            <m:r>
                              <a:rPr lang="en-US" sz="2000" b="0" i="1" dirty="0" smtClean="0">
                                <a:latin typeface="Cambria Math" panose="02040503050406030204" pitchFamily="18" charset="0"/>
                              </a:rPr>
                              <m:t> </m:t>
                            </m:r>
                          </m:e>
                        </m:nary>
                      </m:oMath>
                    </m:oMathPara>
                  </a14:m>
                  <a:endParaRPr lang="en-US" sz="2000" dirty="0">
                    <a:effectLst/>
                  </a:endParaRPr>
                </a:p>
              </p:txBody>
            </p:sp>
          </mc:Choice>
          <mc:Fallback xmlns="">
            <p:sp>
              <p:nvSpPr>
                <p:cNvPr id="12" name="תיבת טקסט 11">
                  <a:extLst>
                    <a:ext uri="{FF2B5EF4-FFF2-40B4-BE49-F238E27FC236}">
                      <a16:creationId xmlns:a16="http://schemas.microsoft.com/office/drawing/2014/main" id="{10EE8C9F-07C6-FF80-891E-76C14A618822}"/>
                    </a:ext>
                  </a:extLst>
                </p:cNvPr>
                <p:cNvSpPr txBox="1">
                  <a:spLocks noRot="1" noChangeAspect="1" noMove="1" noResize="1" noEditPoints="1" noAdjustHandles="1" noChangeArrowheads="1" noChangeShapeType="1" noTextEdit="1"/>
                </p:cNvSpPr>
                <p:nvPr/>
              </p:nvSpPr>
              <p:spPr>
                <a:xfrm>
                  <a:off x="-103563" y="3419606"/>
                  <a:ext cx="6059103" cy="721736"/>
                </a:xfrm>
                <a:prstGeom prst="rect">
                  <a:avLst/>
                </a:prstGeom>
                <a:blipFill>
                  <a:blip r:embed="rId9"/>
                  <a:stretch>
                    <a:fillRect/>
                  </a:stretch>
                </a:blipFill>
              </p:spPr>
              <p:txBody>
                <a:bodyPr/>
                <a:lstStyle/>
                <a:p>
                  <a:r>
                    <a:rPr lang="he-IL">
                      <a:noFill/>
                    </a:rPr>
                    <a:t> </a:t>
                  </a:r>
                </a:p>
              </p:txBody>
            </p:sp>
          </mc:Fallback>
        </mc:AlternateContent>
        <p:sp>
          <p:nvSpPr>
            <p:cNvPr id="14" name="תיבת טקסט 13">
              <a:extLst>
                <a:ext uri="{FF2B5EF4-FFF2-40B4-BE49-F238E27FC236}">
                  <a16:creationId xmlns:a16="http://schemas.microsoft.com/office/drawing/2014/main" id="{6EB14C0E-3C69-3CA1-08AC-EB237E03AF5F}"/>
                </a:ext>
              </a:extLst>
            </p:cNvPr>
            <p:cNvSpPr txBox="1"/>
            <p:nvPr/>
          </p:nvSpPr>
          <p:spPr>
            <a:xfrm>
              <a:off x="585029" y="3056471"/>
              <a:ext cx="5074559" cy="400110"/>
            </a:xfrm>
            <a:prstGeom prst="rect">
              <a:avLst/>
            </a:prstGeom>
            <a:noFill/>
          </p:spPr>
          <p:txBody>
            <a:bodyPr wrap="square" rtlCol="1">
              <a:spAutoFit/>
            </a:bodyPr>
            <a:lstStyle/>
            <a:p>
              <a:r>
                <a:rPr lang="en-US" sz="2000" dirty="0"/>
                <a:t>Auto-correlation function  </a:t>
              </a:r>
            </a:p>
          </p:txBody>
        </p:sp>
        <p:sp>
          <p:nvSpPr>
            <p:cNvPr id="20" name="מלבן: פינות מעוגלות 19">
              <a:extLst>
                <a:ext uri="{FF2B5EF4-FFF2-40B4-BE49-F238E27FC236}">
                  <a16:creationId xmlns:a16="http://schemas.microsoft.com/office/drawing/2014/main" id="{17BA4381-0B18-2748-7273-B75CF238FE29}"/>
                </a:ext>
              </a:extLst>
            </p:cNvPr>
            <p:cNvSpPr/>
            <p:nvPr/>
          </p:nvSpPr>
          <p:spPr>
            <a:xfrm>
              <a:off x="411022" y="5484637"/>
              <a:ext cx="4772542" cy="1147538"/>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תיבת טקסט 24">
              <a:extLst>
                <a:ext uri="{FF2B5EF4-FFF2-40B4-BE49-F238E27FC236}">
                  <a16:creationId xmlns:a16="http://schemas.microsoft.com/office/drawing/2014/main" id="{0DF79415-ADD3-6105-8D37-C2A66F612018}"/>
                </a:ext>
              </a:extLst>
            </p:cNvPr>
            <p:cNvSpPr txBox="1"/>
            <p:nvPr/>
          </p:nvSpPr>
          <p:spPr>
            <a:xfrm>
              <a:off x="567869" y="5551675"/>
              <a:ext cx="2026559" cy="400110"/>
            </a:xfrm>
            <a:prstGeom prst="rect">
              <a:avLst/>
            </a:prstGeom>
            <a:noFill/>
          </p:spPr>
          <p:txBody>
            <a:bodyPr wrap="square" rtlCol="1">
              <a:spAutoFit/>
            </a:bodyPr>
            <a:lstStyle/>
            <a:p>
              <a:r>
                <a:rPr lang="en-US" sz="2000" dirty="0"/>
                <a:t>“Energy” </a:t>
              </a:r>
            </a:p>
          </p:txBody>
        </p:sp>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A20CAA66-D513-ACA1-E543-B5729C923528}"/>
                    </a:ext>
                  </a:extLst>
                </p:cNvPr>
                <p:cNvSpPr txBox="1"/>
                <p:nvPr/>
              </p:nvSpPr>
              <p:spPr>
                <a:xfrm>
                  <a:off x="-800674" y="5879953"/>
                  <a:ext cx="6623050" cy="645561"/>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1600" i="1" dirty="0" smtClean="0">
                            <a:effectLst/>
                            <a:latin typeface="Cambria Math" panose="02040503050406030204" pitchFamily="18" charset="0"/>
                          </a:rPr>
                          <m:t>𝐸</m:t>
                        </m:r>
                        <m:r>
                          <a:rPr lang="en-US" sz="1600" i="1" dirty="0" smtClean="0">
                            <a:effectLst/>
                            <a:latin typeface="Cambria Math" panose="02040503050406030204" pitchFamily="18" charset="0"/>
                          </a:rPr>
                          <m:t>=</m:t>
                        </m:r>
                        <m:nary>
                          <m:naryPr>
                            <m:chr m:val="∬"/>
                            <m:subHide m:val="on"/>
                            <m:supHide m:val="on"/>
                            <m:ctrlPr>
                              <a:rPr lang="en-US" sz="1600" i="1" dirty="0" smtClean="0">
                                <a:effectLst/>
                                <a:latin typeface="Cambria Math" panose="02040503050406030204" pitchFamily="18" charset="0"/>
                              </a:rPr>
                            </m:ctrlPr>
                          </m:naryPr>
                          <m:sub/>
                          <m:sup/>
                          <m:e>
                            <m:d>
                              <m:dPr>
                                <m:ctrlPr>
                                  <a:rPr lang="en-US" sz="1600" i="1" dirty="0">
                                    <a:effectLst/>
                                    <a:latin typeface="Cambria Math" panose="02040503050406030204" pitchFamily="18" charset="0"/>
                                  </a:rPr>
                                </m:ctrlPr>
                              </m:dPr>
                              <m:e>
                                <m:r>
                                  <a:rPr lang="en-US" sz="1600" i="1" dirty="0">
                                    <a:effectLst/>
                                    <a:latin typeface="Cambria Math" panose="02040503050406030204" pitchFamily="18" charset="0"/>
                                  </a:rPr>
                                  <m:t>𝑐</m:t>
                                </m:r>
                                <m:sSup>
                                  <m:sSupPr>
                                    <m:ctrlPr>
                                      <a:rPr lang="en-US" sz="1600" i="1" dirty="0">
                                        <a:effectLst/>
                                        <a:latin typeface="Cambria Math" panose="02040503050406030204" pitchFamily="18" charset="0"/>
                                      </a:rPr>
                                    </m:ctrlPr>
                                  </m:sSupPr>
                                  <m:e>
                                    <m:d>
                                      <m:dPr>
                                        <m:begChr m:val="|"/>
                                        <m:endChr m:val="|"/>
                                        <m:ctrlPr>
                                          <a:rPr lang="en-US" sz="1600" i="1" dirty="0">
                                            <a:effectLst/>
                                            <a:latin typeface="Cambria Math" panose="02040503050406030204" pitchFamily="18" charset="0"/>
                                          </a:rPr>
                                        </m:ctrlPr>
                                      </m:dPr>
                                      <m:e>
                                        <m:r>
                                          <a:rPr lang="en-US" sz="1600" b="1" i="0" dirty="0">
                                            <a:effectLst/>
                                            <a:latin typeface="Cambria Math" panose="02040503050406030204" pitchFamily="18" charset="0"/>
                                          </a:rPr>
                                          <m:t>𝛁</m:t>
                                        </m:r>
                                        <m:r>
                                          <a:rPr lang="en-US" sz="1600" i="1" dirty="0">
                                            <a:effectLst/>
                                            <a:latin typeface="Cambria Math" panose="02040503050406030204" pitchFamily="18" charset="0"/>
                                          </a:rPr>
                                          <m:t>𝜌</m:t>
                                        </m:r>
                                      </m:e>
                                    </m:d>
                                  </m:e>
                                  <m:sup>
                                    <m:r>
                                      <a:rPr lang="en-US" sz="1600" i="1" dirty="0">
                                        <a:effectLst/>
                                        <a:latin typeface="Cambria Math" panose="02040503050406030204" pitchFamily="18" charset="0"/>
                                      </a:rPr>
                                      <m:t>2</m:t>
                                    </m:r>
                                  </m:sup>
                                </m:sSup>
                                <m:r>
                                  <a:rPr lang="en-US" sz="1600" i="1" dirty="0">
                                    <a:effectLst/>
                                    <a:latin typeface="Cambria Math" panose="02040503050406030204" pitchFamily="18" charset="0"/>
                                  </a:rPr>
                                  <m:t>+</m:t>
                                </m:r>
                                <m:r>
                                  <a:rPr lang="en-US" sz="1600" i="1" dirty="0">
                                    <a:latin typeface="Cambria Math" panose="02040503050406030204" pitchFamily="18" charset="0"/>
                                  </a:rPr>
                                  <m:t>𝑉</m:t>
                                </m:r>
                                <m:d>
                                  <m:dPr>
                                    <m:ctrlPr>
                                      <a:rPr lang="en-US" sz="1600" i="1" dirty="0">
                                        <a:latin typeface="Cambria Math" panose="02040503050406030204" pitchFamily="18" charset="0"/>
                                      </a:rPr>
                                    </m:ctrlPr>
                                  </m:dPr>
                                  <m:e>
                                    <m:r>
                                      <a:rPr lang="en-US" sz="1600" i="1" dirty="0" err="1">
                                        <a:latin typeface="Cambria Math" panose="02040503050406030204" pitchFamily="18" charset="0"/>
                                      </a:rPr>
                                      <m:t>𝑢</m:t>
                                    </m:r>
                                    <m:r>
                                      <a:rPr lang="en-US" sz="1600" i="1" dirty="0" err="1">
                                        <a:latin typeface="Cambria Math" panose="02040503050406030204" pitchFamily="18" charset="0"/>
                                      </a:rPr>
                                      <m:t>,</m:t>
                                    </m:r>
                                    <m:r>
                                      <a:rPr lang="en-US" sz="1600" i="1" dirty="0" err="1">
                                        <a:latin typeface="Cambria Math" panose="02040503050406030204" pitchFamily="18" charset="0"/>
                                      </a:rPr>
                                      <m:t>𝑣</m:t>
                                    </m:r>
                                  </m:e>
                                </m:d>
                                <m:r>
                                  <a:rPr lang="en-US" sz="1600" i="1" dirty="0">
                                    <a:latin typeface="Cambria Math" panose="02040503050406030204" pitchFamily="18" charset="0"/>
                                  </a:rPr>
                                  <m:t>𝜌</m:t>
                                </m:r>
                                <m:r>
                                  <a:rPr lang="en-US" sz="1600" i="1" dirty="0">
                                    <a:latin typeface="Cambria Math" panose="02040503050406030204" pitchFamily="18" charset="0"/>
                                  </a:rPr>
                                  <m:t>+</m:t>
                                </m:r>
                                <m:f>
                                  <m:fPr>
                                    <m:ctrlPr>
                                      <a:rPr lang="en-US" sz="1600" i="1" dirty="0">
                                        <a:effectLst/>
                                        <a:latin typeface="Cambria Math" panose="02040503050406030204" pitchFamily="18" charset="0"/>
                                      </a:rPr>
                                    </m:ctrlPr>
                                  </m:fPr>
                                  <m:num>
                                    <m:r>
                                      <a:rPr lang="en-US" sz="1600" i="1" dirty="0">
                                        <a:effectLst/>
                                        <a:latin typeface="Cambria Math" panose="02040503050406030204" pitchFamily="18" charset="0"/>
                                      </a:rPr>
                                      <m:t>1</m:t>
                                    </m:r>
                                  </m:num>
                                  <m:den>
                                    <m:r>
                                      <a:rPr lang="en-US" sz="1600" i="1" dirty="0">
                                        <a:effectLst/>
                                        <a:latin typeface="Cambria Math" panose="02040503050406030204" pitchFamily="18" charset="0"/>
                                      </a:rPr>
                                      <m:t>2</m:t>
                                    </m:r>
                                  </m:den>
                                </m:f>
                                <m:r>
                                  <a:rPr lang="en-US" sz="1600" i="1" dirty="0">
                                    <a:effectLst/>
                                    <a:latin typeface="Cambria Math" panose="02040503050406030204" pitchFamily="18" charset="0"/>
                                  </a:rPr>
                                  <m:t>𝑔</m:t>
                                </m:r>
                                <m:sSup>
                                  <m:sSupPr>
                                    <m:ctrlPr>
                                      <a:rPr lang="en-US" sz="1600" i="1" dirty="0" smtClean="0">
                                        <a:effectLst/>
                                        <a:latin typeface="Cambria Math" panose="02040503050406030204" pitchFamily="18" charset="0"/>
                                      </a:rPr>
                                    </m:ctrlPr>
                                  </m:sSupPr>
                                  <m:e>
                                    <m:r>
                                      <a:rPr lang="en-US" sz="1600" i="1" dirty="0">
                                        <a:latin typeface="Cambria Math" panose="02040503050406030204" pitchFamily="18" charset="0"/>
                                      </a:rPr>
                                      <m:t>𝜌</m:t>
                                    </m:r>
                                  </m:e>
                                  <m:sup>
                                    <m:r>
                                      <a:rPr lang="en-US" sz="1600" b="0" i="1" dirty="0" smtClean="0">
                                        <a:effectLst/>
                                        <a:latin typeface="Cambria Math" panose="02040503050406030204" pitchFamily="18" charset="0"/>
                                      </a:rPr>
                                      <m:t>2</m:t>
                                    </m:r>
                                  </m:sup>
                                </m:sSup>
                              </m:e>
                            </m:d>
                            <m:r>
                              <m:rPr>
                                <m:nor/>
                              </m:rPr>
                              <a:rPr lang="en-US" sz="1600" i="0" dirty="0">
                                <a:effectLst/>
                                <a:latin typeface="Cambria Math" panose="02040503050406030204" pitchFamily="18" charset="0"/>
                              </a:rPr>
                              <m:t>d</m:t>
                            </m:r>
                            <m:r>
                              <a:rPr lang="en-US" sz="1600" i="1" dirty="0">
                                <a:latin typeface="Cambria Math" panose="02040503050406030204" pitchFamily="18" charset="0"/>
                              </a:rPr>
                              <m:t>𝑢</m:t>
                            </m:r>
                            <m:r>
                              <m:rPr>
                                <m:nor/>
                              </m:rPr>
                              <a:rPr lang="en-US" sz="1600" dirty="0">
                                <a:latin typeface="Cambria Math" panose="02040503050406030204" pitchFamily="18" charset="0"/>
                              </a:rPr>
                              <m:t>d</m:t>
                            </m:r>
                            <m:r>
                              <a:rPr lang="en-US" sz="1600" i="1" dirty="0">
                                <a:latin typeface="Cambria Math" panose="02040503050406030204" pitchFamily="18" charset="0"/>
                              </a:rPr>
                              <m:t>𝑣</m:t>
                            </m:r>
                          </m:e>
                        </m:nary>
                      </m:oMath>
                    </m:oMathPara>
                  </a14:m>
                  <a:endParaRPr lang="en-US" sz="1600" dirty="0">
                    <a:effectLst/>
                  </a:endParaRPr>
                </a:p>
              </p:txBody>
            </p:sp>
          </mc:Choice>
          <mc:Fallback xmlns="">
            <p:sp>
              <p:nvSpPr>
                <p:cNvPr id="24" name="תיבת טקסט 23">
                  <a:extLst>
                    <a:ext uri="{FF2B5EF4-FFF2-40B4-BE49-F238E27FC236}">
                      <a16:creationId xmlns:a16="http://schemas.microsoft.com/office/drawing/2014/main" id="{A20CAA66-D513-ACA1-E543-B5729C923528}"/>
                    </a:ext>
                  </a:extLst>
                </p:cNvPr>
                <p:cNvSpPr txBox="1">
                  <a:spLocks noRot="1" noChangeAspect="1" noMove="1" noResize="1" noEditPoints="1" noAdjustHandles="1" noChangeArrowheads="1" noChangeShapeType="1" noTextEdit="1"/>
                </p:cNvSpPr>
                <p:nvPr/>
              </p:nvSpPr>
              <p:spPr>
                <a:xfrm>
                  <a:off x="-800674" y="5879953"/>
                  <a:ext cx="6623050" cy="645561"/>
                </a:xfrm>
                <a:prstGeom prst="rect">
                  <a:avLst/>
                </a:prstGeom>
                <a:blipFill>
                  <a:blip r:embed="rId10"/>
                  <a:stretch>
                    <a:fillRect/>
                  </a:stretch>
                </a:blipFill>
              </p:spPr>
              <p:txBody>
                <a:bodyPr/>
                <a:lstStyle/>
                <a:p>
                  <a:r>
                    <a:rPr lang="he-IL">
                      <a:noFill/>
                    </a:rPr>
                    <a:t> </a:t>
                  </a:r>
                </a:p>
              </p:txBody>
            </p:sp>
          </mc:Fallback>
        </mc:AlternateContent>
      </p:grpSp>
    </p:spTree>
    <p:extLst>
      <p:ext uri="{BB962C8B-B14F-4D97-AF65-F5344CB8AC3E}">
        <p14:creationId xmlns:p14="http://schemas.microsoft.com/office/powerpoint/2010/main" val="556740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A277-4BB0-AB72-B646-D09B9525BD7A}"/>
            </a:ext>
          </a:extLst>
        </p:cNvPr>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505FB4CA-9FD1-A132-D72A-35C1D620C2C3}"/>
              </a:ext>
            </a:extLst>
          </p:cNvPr>
          <p:cNvSpPr/>
          <p:nvPr/>
        </p:nvSpPr>
        <p:spPr>
          <a:xfrm>
            <a:off x="405492" y="5377489"/>
            <a:ext cx="2585358" cy="532515"/>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itle 1">
            <a:extLst>
              <a:ext uri="{FF2B5EF4-FFF2-40B4-BE49-F238E27FC236}">
                <a16:creationId xmlns:a16="http://schemas.microsoft.com/office/drawing/2014/main" id="{12B3F3FF-DB54-B5AE-2C8E-5C36DBCC05A5}"/>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6F99BBF5-D516-53FF-CAEF-48481F68A11D}"/>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Gradient descent</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3AB6305B-A77E-4322-765A-51F7DE0D85EF}"/>
                  </a:ext>
                </a:extLst>
              </p:cNvPr>
              <p:cNvSpPr txBox="1"/>
              <p:nvPr/>
            </p:nvSpPr>
            <p:spPr>
              <a:xfrm>
                <a:off x="424541" y="1654103"/>
                <a:ext cx="3048000" cy="6765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f>
                        <m:fPr>
                          <m:ctrlPr>
                            <a:rPr lang="en-US" i="1" dirty="0" smtClean="0">
                              <a:effectLst/>
                              <a:latin typeface="Cambria Math" panose="02040503050406030204" pitchFamily="18" charset="0"/>
                            </a:rPr>
                          </m:ctrlPr>
                        </m:fPr>
                        <m:num>
                          <m:r>
                            <a:rPr lang="en-US" i="1" dirty="0" smtClean="0">
                              <a:effectLst/>
                              <a:latin typeface="Cambria Math" panose="02040503050406030204" pitchFamily="18" charset="0"/>
                            </a:rPr>
                            <m:t>𝜕</m:t>
                          </m:r>
                          <m:r>
                            <a:rPr lang="en-US" b="1" i="0" dirty="0" smtClean="0">
                              <a:effectLst/>
                              <a:latin typeface="Cambria Math" panose="02040503050406030204" pitchFamily="18" charset="0"/>
                            </a:rPr>
                            <m:t>𝐫</m:t>
                          </m:r>
                          <m:d>
                            <m:dPr>
                              <m:ctrlPr>
                                <a:rPr lang="en-US" i="1" dirty="0" smtClean="0">
                                  <a:effectLst/>
                                  <a:latin typeface="Cambria Math" panose="02040503050406030204" pitchFamily="18" charset="0"/>
                                </a:rPr>
                              </m:ctrlPr>
                            </m:dPr>
                            <m:e>
                              <m:r>
                                <a:rPr lang="en-US" i="1" dirty="0">
                                  <a:effectLst/>
                                  <a:latin typeface="Cambria Math" panose="02040503050406030204" pitchFamily="18" charset="0"/>
                                </a:rPr>
                                <m:t>𝑡</m:t>
                              </m:r>
                            </m:e>
                          </m:d>
                        </m:num>
                        <m:den>
                          <m:r>
                            <a:rPr lang="en-US" i="1" dirty="0">
                              <a:effectLst/>
                              <a:latin typeface="Cambria Math" panose="02040503050406030204" pitchFamily="18" charset="0"/>
                            </a:rPr>
                            <m:t>𝜕</m:t>
                          </m:r>
                          <m:r>
                            <a:rPr lang="en-US" i="1" dirty="0">
                              <a:effectLst/>
                              <a:latin typeface="Cambria Math" panose="02040503050406030204" pitchFamily="18" charset="0"/>
                            </a:rPr>
                            <m:t>𝑡</m:t>
                          </m:r>
                        </m:den>
                      </m:f>
                      <m:r>
                        <a:rPr lang="en-US" i="1" dirty="0">
                          <a:effectLst/>
                          <a:latin typeface="Cambria Math" panose="02040503050406030204" pitchFamily="18" charset="0"/>
                        </a:rPr>
                        <m:t>=−</m:t>
                      </m:r>
                      <m:r>
                        <a:rPr lang="en-US" i="1" dirty="0">
                          <a:effectLst/>
                          <a:latin typeface="Cambria Math" panose="02040503050406030204" pitchFamily="18" charset="0"/>
                        </a:rPr>
                        <m:t>𝜆</m:t>
                      </m:r>
                      <m:f>
                        <m:fPr>
                          <m:ctrlPr>
                            <a:rPr lang="en-US" i="1" dirty="0">
                              <a:effectLst/>
                              <a:latin typeface="Cambria Math" panose="02040503050406030204" pitchFamily="18" charset="0"/>
                            </a:rPr>
                          </m:ctrlPr>
                        </m:fPr>
                        <m:num>
                          <m:r>
                            <a:rPr lang="en-US" i="1" dirty="0" smtClean="0">
                              <a:effectLst/>
                              <a:latin typeface="Cambria Math" panose="02040503050406030204" pitchFamily="18" charset="0"/>
                              <a:ea typeface="Cambria Math" panose="02040503050406030204" pitchFamily="18" charset="0"/>
                            </a:rPr>
                            <m:t>𝜕</m:t>
                          </m:r>
                          <m:r>
                            <a:rPr lang="en-US" i="1" dirty="0">
                              <a:effectLst/>
                              <a:latin typeface="Cambria Math" panose="02040503050406030204" pitchFamily="18" charset="0"/>
                            </a:rPr>
                            <m:t>𝐸</m:t>
                          </m:r>
                        </m:num>
                        <m:den>
                          <m:r>
                            <a:rPr lang="en-US" i="1" dirty="0" smtClean="0">
                              <a:effectLst/>
                              <a:latin typeface="Cambria Math" panose="02040503050406030204" pitchFamily="18" charset="0"/>
                              <a:ea typeface="Cambria Math" panose="02040503050406030204" pitchFamily="18" charset="0"/>
                            </a:rPr>
                            <m:t>𝜕</m:t>
                          </m:r>
                          <m:r>
                            <a:rPr lang="en-US" b="1" dirty="0">
                              <a:latin typeface="Cambria Math" panose="02040503050406030204" pitchFamily="18" charset="0"/>
                            </a:rPr>
                            <m:t>𝐫</m:t>
                          </m:r>
                          <m:d>
                            <m:dPr>
                              <m:ctrlPr>
                                <a:rPr lang="en-US" i="1" dirty="0">
                                  <a:effectLst/>
                                  <a:latin typeface="Cambria Math" panose="02040503050406030204" pitchFamily="18" charset="0"/>
                                </a:rPr>
                              </m:ctrlPr>
                            </m:dPr>
                            <m:e>
                              <m:r>
                                <a:rPr lang="en-US" i="1" dirty="0">
                                  <a:effectLst/>
                                  <a:latin typeface="Cambria Math" panose="02040503050406030204" pitchFamily="18" charset="0"/>
                                </a:rPr>
                                <m:t>𝑡</m:t>
                              </m:r>
                            </m:e>
                          </m:d>
                        </m:den>
                      </m:f>
                    </m:oMath>
                  </m:oMathPara>
                </a14:m>
                <a:endParaRPr lang="en-US" dirty="0">
                  <a:effectLst/>
                </a:endParaRPr>
              </a:p>
            </p:txBody>
          </p:sp>
        </mc:Choice>
        <mc:Fallback xmlns="">
          <p:sp>
            <p:nvSpPr>
              <p:cNvPr id="3" name="תיבת טקסט 2">
                <a:extLst>
                  <a:ext uri="{FF2B5EF4-FFF2-40B4-BE49-F238E27FC236}">
                    <a16:creationId xmlns:a16="http://schemas.microsoft.com/office/drawing/2014/main" id="{3AB6305B-A77E-4322-765A-51F7DE0D85EF}"/>
                  </a:ext>
                </a:extLst>
              </p:cNvPr>
              <p:cNvSpPr txBox="1">
                <a:spLocks noRot="1" noChangeAspect="1" noMove="1" noResize="1" noEditPoints="1" noAdjustHandles="1" noChangeArrowheads="1" noChangeShapeType="1" noTextEdit="1"/>
              </p:cNvSpPr>
              <p:nvPr/>
            </p:nvSpPr>
            <p:spPr>
              <a:xfrm>
                <a:off x="424541" y="1654103"/>
                <a:ext cx="3048000" cy="676532"/>
              </a:xfrm>
              <a:prstGeom prst="rect">
                <a:avLst/>
              </a:prstGeom>
              <a:blipFill>
                <a:blip r:embed="rId3"/>
                <a:stretch>
                  <a:fillRect/>
                </a:stretch>
              </a:blipFill>
            </p:spPr>
            <p:txBody>
              <a:bodyPr/>
              <a:lstStyle/>
              <a:p>
                <a:r>
                  <a:rPr lang="he-IL">
                    <a:noFill/>
                  </a:rPr>
                  <a:t> </a:t>
                </a:r>
              </a:p>
            </p:txBody>
          </p:sp>
        </mc:Fallback>
      </mc:AlternateContent>
      <p:sp>
        <p:nvSpPr>
          <p:cNvPr id="4" name="צורה חופשית: צורה 3">
            <a:extLst>
              <a:ext uri="{FF2B5EF4-FFF2-40B4-BE49-F238E27FC236}">
                <a16:creationId xmlns:a16="http://schemas.microsoft.com/office/drawing/2014/main" id="{F9770218-AD04-B5B2-1909-3F2717E0C94F}"/>
              </a:ext>
            </a:extLst>
          </p:cNvPr>
          <p:cNvSpPr/>
          <p:nvPr/>
        </p:nvSpPr>
        <p:spPr>
          <a:xfrm>
            <a:off x="6096000" y="2304943"/>
            <a:ext cx="5352092" cy="3768605"/>
          </a:xfrm>
          <a:custGeom>
            <a:avLst/>
            <a:gdLst>
              <a:gd name="connsiteX0" fmla="*/ 0 w 3784600"/>
              <a:gd name="connsiteY0" fmla="*/ 0 h 2403680"/>
              <a:gd name="connsiteX1" fmla="*/ 635000 w 3784600"/>
              <a:gd name="connsiteY1" fmla="*/ 2349500 h 2403680"/>
              <a:gd name="connsiteX2" fmla="*/ 2044700 w 3784600"/>
              <a:gd name="connsiteY2" fmla="*/ 1676400 h 2403680"/>
              <a:gd name="connsiteX3" fmla="*/ 2921000 w 3784600"/>
              <a:gd name="connsiteY3" fmla="*/ 1968500 h 2403680"/>
              <a:gd name="connsiteX4" fmla="*/ 3784600 w 3784600"/>
              <a:gd name="connsiteY4" fmla="*/ 88900 h 24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600" h="2403680">
                <a:moveTo>
                  <a:pt x="0" y="0"/>
                </a:moveTo>
                <a:cubicBezTo>
                  <a:pt x="147108" y="1035050"/>
                  <a:pt x="294217" y="2070100"/>
                  <a:pt x="635000" y="2349500"/>
                </a:cubicBezTo>
                <a:cubicBezTo>
                  <a:pt x="975783" y="2628900"/>
                  <a:pt x="1663700" y="1739900"/>
                  <a:pt x="2044700" y="1676400"/>
                </a:cubicBezTo>
                <a:cubicBezTo>
                  <a:pt x="2425700" y="1612900"/>
                  <a:pt x="2631017" y="2233083"/>
                  <a:pt x="2921000" y="1968500"/>
                </a:cubicBezTo>
                <a:cubicBezTo>
                  <a:pt x="3210983" y="1703917"/>
                  <a:pt x="3497791" y="896408"/>
                  <a:pt x="3784600" y="88900"/>
                </a:cubicBezTo>
              </a:path>
            </a:pathLst>
          </a:custGeom>
          <a:noFill/>
          <a:ln w="152400">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אליפסה 4">
            <a:extLst>
              <a:ext uri="{FF2B5EF4-FFF2-40B4-BE49-F238E27FC236}">
                <a16:creationId xmlns:a16="http://schemas.microsoft.com/office/drawing/2014/main" id="{FAB9E1E1-B825-1C6E-76BE-C55C9F0448BC}"/>
              </a:ext>
            </a:extLst>
          </p:cNvPr>
          <p:cNvSpPr/>
          <p:nvPr/>
        </p:nvSpPr>
        <p:spPr>
          <a:xfrm>
            <a:off x="6096000" y="2166741"/>
            <a:ext cx="558800" cy="571500"/>
          </a:xfrm>
          <a:prstGeom prst="ellipse">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3" name="תיבת טקסט 42">
                <a:extLst>
                  <a:ext uri="{FF2B5EF4-FFF2-40B4-BE49-F238E27FC236}">
                    <a16:creationId xmlns:a16="http://schemas.microsoft.com/office/drawing/2014/main" id="{91F7614A-33EA-70B6-B96A-F0F8035D1E71}"/>
                  </a:ext>
                </a:extLst>
              </p:cNvPr>
              <p:cNvSpPr txBox="1"/>
              <p:nvPr/>
            </p:nvSpPr>
            <p:spPr>
              <a:xfrm>
                <a:off x="424541" y="2545683"/>
                <a:ext cx="3909334" cy="669094"/>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f>
                        <m:fPr>
                          <m:ctrlPr>
                            <a:rPr lang="en-US" i="1" dirty="0" smtClean="0">
                              <a:effectLst/>
                              <a:latin typeface="Cambria Math" panose="02040503050406030204" pitchFamily="18" charset="0"/>
                            </a:rPr>
                          </m:ctrlPr>
                        </m:fPr>
                        <m:num>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r>
                                <a:rPr lang="en-US" i="1" dirty="0">
                                  <a:latin typeface="Cambria Math" panose="02040503050406030204" pitchFamily="18" charset="0"/>
                                </a:rPr>
                                <m:t>+</m:t>
                              </m:r>
                              <m:r>
                                <m:rPr>
                                  <m:sty m:val="p"/>
                                </m:rPr>
                                <a:rPr lang="en-US" i="1" dirty="0">
                                  <a:latin typeface="Cambria Math" panose="02040503050406030204" pitchFamily="18" charset="0"/>
                                </a:rPr>
                                <m:t>d</m:t>
                              </m:r>
                              <m:r>
                                <a:rPr lang="en-US" i="1" dirty="0">
                                  <a:latin typeface="Cambria Math" panose="02040503050406030204" pitchFamily="18" charset="0"/>
                                </a:rPr>
                                <m:t>𝑡</m:t>
                              </m:r>
                            </m:e>
                          </m:d>
                          <m:r>
                            <a:rPr lang="en-US" b="0" i="1" dirty="0" smtClean="0">
                              <a:effectLst/>
                              <a:latin typeface="Cambria Math" panose="02040503050406030204" pitchFamily="18" charset="0"/>
                            </a:rPr>
                            <m:t>−</m:t>
                          </m:r>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e>
                          </m:d>
                        </m:num>
                        <m:den>
                          <m:r>
                            <m:rPr>
                              <m:sty m:val="p"/>
                            </m:rPr>
                            <a:rPr lang="en-US" b="0" i="1" dirty="0" smtClean="0">
                              <a:effectLst/>
                              <a:latin typeface="Cambria Math" panose="02040503050406030204" pitchFamily="18" charset="0"/>
                            </a:rPr>
                            <m:t>d</m:t>
                          </m:r>
                          <m:r>
                            <a:rPr lang="en-US" i="1" dirty="0">
                              <a:effectLst/>
                              <a:latin typeface="Cambria Math" panose="02040503050406030204" pitchFamily="18" charset="0"/>
                            </a:rPr>
                            <m:t>𝑡</m:t>
                          </m:r>
                        </m:den>
                      </m:f>
                      <m:r>
                        <a:rPr lang="en-US" i="1" dirty="0">
                          <a:effectLst/>
                          <a:latin typeface="Cambria Math" panose="02040503050406030204" pitchFamily="18" charset="0"/>
                        </a:rPr>
                        <m:t>=−</m:t>
                      </m:r>
                      <m:r>
                        <a:rPr lang="en-US" i="1" dirty="0">
                          <a:effectLst/>
                          <a:latin typeface="Cambria Math" panose="02040503050406030204" pitchFamily="18" charset="0"/>
                        </a:rPr>
                        <m:t>𝜆</m:t>
                      </m:r>
                      <m:f>
                        <m:fPr>
                          <m:ctrlPr>
                            <a:rPr lang="en-US" i="1" dirty="0">
                              <a:effectLst/>
                              <a:latin typeface="Cambria Math" panose="02040503050406030204" pitchFamily="18" charset="0"/>
                            </a:rPr>
                          </m:ctrlPr>
                        </m:fPr>
                        <m:num>
                          <m:r>
                            <a:rPr lang="en-US" i="1" dirty="0">
                              <a:latin typeface="Cambria Math" panose="02040503050406030204" pitchFamily="18" charset="0"/>
                            </a:rPr>
                            <m:t>𝜕</m:t>
                          </m:r>
                          <m:r>
                            <a:rPr lang="en-US" i="1" dirty="0">
                              <a:effectLst/>
                              <a:latin typeface="Cambria Math" panose="02040503050406030204" pitchFamily="18" charset="0"/>
                            </a:rPr>
                            <m:t>𝐸</m:t>
                          </m:r>
                        </m:num>
                        <m:den>
                          <m:r>
                            <a:rPr lang="en-US" i="1" dirty="0">
                              <a:latin typeface="Cambria Math" panose="02040503050406030204" pitchFamily="18" charset="0"/>
                            </a:rPr>
                            <m:t>𝜕</m:t>
                          </m:r>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e>
                          </m:d>
                        </m:den>
                      </m:f>
                    </m:oMath>
                  </m:oMathPara>
                </a14:m>
                <a:endParaRPr lang="en-US" dirty="0">
                  <a:effectLst/>
                </a:endParaRPr>
              </a:p>
            </p:txBody>
          </p:sp>
        </mc:Choice>
        <mc:Fallback xmlns="">
          <p:sp>
            <p:nvSpPr>
              <p:cNvPr id="43" name="תיבת טקסט 42">
                <a:extLst>
                  <a:ext uri="{FF2B5EF4-FFF2-40B4-BE49-F238E27FC236}">
                    <a16:creationId xmlns:a16="http://schemas.microsoft.com/office/drawing/2014/main" id="{91F7614A-33EA-70B6-B96A-F0F8035D1E71}"/>
                  </a:ext>
                </a:extLst>
              </p:cNvPr>
              <p:cNvSpPr txBox="1">
                <a:spLocks noRot="1" noChangeAspect="1" noMove="1" noResize="1" noEditPoints="1" noAdjustHandles="1" noChangeArrowheads="1" noChangeShapeType="1" noTextEdit="1"/>
              </p:cNvSpPr>
              <p:nvPr/>
            </p:nvSpPr>
            <p:spPr>
              <a:xfrm>
                <a:off x="424541" y="2545683"/>
                <a:ext cx="3909334" cy="669094"/>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75A84BB6-48FA-9707-9027-9F0AE9C9EAC2}"/>
                  </a:ext>
                </a:extLst>
              </p:cNvPr>
              <p:cNvSpPr txBox="1"/>
              <p:nvPr/>
            </p:nvSpPr>
            <p:spPr>
              <a:xfrm>
                <a:off x="0" y="3435325"/>
                <a:ext cx="3829959" cy="669094"/>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r>
                            <a:rPr lang="en-US" i="1" dirty="0">
                              <a:latin typeface="Cambria Math" panose="02040503050406030204" pitchFamily="18" charset="0"/>
                            </a:rPr>
                            <m:t>+</m:t>
                          </m:r>
                          <m:r>
                            <m:rPr>
                              <m:sty m:val="p"/>
                            </m:rPr>
                            <a:rPr lang="en-US" i="1" dirty="0">
                              <a:latin typeface="Cambria Math" panose="02040503050406030204" pitchFamily="18" charset="0"/>
                            </a:rPr>
                            <m:t>d</m:t>
                          </m:r>
                          <m:r>
                            <a:rPr lang="en-US" i="1" dirty="0">
                              <a:latin typeface="Cambria Math" panose="02040503050406030204" pitchFamily="18" charset="0"/>
                            </a:rPr>
                            <m:t>𝑡</m:t>
                          </m:r>
                        </m:e>
                      </m:d>
                      <m:r>
                        <a:rPr lang="en-US" i="1" dirty="0">
                          <a:effectLst/>
                          <a:latin typeface="Cambria Math" panose="02040503050406030204" pitchFamily="18" charset="0"/>
                        </a:rPr>
                        <m:t>=</m:t>
                      </m:r>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e>
                      </m:d>
                      <m:r>
                        <a:rPr lang="en-US" i="1" dirty="0">
                          <a:effectLst/>
                          <a:latin typeface="Cambria Math" panose="02040503050406030204" pitchFamily="18" charset="0"/>
                        </a:rPr>
                        <m:t>−</m:t>
                      </m:r>
                      <m:r>
                        <a:rPr lang="en-US" i="1" dirty="0">
                          <a:latin typeface="Cambria Math" panose="02040503050406030204" pitchFamily="18" charset="0"/>
                        </a:rPr>
                        <m:t>𝜆</m:t>
                      </m:r>
                      <m:f>
                        <m:fPr>
                          <m:ctrlPr>
                            <a:rPr lang="en-US" i="1" dirty="0">
                              <a:effectLst/>
                              <a:latin typeface="Cambria Math" panose="02040503050406030204" pitchFamily="18" charset="0"/>
                            </a:rPr>
                          </m:ctrlPr>
                        </m:fPr>
                        <m:num>
                          <m:r>
                            <a:rPr lang="en-US" i="1" dirty="0">
                              <a:latin typeface="Cambria Math" panose="02040503050406030204" pitchFamily="18" charset="0"/>
                            </a:rPr>
                            <m:t>𝜕</m:t>
                          </m:r>
                          <m:r>
                            <a:rPr lang="en-US" i="1" dirty="0">
                              <a:effectLst/>
                              <a:latin typeface="Cambria Math" panose="02040503050406030204" pitchFamily="18" charset="0"/>
                            </a:rPr>
                            <m:t>𝐸</m:t>
                          </m:r>
                        </m:num>
                        <m:den>
                          <m:r>
                            <a:rPr lang="en-US" i="1" dirty="0">
                              <a:latin typeface="Cambria Math" panose="02040503050406030204" pitchFamily="18" charset="0"/>
                            </a:rPr>
                            <m:t>𝜕</m:t>
                          </m:r>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e>
                          </m:d>
                        </m:den>
                      </m:f>
                      <m:r>
                        <m:rPr>
                          <m:sty m:val="p"/>
                        </m:rPr>
                        <a:rPr lang="en-US" b="0" i="1" dirty="0" smtClean="0">
                          <a:effectLst/>
                          <a:latin typeface="Cambria Math" panose="02040503050406030204" pitchFamily="18" charset="0"/>
                        </a:rPr>
                        <m:t>d</m:t>
                      </m:r>
                      <m:r>
                        <a:rPr lang="en-US" b="0" i="1" dirty="0" smtClean="0">
                          <a:effectLst/>
                          <a:latin typeface="Cambria Math" panose="02040503050406030204" pitchFamily="18" charset="0"/>
                        </a:rPr>
                        <m:t>𝑡</m:t>
                      </m:r>
                    </m:oMath>
                  </m:oMathPara>
                </a14:m>
                <a:endParaRPr lang="en-US" i="1" dirty="0">
                  <a:effectLst/>
                </a:endParaRPr>
              </a:p>
            </p:txBody>
          </p:sp>
        </mc:Choice>
        <mc:Fallback xmlns="">
          <p:sp>
            <p:nvSpPr>
              <p:cNvPr id="6" name="תיבת טקסט 5">
                <a:extLst>
                  <a:ext uri="{FF2B5EF4-FFF2-40B4-BE49-F238E27FC236}">
                    <a16:creationId xmlns:a16="http://schemas.microsoft.com/office/drawing/2014/main" id="{75A84BB6-48FA-9707-9027-9F0AE9C9EAC2}"/>
                  </a:ext>
                </a:extLst>
              </p:cNvPr>
              <p:cNvSpPr txBox="1">
                <a:spLocks noRot="1" noChangeAspect="1" noMove="1" noResize="1" noEditPoints="1" noAdjustHandles="1" noChangeArrowheads="1" noChangeShapeType="1" noTextEdit="1"/>
              </p:cNvSpPr>
              <p:nvPr/>
            </p:nvSpPr>
            <p:spPr>
              <a:xfrm>
                <a:off x="0" y="3435325"/>
                <a:ext cx="3829959" cy="669094"/>
              </a:xfrm>
              <a:prstGeom prst="rect">
                <a:avLst/>
              </a:prstGeom>
              <a:blipFill>
                <a:blip r:embed="rId5"/>
                <a:stretch>
                  <a:fillRect/>
                </a:stretch>
              </a:blipFill>
            </p:spPr>
            <p:txBody>
              <a:bodyPr/>
              <a:lstStyle/>
              <a:p>
                <a:r>
                  <a:rPr lang="he-IL">
                    <a:noFill/>
                  </a:rPr>
                  <a:t> </a:t>
                </a:r>
              </a:p>
            </p:txBody>
          </p:sp>
        </mc:Fallback>
      </mc:AlternateContent>
      <p:sp>
        <p:nvSpPr>
          <p:cNvPr id="14" name="אליפסה 13">
            <a:extLst>
              <a:ext uri="{FF2B5EF4-FFF2-40B4-BE49-F238E27FC236}">
                <a16:creationId xmlns:a16="http://schemas.microsoft.com/office/drawing/2014/main" id="{43487444-0FBA-8377-7992-37540293F600}"/>
              </a:ext>
            </a:extLst>
          </p:cNvPr>
          <p:cNvSpPr/>
          <p:nvPr/>
        </p:nvSpPr>
        <p:spPr>
          <a:xfrm>
            <a:off x="10820400" y="2243666"/>
            <a:ext cx="558800" cy="571500"/>
          </a:xfrm>
          <a:prstGeom prst="ellipse">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FDF2B3EA-DB8A-1BC0-D0C6-63D43A5BA791}"/>
              </a:ext>
            </a:extLst>
          </p:cNvPr>
          <p:cNvSpPr txBox="1"/>
          <p:nvPr/>
        </p:nvSpPr>
        <p:spPr>
          <a:xfrm>
            <a:off x="-1022444" y="6329377"/>
            <a:ext cx="13214444" cy="584775"/>
          </a:xfrm>
          <a:prstGeom prst="rect">
            <a:avLst/>
          </a:prstGeom>
          <a:noFill/>
        </p:spPr>
        <p:txBody>
          <a:bodyPr wrap="square">
            <a:spAutoFit/>
          </a:bodyPr>
          <a:lstStyle/>
          <a:p>
            <a:pPr algn="r"/>
            <a:r>
              <a:rPr lang="fr-FR" sz="1600" b="0" i="1" dirty="0">
                <a:solidFill>
                  <a:schemeClr val="bg1">
                    <a:lumMod val="65000"/>
                  </a:schemeClr>
                </a:solidFill>
                <a:effectLst/>
                <a:latin typeface="Arial" panose="020B0604020202020204" pitchFamily="34" charset="0"/>
              </a:rPr>
              <a:t>Cauchy, A. (1847). Méthode générale pour la résolution des </a:t>
            </a:r>
            <a:r>
              <a:rPr lang="fr-FR" sz="1600" b="0" i="1" dirty="0" err="1">
                <a:solidFill>
                  <a:schemeClr val="bg1">
                    <a:lumMod val="65000"/>
                  </a:schemeClr>
                </a:solidFill>
                <a:effectLst/>
                <a:latin typeface="Arial" panose="020B0604020202020204" pitchFamily="34" charset="0"/>
              </a:rPr>
              <a:t>systemes</a:t>
            </a:r>
            <a:r>
              <a:rPr lang="fr-FR" sz="1600" b="0" i="1" dirty="0">
                <a:solidFill>
                  <a:schemeClr val="bg1">
                    <a:lumMod val="65000"/>
                  </a:schemeClr>
                </a:solidFill>
                <a:effectLst/>
                <a:latin typeface="Arial" panose="020B0604020202020204" pitchFamily="34" charset="0"/>
              </a:rPr>
              <a:t> </a:t>
            </a:r>
          </a:p>
          <a:p>
            <a:pPr algn="r"/>
            <a:r>
              <a:rPr lang="fr-FR" sz="1600" b="0" i="1" dirty="0">
                <a:solidFill>
                  <a:schemeClr val="bg1">
                    <a:lumMod val="65000"/>
                  </a:schemeClr>
                </a:solidFill>
                <a:effectLst/>
                <a:latin typeface="Arial" panose="020B0604020202020204" pitchFamily="34" charset="0"/>
              </a:rPr>
              <a:t>d’équations simultanées. </a:t>
            </a:r>
            <a:r>
              <a:rPr lang="fr-FR" sz="1600" b="0" i="1" dirty="0" err="1">
                <a:solidFill>
                  <a:schemeClr val="bg1">
                    <a:lumMod val="65000"/>
                  </a:schemeClr>
                </a:solidFill>
                <a:effectLst/>
                <a:latin typeface="Arial" panose="020B0604020202020204" pitchFamily="34" charset="0"/>
              </a:rPr>
              <a:t>Comp</a:t>
            </a:r>
            <a:r>
              <a:rPr lang="fr-FR" sz="1600" b="0" i="1" dirty="0">
                <a:solidFill>
                  <a:schemeClr val="bg1">
                    <a:lumMod val="65000"/>
                  </a:schemeClr>
                </a:solidFill>
                <a:effectLst/>
                <a:latin typeface="Arial" panose="020B0604020202020204" pitchFamily="34" charset="0"/>
              </a:rPr>
              <a:t>. Rend. </a:t>
            </a:r>
            <a:r>
              <a:rPr lang="fr-FR" sz="1600" b="0" i="1" dirty="0" err="1">
                <a:solidFill>
                  <a:schemeClr val="bg1">
                    <a:lumMod val="65000"/>
                  </a:schemeClr>
                </a:solidFill>
                <a:effectLst/>
                <a:latin typeface="Arial" panose="020B0604020202020204" pitchFamily="34" charset="0"/>
              </a:rPr>
              <a:t>Sci</a:t>
            </a:r>
            <a:r>
              <a:rPr lang="fr-FR" sz="1600" b="0" i="1" dirty="0">
                <a:solidFill>
                  <a:schemeClr val="bg1">
                    <a:lumMod val="65000"/>
                  </a:schemeClr>
                </a:solidFill>
                <a:effectLst/>
                <a:latin typeface="Arial" panose="020B0604020202020204" pitchFamily="34" charset="0"/>
              </a:rPr>
              <a:t>. Paris, 25(1847), 536-538.‏</a:t>
            </a:r>
            <a:endParaRPr lang="he-IL" sz="1600" i="1" dirty="0">
              <a:solidFill>
                <a:schemeClr val="bg1">
                  <a:lumMod val="65000"/>
                </a:schemeClr>
              </a:solidFill>
            </a:endParaRPr>
          </a:p>
        </p:txBody>
      </p:sp>
      <p:sp>
        <p:nvSpPr>
          <p:cNvPr id="25" name="תיבת טקסט 24">
            <a:extLst>
              <a:ext uri="{FF2B5EF4-FFF2-40B4-BE49-F238E27FC236}">
                <a16:creationId xmlns:a16="http://schemas.microsoft.com/office/drawing/2014/main" id="{59EC828A-E51B-6333-1C8A-28241E6F3236}"/>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Numerical methods</a:t>
            </a:r>
          </a:p>
        </p:txBody>
      </p:sp>
      <p:sp>
        <p:nvSpPr>
          <p:cNvPr id="26" name="תיבת טקסט 25">
            <a:extLst>
              <a:ext uri="{FF2B5EF4-FFF2-40B4-BE49-F238E27FC236}">
                <a16:creationId xmlns:a16="http://schemas.microsoft.com/office/drawing/2014/main" id="{7BA7B382-1D41-FD21-702A-B004B4F2B51E}"/>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1">
                    <a:lumMod val="85000"/>
                  </a:schemeClr>
                </a:solidFill>
              </a:rPr>
              <a:t>I</a:t>
            </a:r>
            <a:r>
              <a:rPr lang="en-US" sz="3200" b="1" dirty="0">
                <a:solidFill>
                  <a:schemeClr val="bg2">
                    <a:lumMod val="50000"/>
                  </a:schemeClr>
                </a:solidFill>
              </a:rPr>
              <a:t>II</a:t>
            </a:r>
            <a:endParaRPr lang="he-IL" sz="3200" b="1" dirty="0">
              <a:solidFill>
                <a:schemeClr val="bg2">
                  <a:lumMod val="50000"/>
                </a:schemeClr>
              </a:solidFill>
            </a:endParaRP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25542421-3ECC-9B6B-787B-8A4572D709A7}"/>
                  </a:ext>
                </a:extLst>
              </p:cNvPr>
              <p:cNvSpPr txBox="1"/>
              <p:nvPr/>
            </p:nvSpPr>
            <p:spPr>
              <a:xfrm>
                <a:off x="0" y="5434640"/>
                <a:ext cx="3318355" cy="369332"/>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lang="en-US" b="0" i="1" dirty="0" smtClean="0">
                              <a:effectLst/>
                              <a:latin typeface="Cambria Math" panose="02040503050406030204" pitchFamily="18" charset="0"/>
                            </a:rPr>
                          </m:ctrlPr>
                        </m:sSubPr>
                        <m:e>
                          <m:r>
                            <a:rPr lang="en-US" b="1" dirty="0">
                              <a:latin typeface="Cambria Math" panose="02040503050406030204" pitchFamily="18" charset="0"/>
                            </a:rPr>
                            <m:t>𝐫</m:t>
                          </m:r>
                        </m:e>
                        <m:sub>
                          <m:r>
                            <a:rPr lang="en-US" b="0" i="1" dirty="0" smtClean="0">
                              <a:effectLst/>
                              <a:latin typeface="Cambria Math" panose="02040503050406030204" pitchFamily="18" charset="0"/>
                            </a:rPr>
                            <m:t>𝑛</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1</m:t>
                          </m:r>
                        </m:sub>
                      </m:sSub>
                      <m:r>
                        <a:rPr lang="en-US" b="0" i="1" dirty="0" smtClean="0">
                          <a:effectLst/>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𝐫</m:t>
                          </m:r>
                        </m:e>
                        <m:sub>
                          <m:r>
                            <a:rPr lang="en-US" i="1" dirty="0">
                              <a:latin typeface="Cambria Math" panose="02040503050406030204" pitchFamily="18" charset="0"/>
                            </a:rPr>
                            <m:t>𝑛</m:t>
                          </m:r>
                        </m:sub>
                      </m:sSub>
                      <m:r>
                        <a:rPr lang="en-US" b="0" i="1" dirty="0" smtClean="0">
                          <a:latin typeface="Cambria Math" panose="02040503050406030204" pitchFamily="18" charset="0"/>
                        </a:rPr>
                        <m:t>−</m:t>
                      </m:r>
                      <m:r>
                        <a:rPr lang="en-US" i="1" dirty="0">
                          <a:latin typeface="Cambria Math" panose="02040503050406030204" pitchFamily="18" charset="0"/>
                        </a:rPr>
                        <m:t>𝜆</m:t>
                      </m:r>
                      <m:sSub>
                        <m:sSubPr>
                          <m:ctrlPr>
                            <a:rPr lang="en-US" i="1" dirty="0">
                              <a:latin typeface="Cambria Math" panose="02040503050406030204" pitchFamily="18" charset="0"/>
                            </a:rPr>
                          </m:ctrlPr>
                        </m:sSubPr>
                        <m:e>
                          <m:r>
                            <a:rPr lang="en-US" b="1" i="0"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𝐸</m:t>
                          </m:r>
                        </m:e>
                        <m:sub>
                          <m:r>
                            <a:rPr lang="en-US" i="1" dirty="0">
                              <a:latin typeface="Cambria Math" panose="02040503050406030204" pitchFamily="18" charset="0"/>
                            </a:rPr>
                            <m:t>𝑛</m:t>
                          </m:r>
                        </m:sub>
                      </m:sSub>
                      <m:r>
                        <m:rPr>
                          <m:sty m:val="p"/>
                        </m:rPr>
                        <a:rPr lang="en-US" b="0" i="1" dirty="0" smtClean="0">
                          <a:latin typeface="Cambria Math" panose="02040503050406030204" pitchFamily="18" charset="0"/>
                        </a:rPr>
                        <m:t>d</m:t>
                      </m:r>
                      <m:r>
                        <a:rPr lang="en-US" b="0" i="1" dirty="0" smtClean="0">
                          <a:latin typeface="Cambria Math" panose="02040503050406030204" pitchFamily="18" charset="0"/>
                        </a:rPr>
                        <m:t>𝑡</m:t>
                      </m:r>
                    </m:oMath>
                  </m:oMathPara>
                </a14:m>
                <a:endParaRPr lang="en-US" b="0" i="1" dirty="0">
                  <a:effectLst/>
                  <a:latin typeface="Cambria Math" panose="02040503050406030204" pitchFamily="18" charset="0"/>
                </a:endParaRPr>
              </a:p>
            </p:txBody>
          </p:sp>
        </mc:Choice>
        <mc:Fallback xmlns="">
          <p:sp>
            <p:nvSpPr>
              <p:cNvPr id="2" name="תיבת טקסט 1">
                <a:extLst>
                  <a:ext uri="{FF2B5EF4-FFF2-40B4-BE49-F238E27FC236}">
                    <a16:creationId xmlns:a16="http://schemas.microsoft.com/office/drawing/2014/main" id="{25542421-3ECC-9B6B-787B-8A4572D709A7}"/>
                  </a:ext>
                </a:extLst>
              </p:cNvPr>
              <p:cNvSpPr txBox="1">
                <a:spLocks noRot="1" noChangeAspect="1" noMove="1" noResize="1" noEditPoints="1" noAdjustHandles="1" noChangeArrowheads="1" noChangeShapeType="1" noTextEdit="1"/>
              </p:cNvSpPr>
              <p:nvPr/>
            </p:nvSpPr>
            <p:spPr>
              <a:xfrm>
                <a:off x="0" y="5434640"/>
                <a:ext cx="3318355" cy="369332"/>
              </a:xfrm>
              <a:prstGeom prst="rect">
                <a:avLst/>
              </a:prstGeom>
              <a:blipFill>
                <a:blip r:embed="rId6"/>
                <a:stretch>
                  <a:fillRect/>
                </a:stretch>
              </a:blipFill>
            </p:spPr>
            <p:txBody>
              <a:bodyPr/>
              <a:lstStyle/>
              <a:p>
                <a:r>
                  <a:rPr lang="he-IL">
                    <a:noFill/>
                  </a:rPr>
                  <a:t> </a:t>
                </a:r>
              </a:p>
            </p:txBody>
          </p:sp>
        </mc:Fallback>
      </mc:AlternateContent>
      <p:sp>
        <p:nvSpPr>
          <p:cNvPr id="9" name="תיבת טקסט 8">
            <a:extLst>
              <a:ext uri="{FF2B5EF4-FFF2-40B4-BE49-F238E27FC236}">
                <a16:creationId xmlns:a16="http://schemas.microsoft.com/office/drawing/2014/main" id="{325F8CEA-89CC-4F7D-C17D-8827A206FD67}"/>
              </a:ext>
            </a:extLst>
          </p:cNvPr>
          <p:cNvSpPr txBox="1"/>
          <p:nvPr/>
        </p:nvSpPr>
        <p:spPr>
          <a:xfrm>
            <a:off x="424541" y="4924304"/>
            <a:ext cx="2026558" cy="400110"/>
          </a:xfrm>
          <a:prstGeom prst="rect">
            <a:avLst/>
          </a:prstGeom>
          <a:noFill/>
        </p:spPr>
        <p:txBody>
          <a:bodyPr wrap="square" rtlCol="1">
            <a:spAutoFit/>
          </a:bodyPr>
          <a:lstStyle/>
          <a:p>
            <a:r>
              <a:rPr lang="en-US" sz="2000" dirty="0"/>
              <a:t>The algorithm:</a:t>
            </a:r>
          </a:p>
        </p:txBody>
      </p:sp>
      <p:cxnSp>
        <p:nvCxnSpPr>
          <p:cNvPr id="11" name="מחבר חץ ישר 10">
            <a:extLst>
              <a:ext uri="{FF2B5EF4-FFF2-40B4-BE49-F238E27FC236}">
                <a16:creationId xmlns:a16="http://schemas.microsoft.com/office/drawing/2014/main" id="{DB2F6FDF-2271-D31C-FEDA-B48A5C92C2D9}"/>
              </a:ext>
            </a:extLst>
          </p:cNvPr>
          <p:cNvCxnSpPr/>
          <p:nvPr/>
        </p:nvCxnSpPr>
        <p:spPr>
          <a:xfrm>
            <a:off x="1856048" y="4189245"/>
            <a:ext cx="0" cy="582780"/>
          </a:xfrm>
          <a:prstGeom prst="straightConnector1">
            <a:avLst/>
          </a:prstGeom>
          <a:ln w="19050">
            <a:solidFill>
              <a:srgbClr val="00808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AB677006-872C-ED93-0ED6-6177E2E1DAFB}"/>
                  </a:ext>
                </a:extLst>
              </p:cNvPr>
              <p:cNvSpPr txBox="1"/>
              <p:nvPr/>
            </p:nvSpPr>
            <p:spPr>
              <a:xfrm>
                <a:off x="424541" y="6356443"/>
                <a:ext cx="6643686" cy="369332"/>
              </a:xfrm>
              <a:prstGeom prst="rect">
                <a:avLst/>
              </a:prstGeom>
              <a:noFill/>
            </p:spPr>
            <p:txBody>
              <a:bodyPr wrap="square">
                <a:spAutoFit/>
              </a:bodyPr>
              <a:lstStyle/>
              <a:p>
                <a:r>
                  <a:rPr lang="en-US" dirty="0"/>
                  <a:t>Where </a:t>
                </a:r>
                <a14:m>
                  <m:oMath xmlns:m="http://schemas.openxmlformats.org/officeDocument/2006/math">
                    <m:r>
                      <a:rPr lang="en-US" b="1" dirty="0">
                        <a:latin typeface="Cambria Math" panose="02040503050406030204" pitchFamily="18" charset="0"/>
                      </a:rPr>
                      <m:t>𝐫</m:t>
                    </m:r>
                    <m:r>
                      <a:rPr lang="en-US" b="1" i="0" dirty="0" smtClean="0">
                        <a:latin typeface="Cambria Math" panose="02040503050406030204" pitchFamily="18" charset="0"/>
                      </a:rPr>
                      <m:t>=(</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𝑦</m:t>
                    </m:r>
                    <m:r>
                      <a:rPr lang="en-US" b="1" i="1" dirty="0" smtClean="0">
                        <a:latin typeface="Cambria Math" panose="02040503050406030204" pitchFamily="18" charset="0"/>
                      </a:rPr>
                      <m:t>)</m:t>
                    </m:r>
                  </m:oMath>
                </a14:m>
                <a:r>
                  <a:rPr lang="en-US" dirty="0"/>
                  <a:t> is a single aperture position.</a:t>
                </a:r>
                <a:endParaRPr lang="he-IL" dirty="0"/>
              </a:p>
            </p:txBody>
          </p:sp>
        </mc:Choice>
        <mc:Fallback xmlns="">
          <p:sp>
            <p:nvSpPr>
              <p:cNvPr id="13" name="תיבת טקסט 12">
                <a:extLst>
                  <a:ext uri="{FF2B5EF4-FFF2-40B4-BE49-F238E27FC236}">
                    <a16:creationId xmlns:a16="http://schemas.microsoft.com/office/drawing/2014/main" id="{AB677006-872C-ED93-0ED6-6177E2E1DAFB}"/>
                  </a:ext>
                </a:extLst>
              </p:cNvPr>
              <p:cNvSpPr txBox="1">
                <a:spLocks noRot="1" noChangeAspect="1" noMove="1" noResize="1" noEditPoints="1" noAdjustHandles="1" noChangeArrowheads="1" noChangeShapeType="1" noTextEdit="1"/>
              </p:cNvSpPr>
              <p:nvPr/>
            </p:nvSpPr>
            <p:spPr>
              <a:xfrm>
                <a:off x="424541" y="6356443"/>
                <a:ext cx="6643686" cy="369332"/>
              </a:xfrm>
              <a:prstGeom prst="rect">
                <a:avLst/>
              </a:prstGeom>
              <a:blipFill>
                <a:blip r:embed="rId7"/>
                <a:stretch>
                  <a:fillRect l="-826" t="-10000" b="-26667"/>
                </a:stretch>
              </a:blipFill>
            </p:spPr>
            <p:txBody>
              <a:bodyPr/>
              <a:lstStyle/>
              <a:p>
                <a:r>
                  <a:rPr lang="he-IL">
                    <a:noFill/>
                  </a:rPr>
                  <a:t> </a:t>
                </a:r>
              </a:p>
            </p:txBody>
          </p:sp>
        </mc:Fallback>
      </mc:AlternateContent>
    </p:spTree>
    <p:extLst>
      <p:ext uri="{BB962C8B-B14F-4D97-AF65-F5344CB8AC3E}">
        <p14:creationId xmlns:p14="http://schemas.microsoft.com/office/powerpoint/2010/main" val="399153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path" presetSubtype="0" accel="50000" decel="50000" fill="hold" grpId="3" nodeType="clickEffect">
                                  <p:stCondLst>
                                    <p:cond delay="0"/>
                                  </p:stCondLst>
                                  <p:childTnLst>
                                    <p:animMotion origin="layout" path="M 3.33333E-6 4.98733E-18 L 0.02122 0.2412 C 0.03086 0.35 0.04987 0.48449 0.05455 0.4787 L 0.06614 0.47685 " pathEditMode="relative" rAng="4860000" ptsTypes="AAAA">
                                      <p:cBhvr>
                                        <p:cTn id="16" dur="2000" fill="hold"/>
                                        <p:tgtEl>
                                          <p:spTgt spid="5"/>
                                        </p:tgtEl>
                                        <p:attrNameLst>
                                          <p:attrName>ppt_x</p:attrName>
                                          <p:attrName>ppt_y</p:attrName>
                                        </p:attrNameLst>
                                      </p:cBhvr>
                                      <p:rCtr x="3294" y="23843"/>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2"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2" nodeType="clickEffect">
                                  <p:stCondLst>
                                    <p:cond delay="0"/>
                                  </p:stCondLst>
                                  <p:childTnLst>
                                    <p:animMotion origin="layout" path="M -0.00013 0.00231 L -0.03321 0.19745 C -0.04766 0.28333 -0.07357 0.38981 -0.07839 0.38681 L -0.08959 0.37917 " pathEditMode="relative" rAng="6420000" ptsTypes="AAAA">
                                      <p:cBhvr>
                                        <p:cTn id="30" dur="2000" fill="hold"/>
                                        <p:tgtEl>
                                          <p:spTgt spid="14"/>
                                        </p:tgtEl>
                                        <p:attrNameLst>
                                          <p:attrName>ppt_x</p:attrName>
                                          <p:attrName>ppt_y</p:attrName>
                                        </p:attrNameLst>
                                      </p:cBhvr>
                                      <p:rCtr x="-4453" y="1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2" animBg="1"/>
      <p:bldP spid="5" grpId="3" animBg="1"/>
      <p:bldP spid="14" grpId="0" animBg="1"/>
      <p:bldP spid="14" grpId="2"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6A79FD-D6A7-1EB8-D1CD-909E2A087704}"/>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58A9FD46-9BE7-5F2B-77C5-8B34E7CE8A36}"/>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60" name="מלבן: פינות מעוגלות 59">
            <a:extLst>
              <a:ext uri="{FF2B5EF4-FFF2-40B4-BE49-F238E27FC236}">
                <a16:creationId xmlns:a16="http://schemas.microsoft.com/office/drawing/2014/main" id="{1F8F68CA-84F6-8A23-3841-DFC06E335D5D}"/>
              </a:ext>
            </a:extLst>
          </p:cNvPr>
          <p:cNvSpPr/>
          <p:nvPr/>
        </p:nvSpPr>
        <p:spPr>
          <a:xfrm>
            <a:off x="453415" y="5699313"/>
            <a:ext cx="3182565" cy="946570"/>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9790F05A-B0F0-CBAD-218C-1AB7E6902621}"/>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Momentum gradient descent</a:t>
            </a:r>
          </a:p>
        </p:txBody>
      </p:sp>
      <p:sp>
        <p:nvSpPr>
          <p:cNvPr id="4" name="צורה חופשית: צורה 3">
            <a:extLst>
              <a:ext uri="{FF2B5EF4-FFF2-40B4-BE49-F238E27FC236}">
                <a16:creationId xmlns:a16="http://schemas.microsoft.com/office/drawing/2014/main" id="{DE726B28-3FB3-1A20-4C2F-CF0F3D760E34}"/>
              </a:ext>
            </a:extLst>
          </p:cNvPr>
          <p:cNvSpPr/>
          <p:nvPr/>
        </p:nvSpPr>
        <p:spPr>
          <a:xfrm>
            <a:off x="6096000" y="2277647"/>
            <a:ext cx="5219700" cy="3768605"/>
          </a:xfrm>
          <a:custGeom>
            <a:avLst/>
            <a:gdLst>
              <a:gd name="connsiteX0" fmla="*/ 0 w 3784600"/>
              <a:gd name="connsiteY0" fmla="*/ 0 h 2403680"/>
              <a:gd name="connsiteX1" fmla="*/ 635000 w 3784600"/>
              <a:gd name="connsiteY1" fmla="*/ 2349500 h 2403680"/>
              <a:gd name="connsiteX2" fmla="*/ 2044700 w 3784600"/>
              <a:gd name="connsiteY2" fmla="*/ 1676400 h 2403680"/>
              <a:gd name="connsiteX3" fmla="*/ 2921000 w 3784600"/>
              <a:gd name="connsiteY3" fmla="*/ 1968500 h 2403680"/>
              <a:gd name="connsiteX4" fmla="*/ 3784600 w 3784600"/>
              <a:gd name="connsiteY4" fmla="*/ 88900 h 24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600" h="2403680">
                <a:moveTo>
                  <a:pt x="0" y="0"/>
                </a:moveTo>
                <a:cubicBezTo>
                  <a:pt x="147108" y="1035050"/>
                  <a:pt x="294217" y="2070100"/>
                  <a:pt x="635000" y="2349500"/>
                </a:cubicBezTo>
                <a:cubicBezTo>
                  <a:pt x="975783" y="2628900"/>
                  <a:pt x="1663700" y="1739900"/>
                  <a:pt x="2044700" y="1676400"/>
                </a:cubicBezTo>
                <a:cubicBezTo>
                  <a:pt x="2425700" y="1612900"/>
                  <a:pt x="2631017" y="2233083"/>
                  <a:pt x="2921000" y="1968500"/>
                </a:cubicBezTo>
                <a:cubicBezTo>
                  <a:pt x="3210983" y="1703917"/>
                  <a:pt x="3497791" y="896408"/>
                  <a:pt x="3784600" y="88900"/>
                </a:cubicBezTo>
              </a:path>
            </a:pathLst>
          </a:custGeom>
          <a:noFill/>
          <a:ln w="152400">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id="{8CB769CB-B569-94E6-C701-FD271B1C07E4}"/>
              </a:ext>
            </a:extLst>
          </p:cNvPr>
          <p:cNvSpPr/>
          <p:nvPr/>
        </p:nvSpPr>
        <p:spPr>
          <a:xfrm>
            <a:off x="10733775" y="2165568"/>
            <a:ext cx="558800" cy="571500"/>
          </a:xfrm>
          <a:prstGeom prst="ellipse">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1" name="מחבר ישר 10">
            <a:extLst>
              <a:ext uri="{FF2B5EF4-FFF2-40B4-BE49-F238E27FC236}">
                <a16:creationId xmlns:a16="http://schemas.microsoft.com/office/drawing/2014/main" id="{F2047CF5-BDEF-EDBF-107E-051557D340A9}"/>
              </a:ext>
            </a:extLst>
          </p:cNvPr>
          <p:cNvCxnSpPr/>
          <p:nvPr/>
        </p:nvCxnSpPr>
        <p:spPr>
          <a:xfrm>
            <a:off x="424542" y="1687336"/>
            <a:ext cx="2661558" cy="67653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991A9B76-E2F8-840C-DA75-65BA19402E78}"/>
              </a:ext>
            </a:extLst>
          </p:cNvPr>
          <p:cNvCxnSpPr>
            <a:cxnSpLocks/>
          </p:cNvCxnSpPr>
          <p:nvPr/>
        </p:nvCxnSpPr>
        <p:spPr>
          <a:xfrm>
            <a:off x="664935" y="2462264"/>
            <a:ext cx="2661558" cy="67653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14F59D18-24E7-13D5-2739-01BEC22007CE}"/>
                  </a:ext>
                </a:extLst>
              </p:cNvPr>
              <p:cNvSpPr txBox="1"/>
              <p:nvPr/>
            </p:nvSpPr>
            <p:spPr>
              <a:xfrm>
                <a:off x="514491" y="3385741"/>
                <a:ext cx="1671758" cy="612732"/>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b="1" i="0" dirty="0" smtClean="0">
                          <a:effectLst/>
                          <a:latin typeface="Cambria Math" panose="02040503050406030204" pitchFamily="18" charset="0"/>
                        </a:rPr>
                        <m:t>𝐚</m:t>
                      </m:r>
                      <m:r>
                        <a:rPr lang="en-US" i="1" dirty="0">
                          <a:effectLst/>
                          <a:latin typeface="Cambria Math" panose="02040503050406030204" pitchFamily="18" charset="0"/>
                        </a:rPr>
                        <m:t>=−</m:t>
                      </m:r>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𝑚</m:t>
                          </m:r>
                        </m:den>
                      </m:f>
                      <m:r>
                        <m:rPr>
                          <m:sty m:val="p"/>
                        </m:rPr>
                        <a:rPr lang="en-US" i="1" dirty="0" smtClean="0">
                          <a:effectLst/>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𝐸</m:t>
                      </m:r>
                    </m:oMath>
                  </m:oMathPara>
                </a14:m>
                <a:endParaRPr lang="en-US" dirty="0">
                  <a:effectLst/>
                </a:endParaRPr>
              </a:p>
            </p:txBody>
          </p:sp>
        </mc:Choice>
        <mc:Fallback xmlns="">
          <p:sp>
            <p:nvSpPr>
              <p:cNvPr id="29" name="תיבת טקסט 28">
                <a:extLst>
                  <a:ext uri="{FF2B5EF4-FFF2-40B4-BE49-F238E27FC236}">
                    <a16:creationId xmlns:a16="http://schemas.microsoft.com/office/drawing/2014/main" id="{14F59D18-24E7-13D5-2739-01BEC22007CE}"/>
                  </a:ext>
                </a:extLst>
              </p:cNvPr>
              <p:cNvSpPr txBox="1">
                <a:spLocks noRot="1" noChangeAspect="1" noMove="1" noResize="1" noEditPoints="1" noAdjustHandles="1" noChangeArrowheads="1" noChangeShapeType="1" noTextEdit="1"/>
              </p:cNvSpPr>
              <p:nvPr/>
            </p:nvSpPr>
            <p:spPr>
              <a:xfrm>
                <a:off x="514491" y="3385741"/>
                <a:ext cx="1671758" cy="612732"/>
              </a:xfrm>
              <a:prstGeom prst="rect">
                <a:avLst/>
              </a:prstGeom>
              <a:blipFill>
                <a:blip r:embed="rId3"/>
                <a:stretch>
                  <a:fillRect/>
                </a:stretch>
              </a:blipFill>
            </p:spPr>
            <p:txBody>
              <a:bodyPr/>
              <a:lstStyle/>
              <a:p>
                <a:r>
                  <a:rPr lang="he-IL">
                    <a:noFill/>
                  </a:rPr>
                  <a:t> </a:t>
                </a:r>
              </a:p>
            </p:txBody>
          </p:sp>
        </mc:Fallback>
      </mc:AlternateContent>
      <p:grpSp>
        <p:nvGrpSpPr>
          <p:cNvPr id="33" name="קבוצה 32">
            <a:extLst>
              <a:ext uri="{FF2B5EF4-FFF2-40B4-BE49-F238E27FC236}">
                <a16:creationId xmlns:a16="http://schemas.microsoft.com/office/drawing/2014/main" id="{C8EA2254-53C8-2E43-00FA-103CDB911B38}"/>
              </a:ext>
            </a:extLst>
          </p:cNvPr>
          <p:cNvGrpSpPr/>
          <p:nvPr/>
        </p:nvGrpSpPr>
        <p:grpSpPr>
          <a:xfrm>
            <a:off x="65766" y="2025602"/>
            <a:ext cx="452666" cy="1697130"/>
            <a:chOff x="65766" y="2762757"/>
            <a:chExt cx="452666" cy="1697130"/>
          </a:xfrm>
        </p:grpSpPr>
        <p:cxnSp>
          <p:nvCxnSpPr>
            <p:cNvPr id="18" name="מחבר: מרפקי 17">
              <a:extLst>
                <a:ext uri="{FF2B5EF4-FFF2-40B4-BE49-F238E27FC236}">
                  <a16:creationId xmlns:a16="http://schemas.microsoft.com/office/drawing/2014/main" id="{AF3C1C73-3F48-DDF8-3D3E-C593F2695869}"/>
                </a:ext>
              </a:extLst>
            </p:cNvPr>
            <p:cNvCxnSpPr>
              <a:cxnSpLocks/>
            </p:cNvCxnSpPr>
            <p:nvPr/>
          </p:nvCxnSpPr>
          <p:spPr>
            <a:xfrm rot="16200000" flipH="1">
              <a:off x="-555373" y="3386082"/>
              <a:ext cx="1694944" cy="452666"/>
            </a:xfrm>
            <a:prstGeom prst="bentConnector3">
              <a:avLst>
                <a:gd name="adj1" fmla="val 10045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מחבר ישר 30">
              <a:extLst>
                <a:ext uri="{FF2B5EF4-FFF2-40B4-BE49-F238E27FC236}">
                  <a16:creationId xmlns:a16="http://schemas.microsoft.com/office/drawing/2014/main" id="{E9CF4910-859A-32AA-281E-95CCC1EF04A9}"/>
                </a:ext>
              </a:extLst>
            </p:cNvPr>
            <p:cNvCxnSpPr>
              <a:cxnSpLocks/>
            </p:cNvCxnSpPr>
            <p:nvPr/>
          </p:nvCxnSpPr>
          <p:spPr>
            <a:xfrm>
              <a:off x="65766" y="2762757"/>
              <a:ext cx="358776"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 name="קבוצה 38">
            <a:extLst>
              <a:ext uri="{FF2B5EF4-FFF2-40B4-BE49-F238E27FC236}">
                <a16:creationId xmlns:a16="http://schemas.microsoft.com/office/drawing/2014/main" id="{99942E62-8D24-7EB0-E821-FDF1FF187CC6}"/>
              </a:ext>
            </a:extLst>
          </p:cNvPr>
          <p:cNvGrpSpPr/>
          <p:nvPr/>
        </p:nvGrpSpPr>
        <p:grpSpPr>
          <a:xfrm>
            <a:off x="3781471" y="3755280"/>
            <a:ext cx="809096" cy="731795"/>
            <a:chOff x="2560866" y="4492435"/>
            <a:chExt cx="809096" cy="731795"/>
          </a:xfrm>
        </p:grpSpPr>
        <p:grpSp>
          <p:nvGrpSpPr>
            <p:cNvPr id="34" name="קבוצה 33">
              <a:extLst>
                <a:ext uri="{FF2B5EF4-FFF2-40B4-BE49-F238E27FC236}">
                  <a16:creationId xmlns:a16="http://schemas.microsoft.com/office/drawing/2014/main" id="{4D2C38FB-5060-832E-1C6E-42ECABC6AF13}"/>
                </a:ext>
              </a:extLst>
            </p:cNvPr>
            <p:cNvGrpSpPr/>
            <p:nvPr/>
          </p:nvGrpSpPr>
          <p:grpSpPr>
            <a:xfrm flipH="1">
              <a:off x="2560866" y="4492435"/>
              <a:ext cx="232454" cy="676532"/>
              <a:chOff x="65766" y="2762757"/>
              <a:chExt cx="452666" cy="1697130"/>
            </a:xfrm>
          </p:grpSpPr>
          <p:cxnSp>
            <p:nvCxnSpPr>
              <p:cNvPr id="35" name="מחבר: מרפקי 34">
                <a:extLst>
                  <a:ext uri="{FF2B5EF4-FFF2-40B4-BE49-F238E27FC236}">
                    <a16:creationId xmlns:a16="http://schemas.microsoft.com/office/drawing/2014/main" id="{1C0DEC9C-0D79-E9AB-8C2E-07E8513C8807}"/>
                  </a:ext>
                </a:extLst>
              </p:cNvPr>
              <p:cNvCxnSpPr>
                <a:cxnSpLocks/>
              </p:cNvCxnSpPr>
              <p:nvPr/>
            </p:nvCxnSpPr>
            <p:spPr>
              <a:xfrm rot="16200000" flipH="1">
                <a:off x="-555373" y="3386082"/>
                <a:ext cx="1694944" cy="452666"/>
              </a:xfrm>
              <a:prstGeom prst="bentConnector3">
                <a:avLst>
                  <a:gd name="adj1" fmla="val 10045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מחבר ישר 35">
                <a:extLst>
                  <a:ext uri="{FF2B5EF4-FFF2-40B4-BE49-F238E27FC236}">
                    <a16:creationId xmlns:a16="http://schemas.microsoft.com/office/drawing/2014/main" id="{24D55224-F118-6801-C3D8-7E2074ACAAFE}"/>
                  </a:ext>
                </a:extLst>
              </p:cNvPr>
              <p:cNvCxnSpPr>
                <a:cxnSpLocks/>
              </p:cNvCxnSpPr>
              <p:nvPr/>
            </p:nvCxnSpPr>
            <p:spPr>
              <a:xfrm>
                <a:off x="65766" y="2762757"/>
                <a:ext cx="358776" cy="0"/>
              </a:xfrm>
              <a:prstGeom prst="line">
                <a:avLst/>
              </a:prstGeom>
              <a:ln w="1905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50076F05-AE6F-8C88-3E6A-5F4BAAAC4CB1}"/>
                    </a:ext>
                  </a:extLst>
                </p:cNvPr>
                <p:cNvSpPr txBox="1"/>
                <p:nvPr/>
              </p:nvSpPr>
              <p:spPr>
                <a:xfrm>
                  <a:off x="2758546" y="4566806"/>
                  <a:ext cx="611416" cy="657424"/>
                </a:xfrm>
                <a:prstGeom prst="rect">
                  <a:avLst/>
                </a:prstGeom>
                <a:noFill/>
                <a:ln w="19050">
                  <a:solidFill>
                    <a:srgbClr val="FFFFFF">
                      <a:alpha val="0"/>
                    </a:srgbClr>
                  </a:solidFill>
                </a:ln>
              </p:spPr>
              <p:txBody>
                <a:bodyPr wrap="square" rtlCol="1">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he-IL" sz="1400" i="1" smtClean="0">
                                <a:solidFill>
                                  <a:schemeClr val="accent5">
                                    <a:lumMod val="75000"/>
                                  </a:schemeClr>
                                </a:solidFill>
                                <a:latin typeface="Cambria Math" panose="02040503050406030204" pitchFamily="18" charset="0"/>
                              </a:rPr>
                            </m:ctrlPr>
                          </m:naryPr>
                          <m:sub/>
                          <m:sup/>
                          <m:e>
                            <m:r>
                              <m:rPr>
                                <m:sty m:val="p"/>
                              </m:rPr>
                              <a:rPr lang="en-US" sz="1400" b="0" i="1" smtClean="0">
                                <a:solidFill>
                                  <a:schemeClr val="accent5">
                                    <a:lumMod val="75000"/>
                                  </a:schemeClr>
                                </a:solidFill>
                                <a:latin typeface="Cambria Math" panose="02040503050406030204" pitchFamily="18" charset="0"/>
                              </a:rPr>
                              <m:t>d</m:t>
                            </m:r>
                            <m:r>
                              <a:rPr lang="en-US" sz="1400" b="0" i="1" smtClean="0">
                                <a:solidFill>
                                  <a:schemeClr val="accent5">
                                    <a:lumMod val="75000"/>
                                  </a:schemeClr>
                                </a:solidFill>
                                <a:latin typeface="Cambria Math" panose="02040503050406030204" pitchFamily="18" charset="0"/>
                              </a:rPr>
                              <m:t>𝑡</m:t>
                            </m:r>
                          </m:e>
                        </m:nary>
                      </m:oMath>
                    </m:oMathPara>
                  </a14:m>
                  <a:endParaRPr lang="he-IL" sz="1400" dirty="0">
                    <a:solidFill>
                      <a:schemeClr val="accent5">
                        <a:lumMod val="50000"/>
                      </a:schemeClr>
                    </a:solidFill>
                  </a:endParaRPr>
                </a:p>
              </p:txBody>
            </p:sp>
          </mc:Choice>
          <mc:Fallback xmlns="">
            <p:sp>
              <p:nvSpPr>
                <p:cNvPr id="37" name="תיבת טקסט 36">
                  <a:extLst>
                    <a:ext uri="{FF2B5EF4-FFF2-40B4-BE49-F238E27FC236}">
                      <a16:creationId xmlns:a16="http://schemas.microsoft.com/office/drawing/2014/main" id="{50076F05-AE6F-8C88-3E6A-5F4BAAAC4CB1}"/>
                    </a:ext>
                  </a:extLst>
                </p:cNvPr>
                <p:cNvSpPr txBox="1">
                  <a:spLocks noRot="1" noChangeAspect="1" noMove="1" noResize="1" noEditPoints="1" noAdjustHandles="1" noChangeArrowheads="1" noChangeShapeType="1" noTextEdit="1"/>
                </p:cNvSpPr>
                <p:nvPr/>
              </p:nvSpPr>
              <p:spPr>
                <a:xfrm>
                  <a:off x="2758546" y="4566806"/>
                  <a:ext cx="611416" cy="657424"/>
                </a:xfrm>
                <a:prstGeom prst="rect">
                  <a:avLst/>
                </a:prstGeom>
                <a:blipFill>
                  <a:blip r:embed="rId4"/>
                  <a:stretch>
                    <a:fillRect/>
                  </a:stretch>
                </a:blipFill>
                <a:ln w="19050">
                  <a:solidFill>
                    <a:srgbClr val="FFFFFF">
                      <a:alpha val="0"/>
                    </a:srgbClr>
                  </a:solidFill>
                </a:ln>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38" name="תיבת טקסט 37">
                <a:extLst>
                  <a:ext uri="{FF2B5EF4-FFF2-40B4-BE49-F238E27FC236}">
                    <a16:creationId xmlns:a16="http://schemas.microsoft.com/office/drawing/2014/main" id="{7C7F2998-9466-8816-6171-8544148AD54F}"/>
                  </a:ext>
                </a:extLst>
              </p:cNvPr>
              <p:cNvSpPr txBox="1"/>
              <p:nvPr/>
            </p:nvSpPr>
            <p:spPr>
              <a:xfrm>
                <a:off x="518430" y="3987782"/>
                <a:ext cx="3026072" cy="61093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b="1" i="0" dirty="0" smtClean="0">
                          <a:effectLst/>
                          <a:latin typeface="Cambria Math" panose="02040503050406030204" pitchFamily="18" charset="0"/>
                        </a:rPr>
                        <m:t>𝐯</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𝑡</m:t>
                      </m:r>
                      <m:r>
                        <a:rPr lang="en-US" b="0" i="1" dirty="0" smtClean="0">
                          <a:effectLst/>
                          <a:latin typeface="Cambria Math" panose="02040503050406030204" pitchFamily="18" charset="0"/>
                        </a:rPr>
                        <m:t>+</m:t>
                      </m:r>
                      <m:r>
                        <m:rPr>
                          <m:sty m:val="p"/>
                        </m:rPr>
                        <a:rPr lang="en-US" b="0" i="1" dirty="0" smtClean="0">
                          <a:effectLst/>
                          <a:latin typeface="Cambria Math" panose="02040503050406030204" pitchFamily="18" charset="0"/>
                        </a:rPr>
                        <m:t>d</m:t>
                      </m:r>
                      <m:r>
                        <a:rPr lang="en-US" b="0" i="1" dirty="0" smtClean="0">
                          <a:effectLst/>
                          <a:latin typeface="Cambria Math" panose="02040503050406030204" pitchFamily="18" charset="0"/>
                        </a:rPr>
                        <m:t>𝑡</m:t>
                      </m:r>
                      <m:r>
                        <a:rPr lang="en-US" b="0" i="1" dirty="0" smtClean="0">
                          <a:effectLst/>
                          <a:latin typeface="Cambria Math" panose="02040503050406030204" pitchFamily="18" charset="0"/>
                        </a:rPr>
                        <m:t>)=</m:t>
                      </m:r>
                      <m:r>
                        <a:rPr lang="en-US" b="1" i="0" dirty="0" smtClean="0">
                          <a:effectLst/>
                          <a:latin typeface="Cambria Math" panose="02040503050406030204" pitchFamily="18" charset="0"/>
                        </a:rPr>
                        <m:t>𝐯</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𝑡</m:t>
                      </m:r>
                      <m:r>
                        <a:rPr lang="en-US" b="0" i="1" dirty="0" smtClean="0">
                          <a:effectLst/>
                          <a:latin typeface="Cambria Math" panose="02040503050406030204" pitchFamily="18" charset="0"/>
                        </a:rPr>
                        <m:t>)−</m:t>
                      </m:r>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𝑚</m:t>
                          </m:r>
                        </m:den>
                      </m:f>
                      <m:r>
                        <a:rPr lang="en-US" b="1" i="0" dirty="0" smtClean="0">
                          <a:effectLst/>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𝐸</m:t>
                      </m:r>
                      <m:r>
                        <m:rPr>
                          <m:sty m:val="p"/>
                        </m:rPr>
                        <a:rPr lang="en-US" i="1" dirty="0">
                          <a:latin typeface="Cambria Math" panose="02040503050406030204" pitchFamily="18" charset="0"/>
                        </a:rPr>
                        <m:t>d</m:t>
                      </m:r>
                      <m:r>
                        <a:rPr lang="en-US" i="1" dirty="0">
                          <a:latin typeface="Cambria Math" panose="02040503050406030204" pitchFamily="18" charset="0"/>
                        </a:rPr>
                        <m:t>𝑡</m:t>
                      </m:r>
                    </m:oMath>
                  </m:oMathPara>
                </a14:m>
                <a:endParaRPr lang="en-US" dirty="0">
                  <a:effectLst/>
                </a:endParaRPr>
              </a:p>
            </p:txBody>
          </p:sp>
        </mc:Choice>
        <mc:Fallback xmlns="">
          <p:sp>
            <p:nvSpPr>
              <p:cNvPr id="38" name="תיבת טקסט 37">
                <a:extLst>
                  <a:ext uri="{FF2B5EF4-FFF2-40B4-BE49-F238E27FC236}">
                    <a16:creationId xmlns:a16="http://schemas.microsoft.com/office/drawing/2014/main" id="{7C7F2998-9466-8816-6171-8544148AD54F}"/>
                  </a:ext>
                </a:extLst>
              </p:cNvPr>
              <p:cNvSpPr txBox="1">
                <a:spLocks noRot="1" noChangeAspect="1" noMove="1" noResize="1" noEditPoints="1" noAdjustHandles="1" noChangeArrowheads="1" noChangeShapeType="1" noTextEdit="1"/>
              </p:cNvSpPr>
              <p:nvPr/>
            </p:nvSpPr>
            <p:spPr>
              <a:xfrm>
                <a:off x="518430" y="3987782"/>
                <a:ext cx="3026072" cy="610936"/>
              </a:xfrm>
              <a:prstGeom prst="rect">
                <a:avLst/>
              </a:prstGeom>
              <a:blipFill>
                <a:blip r:embed="rId5"/>
                <a:stretch>
                  <a:fillRect/>
                </a:stretch>
              </a:blipFill>
            </p:spPr>
            <p:txBody>
              <a:bodyPr/>
              <a:lstStyle/>
              <a:p>
                <a:r>
                  <a:rPr lang="he-IL">
                    <a:noFill/>
                  </a:rPr>
                  <a:t> </a:t>
                </a:r>
              </a:p>
            </p:txBody>
          </p:sp>
        </mc:Fallback>
      </mc:AlternateContent>
      <p:grpSp>
        <p:nvGrpSpPr>
          <p:cNvPr id="40" name="קבוצה 39">
            <a:extLst>
              <a:ext uri="{FF2B5EF4-FFF2-40B4-BE49-F238E27FC236}">
                <a16:creationId xmlns:a16="http://schemas.microsoft.com/office/drawing/2014/main" id="{42DD3092-0F72-A850-ECC8-64F39A096408}"/>
              </a:ext>
            </a:extLst>
          </p:cNvPr>
          <p:cNvGrpSpPr/>
          <p:nvPr/>
        </p:nvGrpSpPr>
        <p:grpSpPr>
          <a:xfrm>
            <a:off x="3807430" y="4487075"/>
            <a:ext cx="783137" cy="657424"/>
            <a:chOff x="2609083" y="4406924"/>
            <a:chExt cx="783137" cy="657424"/>
          </a:xfrm>
        </p:grpSpPr>
        <p:grpSp>
          <p:nvGrpSpPr>
            <p:cNvPr id="41" name="קבוצה 40">
              <a:extLst>
                <a:ext uri="{FF2B5EF4-FFF2-40B4-BE49-F238E27FC236}">
                  <a16:creationId xmlns:a16="http://schemas.microsoft.com/office/drawing/2014/main" id="{39C84410-9CE8-86D6-EA48-A0827D8AC674}"/>
                </a:ext>
              </a:extLst>
            </p:cNvPr>
            <p:cNvGrpSpPr/>
            <p:nvPr/>
          </p:nvGrpSpPr>
          <p:grpSpPr>
            <a:xfrm flipH="1">
              <a:off x="2609083" y="4492437"/>
              <a:ext cx="184241" cy="403082"/>
              <a:chOff x="65760" y="2762757"/>
              <a:chExt cx="358781" cy="1011159"/>
            </a:xfrm>
          </p:grpSpPr>
          <p:cxnSp>
            <p:nvCxnSpPr>
              <p:cNvPr id="44" name="מחבר: מרפקי 43">
                <a:extLst>
                  <a:ext uri="{FF2B5EF4-FFF2-40B4-BE49-F238E27FC236}">
                    <a16:creationId xmlns:a16="http://schemas.microsoft.com/office/drawing/2014/main" id="{D04C4880-4353-1DD9-AEE8-DB52E8A560E5}"/>
                  </a:ext>
                </a:extLst>
              </p:cNvPr>
              <p:cNvCxnSpPr>
                <a:cxnSpLocks/>
              </p:cNvCxnSpPr>
              <p:nvPr/>
            </p:nvCxnSpPr>
            <p:spPr>
              <a:xfrm rot="16200000" flipH="1">
                <a:off x="-259337" y="3090038"/>
                <a:ext cx="1008975" cy="358781"/>
              </a:xfrm>
              <a:prstGeom prst="bentConnector3">
                <a:avLst>
                  <a:gd name="adj1" fmla="val 10052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מחבר ישר 44">
                <a:extLst>
                  <a:ext uri="{FF2B5EF4-FFF2-40B4-BE49-F238E27FC236}">
                    <a16:creationId xmlns:a16="http://schemas.microsoft.com/office/drawing/2014/main" id="{7AEA301B-B2E4-B6EA-D143-2EADF9A3CE6F}"/>
                  </a:ext>
                </a:extLst>
              </p:cNvPr>
              <p:cNvCxnSpPr>
                <a:cxnSpLocks/>
              </p:cNvCxnSpPr>
              <p:nvPr/>
            </p:nvCxnSpPr>
            <p:spPr>
              <a:xfrm>
                <a:off x="65766" y="2762757"/>
                <a:ext cx="226336" cy="0"/>
              </a:xfrm>
              <a:prstGeom prst="line">
                <a:avLst/>
              </a:prstGeom>
              <a:ln w="1905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תיבת טקסט 41">
                  <a:extLst>
                    <a:ext uri="{FF2B5EF4-FFF2-40B4-BE49-F238E27FC236}">
                      <a16:creationId xmlns:a16="http://schemas.microsoft.com/office/drawing/2014/main" id="{9BE04595-CEDF-F918-C126-6CC77BD9F095}"/>
                    </a:ext>
                  </a:extLst>
                </p:cNvPr>
                <p:cNvSpPr txBox="1"/>
                <p:nvPr/>
              </p:nvSpPr>
              <p:spPr>
                <a:xfrm>
                  <a:off x="2780804" y="4406924"/>
                  <a:ext cx="611416" cy="657424"/>
                </a:xfrm>
                <a:prstGeom prst="rect">
                  <a:avLst/>
                </a:prstGeom>
                <a:noFill/>
                <a:ln w="19050">
                  <a:solidFill>
                    <a:srgbClr val="FFFFFF">
                      <a:alpha val="0"/>
                    </a:srgbClr>
                  </a:solidFill>
                </a:ln>
              </p:spPr>
              <p:txBody>
                <a:bodyPr wrap="square" rtlCol="1">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he-IL" sz="1400" i="1" smtClean="0">
                                <a:solidFill>
                                  <a:schemeClr val="accent5">
                                    <a:lumMod val="75000"/>
                                  </a:schemeClr>
                                </a:solidFill>
                                <a:latin typeface="Cambria Math" panose="02040503050406030204" pitchFamily="18" charset="0"/>
                              </a:rPr>
                            </m:ctrlPr>
                          </m:naryPr>
                          <m:sub/>
                          <m:sup/>
                          <m:e>
                            <m:r>
                              <m:rPr>
                                <m:sty m:val="p"/>
                              </m:rPr>
                              <a:rPr lang="en-US" sz="1400" b="0" i="1" smtClean="0">
                                <a:solidFill>
                                  <a:schemeClr val="accent5">
                                    <a:lumMod val="75000"/>
                                  </a:schemeClr>
                                </a:solidFill>
                                <a:latin typeface="Cambria Math" panose="02040503050406030204" pitchFamily="18" charset="0"/>
                              </a:rPr>
                              <m:t>d</m:t>
                            </m:r>
                            <m:r>
                              <a:rPr lang="en-US" sz="1400" b="0" i="1" smtClean="0">
                                <a:solidFill>
                                  <a:schemeClr val="accent5">
                                    <a:lumMod val="75000"/>
                                  </a:schemeClr>
                                </a:solidFill>
                                <a:latin typeface="Cambria Math" panose="02040503050406030204" pitchFamily="18" charset="0"/>
                              </a:rPr>
                              <m:t>𝑡</m:t>
                            </m:r>
                          </m:e>
                        </m:nary>
                      </m:oMath>
                    </m:oMathPara>
                  </a14:m>
                  <a:endParaRPr lang="he-IL" sz="1400" dirty="0">
                    <a:solidFill>
                      <a:schemeClr val="accent5">
                        <a:lumMod val="50000"/>
                      </a:schemeClr>
                    </a:solidFill>
                  </a:endParaRPr>
                </a:p>
              </p:txBody>
            </p:sp>
          </mc:Choice>
          <mc:Fallback xmlns="">
            <p:sp>
              <p:nvSpPr>
                <p:cNvPr id="42" name="תיבת טקסט 41">
                  <a:extLst>
                    <a:ext uri="{FF2B5EF4-FFF2-40B4-BE49-F238E27FC236}">
                      <a16:creationId xmlns:a16="http://schemas.microsoft.com/office/drawing/2014/main" id="{9BE04595-CEDF-F918-C126-6CC77BD9F095}"/>
                    </a:ext>
                  </a:extLst>
                </p:cNvPr>
                <p:cNvSpPr txBox="1">
                  <a:spLocks noRot="1" noChangeAspect="1" noMove="1" noResize="1" noEditPoints="1" noAdjustHandles="1" noChangeArrowheads="1" noChangeShapeType="1" noTextEdit="1"/>
                </p:cNvSpPr>
                <p:nvPr/>
              </p:nvSpPr>
              <p:spPr>
                <a:xfrm>
                  <a:off x="2780804" y="4406924"/>
                  <a:ext cx="611416" cy="657424"/>
                </a:xfrm>
                <a:prstGeom prst="rect">
                  <a:avLst/>
                </a:prstGeom>
                <a:blipFill>
                  <a:blip r:embed="rId6"/>
                  <a:stretch>
                    <a:fillRect/>
                  </a:stretch>
                </a:blipFill>
                <a:ln w="19050">
                  <a:solidFill>
                    <a:srgbClr val="FFFFFF">
                      <a:alpha val="0"/>
                    </a:srgbClr>
                  </a:solidFill>
                </a:ln>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46" name="תיבת טקסט 45">
                <a:extLst>
                  <a:ext uri="{FF2B5EF4-FFF2-40B4-BE49-F238E27FC236}">
                    <a16:creationId xmlns:a16="http://schemas.microsoft.com/office/drawing/2014/main" id="{A2073497-70B8-0502-7D61-045890BC2382}"/>
                  </a:ext>
                </a:extLst>
              </p:cNvPr>
              <p:cNvSpPr txBox="1"/>
              <p:nvPr/>
            </p:nvSpPr>
            <p:spPr>
              <a:xfrm>
                <a:off x="518518" y="4738630"/>
                <a:ext cx="3301700" cy="369332"/>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b="1" dirty="0" smtClean="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r>
                            <a:rPr lang="en-US" i="1" dirty="0">
                              <a:latin typeface="Cambria Math" panose="02040503050406030204" pitchFamily="18" charset="0"/>
                            </a:rPr>
                            <m:t>+</m:t>
                          </m:r>
                          <m:r>
                            <m:rPr>
                              <m:sty m:val="p"/>
                            </m:rPr>
                            <a:rPr lang="en-US" i="1" dirty="0">
                              <a:latin typeface="Cambria Math" panose="02040503050406030204" pitchFamily="18" charset="0"/>
                            </a:rPr>
                            <m:t>d</m:t>
                          </m:r>
                          <m:r>
                            <a:rPr lang="en-US" i="1" dirty="0">
                              <a:latin typeface="Cambria Math" panose="02040503050406030204" pitchFamily="18" charset="0"/>
                            </a:rPr>
                            <m:t>𝑡</m:t>
                          </m:r>
                        </m:e>
                      </m:d>
                      <m:r>
                        <a:rPr lang="en-US" b="0" i="1" dirty="0" smtClean="0">
                          <a:latin typeface="Cambria Math" panose="02040503050406030204" pitchFamily="18" charset="0"/>
                        </a:rPr>
                        <m:t>=</m:t>
                      </m:r>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e>
                      </m:d>
                      <m:r>
                        <a:rPr lang="en-US" b="0" i="1" dirty="0" smtClean="0">
                          <a:latin typeface="Cambria Math" panose="02040503050406030204" pitchFamily="18" charset="0"/>
                        </a:rPr>
                        <m:t>+</m:t>
                      </m:r>
                      <m:r>
                        <a:rPr lang="en-US" b="1" i="0" dirty="0" smtClean="0">
                          <a:latin typeface="Cambria Math" panose="02040503050406030204" pitchFamily="18" charset="0"/>
                        </a:rPr>
                        <m:t>𝐯</m:t>
                      </m:r>
                      <m:r>
                        <a:rPr lang="en-US" b="0" i="1" dirty="0" smtClean="0">
                          <a:latin typeface="Cambria Math" panose="02040503050406030204" pitchFamily="18" charset="0"/>
                        </a:rPr>
                        <m:t>(</m:t>
                      </m:r>
                      <m:r>
                        <a:rPr lang="en-US" b="0" i="1" dirty="0" smtClean="0">
                          <a:latin typeface="Cambria Math" panose="02040503050406030204" pitchFamily="18" charset="0"/>
                        </a:rPr>
                        <m:t>𝑡</m:t>
                      </m:r>
                      <m:r>
                        <a:rPr lang="en-US" b="0" i="1" dirty="0" smtClean="0">
                          <a:latin typeface="Cambria Math" panose="02040503050406030204" pitchFamily="18" charset="0"/>
                        </a:rPr>
                        <m:t>+</m:t>
                      </m:r>
                      <m:r>
                        <m:rPr>
                          <m:sty m:val="p"/>
                        </m:rPr>
                        <a:rPr lang="en-US" i="1" dirty="0">
                          <a:latin typeface="Cambria Math" panose="02040503050406030204" pitchFamily="18" charset="0"/>
                        </a:rPr>
                        <m:t>d</m:t>
                      </m:r>
                      <m:r>
                        <a:rPr lang="en-US" i="1" dirty="0">
                          <a:latin typeface="Cambria Math" panose="02040503050406030204" pitchFamily="18" charset="0"/>
                        </a:rPr>
                        <m:t>𝑡</m:t>
                      </m:r>
                      <m:r>
                        <a:rPr lang="en-US" b="0" i="1" dirty="0" smtClean="0">
                          <a:latin typeface="Cambria Math" panose="02040503050406030204" pitchFamily="18" charset="0"/>
                        </a:rPr>
                        <m:t>)</m:t>
                      </m:r>
                      <m:r>
                        <m:rPr>
                          <m:sty m:val="p"/>
                        </m:rPr>
                        <a:rPr lang="en-US" i="1" dirty="0">
                          <a:latin typeface="Cambria Math" panose="02040503050406030204" pitchFamily="18" charset="0"/>
                        </a:rPr>
                        <m:t>d</m:t>
                      </m:r>
                      <m:r>
                        <a:rPr lang="en-US" i="1" dirty="0">
                          <a:latin typeface="Cambria Math" panose="02040503050406030204" pitchFamily="18" charset="0"/>
                        </a:rPr>
                        <m:t>𝑡</m:t>
                      </m:r>
                    </m:oMath>
                  </m:oMathPara>
                </a14:m>
                <a:endParaRPr lang="en-US" dirty="0">
                  <a:effectLst/>
                </a:endParaRPr>
              </a:p>
            </p:txBody>
          </p:sp>
        </mc:Choice>
        <mc:Fallback xmlns="">
          <p:sp>
            <p:nvSpPr>
              <p:cNvPr id="46" name="תיבת טקסט 45">
                <a:extLst>
                  <a:ext uri="{FF2B5EF4-FFF2-40B4-BE49-F238E27FC236}">
                    <a16:creationId xmlns:a16="http://schemas.microsoft.com/office/drawing/2014/main" id="{A2073497-70B8-0502-7D61-045890BC2382}"/>
                  </a:ext>
                </a:extLst>
              </p:cNvPr>
              <p:cNvSpPr txBox="1">
                <a:spLocks noRot="1" noChangeAspect="1" noMove="1" noResize="1" noEditPoints="1" noAdjustHandles="1" noChangeArrowheads="1" noChangeShapeType="1" noTextEdit="1"/>
              </p:cNvSpPr>
              <p:nvPr/>
            </p:nvSpPr>
            <p:spPr>
              <a:xfrm>
                <a:off x="518518" y="4738630"/>
                <a:ext cx="3301700" cy="369332"/>
              </a:xfrm>
              <a:prstGeom prst="rect">
                <a:avLst/>
              </a:prstGeom>
              <a:blipFill>
                <a:blip r:embed="rId7"/>
                <a:stretch>
                  <a:fillRect b="-13115"/>
                </a:stretch>
              </a:blipFill>
            </p:spPr>
            <p:txBody>
              <a:bodyPr/>
              <a:lstStyle/>
              <a:p>
                <a:r>
                  <a:rPr lang="he-IL">
                    <a:noFill/>
                  </a:rPr>
                  <a:t> </a:t>
                </a:r>
              </a:p>
            </p:txBody>
          </p:sp>
        </mc:Fallback>
      </mc:AlternateContent>
      <p:grpSp>
        <p:nvGrpSpPr>
          <p:cNvPr id="53" name="קבוצה 52">
            <a:extLst>
              <a:ext uri="{FF2B5EF4-FFF2-40B4-BE49-F238E27FC236}">
                <a16:creationId xmlns:a16="http://schemas.microsoft.com/office/drawing/2014/main" id="{A4A4BE27-CD3C-D0B0-BC26-24D2D692BB62}"/>
              </a:ext>
            </a:extLst>
          </p:cNvPr>
          <p:cNvGrpSpPr/>
          <p:nvPr/>
        </p:nvGrpSpPr>
        <p:grpSpPr>
          <a:xfrm>
            <a:off x="160494" y="2805610"/>
            <a:ext cx="437425" cy="2124771"/>
            <a:chOff x="75926" y="2335116"/>
            <a:chExt cx="437425" cy="2124771"/>
          </a:xfrm>
        </p:grpSpPr>
        <p:cxnSp>
          <p:nvCxnSpPr>
            <p:cNvPr id="54" name="מחבר: מרפקי 53">
              <a:extLst>
                <a:ext uri="{FF2B5EF4-FFF2-40B4-BE49-F238E27FC236}">
                  <a16:creationId xmlns:a16="http://schemas.microsoft.com/office/drawing/2014/main" id="{FB541917-9F18-7248-16AD-85BE6EFEF17D}"/>
                </a:ext>
              </a:extLst>
            </p:cNvPr>
            <p:cNvCxnSpPr>
              <a:cxnSpLocks/>
            </p:cNvCxnSpPr>
            <p:nvPr/>
          </p:nvCxnSpPr>
          <p:spPr>
            <a:xfrm rot="16200000" flipH="1">
              <a:off x="-764084" y="3182451"/>
              <a:ext cx="2122414" cy="432457"/>
            </a:xfrm>
            <a:prstGeom prst="bentConnector3">
              <a:avLst>
                <a:gd name="adj1" fmla="val 100024"/>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מחבר ישר 54">
              <a:extLst>
                <a:ext uri="{FF2B5EF4-FFF2-40B4-BE49-F238E27FC236}">
                  <a16:creationId xmlns:a16="http://schemas.microsoft.com/office/drawing/2014/main" id="{0D0C65DB-1771-E996-E0B6-1A4B641E5046}"/>
                </a:ext>
              </a:extLst>
            </p:cNvPr>
            <p:cNvCxnSpPr>
              <a:cxnSpLocks/>
            </p:cNvCxnSpPr>
            <p:nvPr/>
          </p:nvCxnSpPr>
          <p:spPr>
            <a:xfrm>
              <a:off x="75926" y="2335116"/>
              <a:ext cx="358776" cy="0"/>
            </a:xfrm>
            <a:prstGeom prst="line">
              <a:avLst/>
            </a:prstGeom>
            <a:ln w="1905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8" name="תיבת טקסט 57">
                <a:extLst>
                  <a:ext uri="{FF2B5EF4-FFF2-40B4-BE49-F238E27FC236}">
                    <a16:creationId xmlns:a16="http://schemas.microsoft.com/office/drawing/2014/main" id="{75457E9A-DA97-583B-8386-2D112FCA6966}"/>
                  </a:ext>
                </a:extLst>
              </p:cNvPr>
              <p:cNvSpPr txBox="1"/>
              <p:nvPr/>
            </p:nvSpPr>
            <p:spPr>
              <a:xfrm>
                <a:off x="518430" y="5791702"/>
                <a:ext cx="3591922" cy="3693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en-US" b="0" i="1" dirty="0" smtClean="0">
                              <a:effectLst/>
                              <a:latin typeface="Cambria Math" panose="02040503050406030204" pitchFamily="18" charset="0"/>
                            </a:rPr>
                          </m:ctrlPr>
                        </m:sSubPr>
                        <m:e>
                          <m:r>
                            <a:rPr lang="en-US" b="1" i="0" dirty="0" smtClean="0">
                              <a:effectLst/>
                              <a:latin typeface="Cambria Math" panose="02040503050406030204" pitchFamily="18" charset="0"/>
                            </a:rPr>
                            <m:t>𝐯</m:t>
                          </m:r>
                        </m:e>
                        <m:sub>
                          <m:r>
                            <a:rPr lang="en-US" b="0" i="1" dirty="0" smtClean="0">
                              <a:effectLst/>
                              <a:latin typeface="Cambria Math" panose="02040503050406030204" pitchFamily="18" charset="0"/>
                            </a:rPr>
                            <m:t>𝑛</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1</m:t>
                          </m:r>
                        </m:sub>
                      </m:sSub>
                      <m:r>
                        <a:rPr lang="en-US" b="0" i="1" dirty="0" smtClean="0">
                          <a:effectLst/>
                          <a:latin typeface="Cambria Math" panose="02040503050406030204" pitchFamily="18" charset="0"/>
                        </a:rPr>
                        <m:t>=</m:t>
                      </m:r>
                      <m:r>
                        <a:rPr lang="en-US" b="0" i="1" dirty="0" smtClean="0">
                          <a:effectLst/>
                          <a:latin typeface="Cambria Math" panose="02040503050406030204" pitchFamily="18" charset="0"/>
                        </a:rPr>
                        <m:t>𝛽</m:t>
                      </m:r>
                      <m:sSub>
                        <m:sSubPr>
                          <m:ctrlPr>
                            <a:rPr lang="en-US" i="1" dirty="0">
                              <a:latin typeface="Cambria Math" panose="02040503050406030204" pitchFamily="18" charset="0"/>
                            </a:rPr>
                          </m:ctrlPr>
                        </m:sSubPr>
                        <m:e>
                          <m:r>
                            <a:rPr lang="en-US" b="1" i="0" dirty="0">
                              <a:latin typeface="Cambria Math" panose="02040503050406030204" pitchFamily="18" charset="0"/>
                            </a:rPr>
                            <m:t>𝐯</m:t>
                          </m:r>
                        </m:e>
                        <m:sub>
                          <m:r>
                            <a:rPr lang="en-US" i="1" dirty="0">
                              <a:latin typeface="Cambria Math" panose="02040503050406030204" pitchFamily="18" charset="0"/>
                            </a:rPr>
                            <m:t>𝑛</m:t>
                          </m:r>
                        </m:sub>
                      </m:sSub>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𝛽</m:t>
                      </m:r>
                      <m:r>
                        <a:rPr lang="en-US" b="0" i="1" dirty="0" smtClean="0">
                          <a:latin typeface="Cambria Math" panose="02040503050406030204" pitchFamily="18" charset="0"/>
                        </a:rPr>
                        <m:t>) </m:t>
                      </m:r>
                      <m:sSub>
                        <m:sSubPr>
                          <m:ctrlPr>
                            <a:rPr lang="en-US" i="1" dirty="0">
                              <a:latin typeface="Cambria Math" panose="02040503050406030204" pitchFamily="18" charset="0"/>
                            </a:rPr>
                          </m:ctrlPr>
                        </m:sSubPr>
                        <m:e>
                          <m:r>
                            <a:rPr lang="en-US" b="1" i="0"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𝐸</m:t>
                          </m:r>
                        </m:e>
                        <m:sub>
                          <m:r>
                            <a:rPr lang="en-US" i="1" dirty="0">
                              <a:latin typeface="Cambria Math" panose="02040503050406030204" pitchFamily="18" charset="0"/>
                            </a:rPr>
                            <m:t>𝑛</m:t>
                          </m:r>
                        </m:sub>
                      </m:sSub>
                    </m:oMath>
                  </m:oMathPara>
                </a14:m>
                <a:endParaRPr lang="en-US" b="0" i="1" dirty="0">
                  <a:effectLst/>
                  <a:latin typeface="Cambria Math" panose="02040503050406030204" pitchFamily="18" charset="0"/>
                </a:endParaRPr>
              </a:p>
            </p:txBody>
          </p:sp>
        </mc:Choice>
        <mc:Fallback xmlns="">
          <p:sp>
            <p:nvSpPr>
              <p:cNvPr id="58" name="תיבת טקסט 57">
                <a:extLst>
                  <a:ext uri="{FF2B5EF4-FFF2-40B4-BE49-F238E27FC236}">
                    <a16:creationId xmlns:a16="http://schemas.microsoft.com/office/drawing/2014/main" id="{75457E9A-DA97-583B-8386-2D112FCA6966}"/>
                  </a:ext>
                </a:extLst>
              </p:cNvPr>
              <p:cNvSpPr txBox="1">
                <a:spLocks noRot="1" noChangeAspect="1" noMove="1" noResize="1" noEditPoints="1" noAdjustHandles="1" noChangeArrowheads="1" noChangeShapeType="1" noTextEdit="1"/>
              </p:cNvSpPr>
              <p:nvPr/>
            </p:nvSpPr>
            <p:spPr>
              <a:xfrm>
                <a:off x="518430" y="5791702"/>
                <a:ext cx="3591922" cy="369332"/>
              </a:xfrm>
              <a:prstGeom prst="rect">
                <a:avLst/>
              </a:prstGeom>
              <a:blipFill>
                <a:blip r:embed="rId8"/>
                <a:stretch>
                  <a:fillRect b="-1475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9" name="תיבת טקסט 58">
                <a:extLst>
                  <a:ext uri="{FF2B5EF4-FFF2-40B4-BE49-F238E27FC236}">
                    <a16:creationId xmlns:a16="http://schemas.microsoft.com/office/drawing/2014/main" id="{16F38328-BB7D-26D0-1F3B-B21653CB6D49}"/>
                  </a:ext>
                </a:extLst>
              </p:cNvPr>
              <p:cNvSpPr txBox="1"/>
              <p:nvPr/>
            </p:nvSpPr>
            <p:spPr>
              <a:xfrm>
                <a:off x="541814" y="6128271"/>
                <a:ext cx="3318355" cy="3693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en-US" b="0" i="1" dirty="0" smtClean="0">
                              <a:effectLst/>
                              <a:latin typeface="Cambria Math" panose="02040503050406030204" pitchFamily="18" charset="0"/>
                            </a:rPr>
                          </m:ctrlPr>
                        </m:sSubPr>
                        <m:e>
                          <m:r>
                            <a:rPr lang="en-US" b="1" dirty="0">
                              <a:latin typeface="Cambria Math" panose="02040503050406030204" pitchFamily="18" charset="0"/>
                            </a:rPr>
                            <m:t>𝐫</m:t>
                          </m:r>
                        </m:e>
                        <m:sub>
                          <m:r>
                            <a:rPr lang="en-US" b="0" i="1" dirty="0" smtClean="0">
                              <a:effectLst/>
                              <a:latin typeface="Cambria Math" panose="02040503050406030204" pitchFamily="18" charset="0"/>
                            </a:rPr>
                            <m:t>𝑛</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1</m:t>
                          </m:r>
                        </m:sub>
                      </m:sSub>
                      <m:r>
                        <a:rPr lang="en-US" b="0" i="1" dirty="0" smtClean="0">
                          <a:effectLst/>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𝐫</m:t>
                          </m:r>
                        </m:e>
                        <m:sub>
                          <m:r>
                            <a:rPr lang="en-US" i="1" dirty="0">
                              <a:latin typeface="Cambria Math" panose="02040503050406030204" pitchFamily="18" charset="0"/>
                            </a:rPr>
                            <m:t>𝑛</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b="1" i="0" dirty="0">
                              <a:latin typeface="Cambria Math" panose="02040503050406030204" pitchFamily="18" charset="0"/>
                            </a:rPr>
                            <m:t>𝐯</m:t>
                          </m:r>
                        </m:e>
                        <m:sub>
                          <m:r>
                            <a:rPr lang="en-US" i="1" dirty="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rPr>
                            <m:t>1</m:t>
                          </m:r>
                        </m:sub>
                      </m:sSub>
                      <m:r>
                        <m:rPr>
                          <m:sty m:val="p"/>
                        </m:rPr>
                        <a:rPr lang="en-US" b="0" i="1" dirty="0" smtClean="0">
                          <a:latin typeface="Cambria Math" panose="02040503050406030204" pitchFamily="18" charset="0"/>
                        </a:rPr>
                        <m:t>d</m:t>
                      </m:r>
                      <m:r>
                        <a:rPr lang="en-US" b="0" i="1" dirty="0" smtClean="0">
                          <a:latin typeface="Cambria Math" panose="02040503050406030204" pitchFamily="18" charset="0"/>
                        </a:rPr>
                        <m:t>𝑡</m:t>
                      </m:r>
                    </m:oMath>
                  </m:oMathPara>
                </a14:m>
                <a:endParaRPr lang="en-US" b="0" i="1" dirty="0">
                  <a:effectLst/>
                  <a:latin typeface="Cambria Math" panose="02040503050406030204" pitchFamily="18" charset="0"/>
                </a:endParaRPr>
              </a:p>
            </p:txBody>
          </p:sp>
        </mc:Choice>
        <mc:Fallback xmlns="">
          <p:sp>
            <p:nvSpPr>
              <p:cNvPr id="59" name="תיבת טקסט 58">
                <a:extLst>
                  <a:ext uri="{FF2B5EF4-FFF2-40B4-BE49-F238E27FC236}">
                    <a16:creationId xmlns:a16="http://schemas.microsoft.com/office/drawing/2014/main" id="{16F38328-BB7D-26D0-1F3B-B21653CB6D49}"/>
                  </a:ext>
                </a:extLst>
              </p:cNvPr>
              <p:cNvSpPr txBox="1">
                <a:spLocks noRot="1" noChangeAspect="1" noMove="1" noResize="1" noEditPoints="1" noAdjustHandles="1" noChangeArrowheads="1" noChangeShapeType="1" noTextEdit="1"/>
              </p:cNvSpPr>
              <p:nvPr/>
            </p:nvSpPr>
            <p:spPr>
              <a:xfrm>
                <a:off x="541814" y="6128271"/>
                <a:ext cx="3318355" cy="369332"/>
              </a:xfrm>
              <a:prstGeom prst="rect">
                <a:avLst/>
              </a:prstGeom>
              <a:blipFill>
                <a:blip r:embed="rId9"/>
                <a:stretch>
                  <a:fillRect/>
                </a:stretch>
              </a:blipFill>
            </p:spPr>
            <p:txBody>
              <a:bodyPr/>
              <a:lstStyle/>
              <a:p>
                <a:r>
                  <a:rPr lang="he-IL">
                    <a:noFill/>
                  </a:rPr>
                  <a:t> </a:t>
                </a:r>
              </a:p>
            </p:txBody>
          </p:sp>
        </mc:Fallback>
      </mc:AlternateContent>
      <p:sp>
        <p:nvSpPr>
          <p:cNvPr id="61" name="סוגר מסולסל שמאלי 60">
            <a:extLst>
              <a:ext uri="{FF2B5EF4-FFF2-40B4-BE49-F238E27FC236}">
                <a16:creationId xmlns:a16="http://schemas.microsoft.com/office/drawing/2014/main" id="{E7CC4C3B-56C4-9A7F-78C0-AD2BBFA50020}"/>
              </a:ext>
            </a:extLst>
          </p:cNvPr>
          <p:cNvSpPr/>
          <p:nvPr/>
        </p:nvSpPr>
        <p:spPr>
          <a:xfrm>
            <a:off x="365018" y="5906669"/>
            <a:ext cx="88399" cy="508730"/>
          </a:xfrm>
          <a:prstGeom prst="leftBrace">
            <a:avLst/>
          </a:prstGeom>
          <a:ln>
            <a:solidFill>
              <a:srgbClr val="24687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9CA199DD-B98D-06A5-725B-08F86246C19B}"/>
              </a:ext>
            </a:extLst>
          </p:cNvPr>
          <p:cNvSpPr txBox="1"/>
          <p:nvPr/>
        </p:nvSpPr>
        <p:spPr>
          <a:xfrm>
            <a:off x="4590567" y="6319247"/>
            <a:ext cx="7589877" cy="584775"/>
          </a:xfrm>
          <a:prstGeom prst="rect">
            <a:avLst/>
          </a:prstGeom>
          <a:noFill/>
        </p:spPr>
        <p:txBody>
          <a:bodyPr wrap="square">
            <a:spAutoFit/>
          </a:bodyPr>
          <a:lstStyle/>
          <a:p>
            <a:pPr algn="r"/>
            <a:r>
              <a:rPr lang="en-US" sz="1600" i="1" dirty="0">
                <a:solidFill>
                  <a:schemeClr val="bg1">
                    <a:lumMod val="65000"/>
                  </a:schemeClr>
                </a:solidFill>
              </a:rPr>
              <a:t>Polyak, B. T. (1964). Some methods of speeding up the convergence of iteration methods. </a:t>
            </a:r>
          </a:p>
          <a:p>
            <a:pPr algn="r"/>
            <a:r>
              <a:rPr lang="en-US" sz="1600" i="1" dirty="0">
                <a:solidFill>
                  <a:schemeClr val="bg1">
                    <a:lumMod val="65000"/>
                  </a:schemeClr>
                </a:solidFill>
              </a:rPr>
              <a:t>Ussr computational mathematics and mathematical physics, 4(5), 1-17.‏</a:t>
            </a:r>
            <a:endParaRPr lang="he-IL" sz="1600" i="1" dirty="0">
              <a:solidFill>
                <a:schemeClr val="bg1">
                  <a:lumMod val="65000"/>
                </a:schemeClr>
              </a:solidFill>
            </a:endParaRPr>
          </a:p>
        </p:txBody>
      </p:sp>
      <p:sp>
        <p:nvSpPr>
          <p:cNvPr id="20" name="תיבת טקסט 19">
            <a:extLst>
              <a:ext uri="{FF2B5EF4-FFF2-40B4-BE49-F238E27FC236}">
                <a16:creationId xmlns:a16="http://schemas.microsoft.com/office/drawing/2014/main" id="{11EDAEFB-D5A8-5F5A-BF1B-3CF3E9A5A577}"/>
              </a:ext>
            </a:extLst>
          </p:cNvPr>
          <p:cNvSpPr txBox="1"/>
          <p:nvPr/>
        </p:nvSpPr>
        <p:spPr>
          <a:xfrm>
            <a:off x="2774141" y="1634242"/>
            <a:ext cx="1671759" cy="784830"/>
          </a:xfrm>
          <a:prstGeom prst="rect">
            <a:avLst/>
          </a:prstGeom>
          <a:noFill/>
        </p:spPr>
        <p:txBody>
          <a:bodyPr wrap="square" rtlCol="1">
            <a:spAutoFit/>
          </a:bodyPr>
          <a:lstStyle/>
          <a:p>
            <a:pPr algn="ctr"/>
            <a:r>
              <a:rPr lang="en-US" sz="1500" dirty="0">
                <a:solidFill>
                  <a:srgbClr val="246876"/>
                </a:solidFill>
              </a:rPr>
              <a:t>Changing the energy changes the velocity</a:t>
            </a:r>
            <a:endParaRPr lang="he-IL" sz="1500" dirty="0">
              <a:solidFill>
                <a:srgbClr val="246876"/>
              </a:solidFill>
            </a:endParaRPr>
          </a:p>
        </p:txBody>
      </p:sp>
      <p:sp>
        <p:nvSpPr>
          <p:cNvPr id="22" name="תיבת טקסט 21">
            <a:extLst>
              <a:ext uri="{FF2B5EF4-FFF2-40B4-BE49-F238E27FC236}">
                <a16:creationId xmlns:a16="http://schemas.microsoft.com/office/drawing/2014/main" id="{ABAAD1E7-8B77-C632-93DD-93C2E64F1C63}"/>
              </a:ext>
            </a:extLst>
          </p:cNvPr>
          <p:cNvSpPr txBox="1"/>
          <p:nvPr/>
        </p:nvSpPr>
        <p:spPr>
          <a:xfrm>
            <a:off x="2148459" y="3239007"/>
            <a:ext cx="1671759" cy="784830"/>
          </a:xfrm>
          <a:prstGeom prst="rect">
            <a:avLst/>
          </a:prstGeom>
          <a:noFill/>
        </p:spPr>
        <p:txBody>
          <a:bodyPr wrap="square" rtlCol="1">
            <a:spAutoFit/>
          </a:bodyPr>
          <a:lstStyle/>
          <a:p>
            <a:pPr algn="ctr"/>
            <a:r>
              <a:rPr lang="en-US" sz="1500" dirty="0">
                <a:solidFill>
                  <a:srgbClr val="246876"/>
                </a:solidFill>
              </a:rPr>
              <a:t>Changing the energy changes the velocity </a:t>
            </a:r>
            <a:r>
              <a:rPr lang="en-US" sz="1500" i="1" dirty="0">
                <a:solidFill>
                  <a:srgbClr val="246876"/>
                </a:solidFill>
              </a:rPr>
              <a:t>rate</a:t>
            </a:r>
            <a:endParaRPr lang="he-IL" sz="1500" i="1" dirty="0">
              <a:solidFill>
                <a:srgbClr val="246876"/>
              </a:solidFill>
            </a:endParaRPr>
          </a:p>
        </p:txBody>
      </p:sp>
      <p:sp>
        <p:nvSpPr>
          <p:cNvPr id="24" name="תיבת טקסט 23">
            <a:extLst>
              <a:ext uri="{FF2B5EF4-FFF2-40B4-BE49-F238E27FC236}">
                <a16:creationId xmlns:a16="http://schemas.microsoft.com/office/drawing/2014/main" id="{2B435AFD-F04E-665E-0B54-8A05E63DFCCE}"/>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Numerical methods</a:t>
            </a:r>
          </a:p>
        </p:txBody>
      </p:sp>
      <p:sp>
        <p:nvSpPr>
          <p:cNvPr id="25" name="תיבת טקסט 24">
            <a:extLst>
              <a:ext uri="{FF2B5EF4-FFF2-40B4-BE49-F238E27FC236}">
                <a16:creationId xmlns:a16="http://schemas.microsoft.com/office/drawing/2014/main" id="{37CA5B70-9B6D-24D5-BD54-4AB4F7FC1349}"/>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a:t>
            </a:r>
            <a:r>
              <a:rPr lang="en-US" sz="3200" b="1" dirty="0">
                <a:solidFill>
                  <a:schemeClr val="bg1">
                    <a:lumMod val="85000"/>
                  </a:schemeClr>
                </a:solidFill>
              </a:rPr>
              <a:t>I</a:t>
            </a:r>
            <a:r>
              <a:rPr lang="en-US" sz="3200" b="1" dirty="0">
                <a:solidFill>
                  <a:schemeClr val="bg2">
                    <a:lumMod val="50000"/>
                  </a:schemeClr>
                </a:solidFill>
              </a:rPr>
              <a:t>IIII</a:t>
            </a:r>
            <a:endParaRPr lang="he-IL" sz="3200" b="1" dirty="0">
              <a:solidFill>
                <a:schemeClr val="bg2">
                  <a:lumMod val="50000"/>
                </a:schemeClr>
              </a:solidFill>
            </a:endParaRPr>
          </a:p>
        </p:txBody>
      </p:sp>
      <p:sp>
        <p:nvSpPr>
          <p:cNvPr id="15" name="תיבת טקסט 14">
            <a:extLst>
              <a:ext uri="{FF2B5EF4-FFF2-40B4-BE49-F238E27FC236}">
                <a16:creationId xmlns:a16="http://schemas.microsoft.com/office/drawing/2014/main" id="{2240092A-8696-560D-076C-B0D372815848}"/>
              </a:ext>
            </a:extLst>
          </p:cNvPr>
          <p:cNvSpPr txBox="1"/>
          <p:nvPr/>
        </p:nvSpPr>
        <p:spPr>
          <a:xfrm>
            <a:off x="381691" y="5374716"/>
            <a:ext cx="2026558" cy="400110"/>
          </a:xfrm>
          <a:prstGeom prst="rect">
            <a:avLst/>
          </a:prstGeom>
          <a:noFill/>
        </p:spPr>
        <p:txBody>
          <a:bodyPr wrap="square" rtlCol="1">
            <a:spAutoFit/>
          </a:bodyPr>
          <a:lstStyle/>
          <a:p>
            <a:r>
              <a:rPr lang="en-US" sz="2000" dirty="0"/>
              <a:t>The algorithm:</a:t>
            </a:r>
          </a:p>
        </p:txBody>
      </p:sp>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8A8DDA94-96F5-5856-B76B-A20F956D9F61}"/>
                  </a:ext>
                </a:extLst>
              </p:cNvPr>
              <p:cNvSpPr txBox="1"/>
              <p:nvPr/>
            </p:nvSpPr>
            <p:spPr>
              <a:xfrm>
                <a:off x="424541" y="1654103"/>
                <a:ext cx="3048000" cy="6765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f>
                        <m:fPr>
                          <m:ctrlPr>
                            <a:rPr lang="en-US" i="1" dirty="0" smtClean="0">
                              <a:effectLst/>
                              <a:latin typeface="Cambria Math" panose="02040503050406030204" pitchFamily="18" charset="0"/>
                            </a:rPr>
                          </m:ctrlPr>
                        </m:fPr>
                        <m:num>
                          <m:r>
                            <a:rPr lang="en-US" i="1" dirty="0" smtClean="0">
                              <a:effectLst/>
                              <a:latin typeface="Cambria Math" panose="02040503050406030204" pitchFamily="18" charset="0"/>
                            </a:rPr>
                            <m:t>𝜕</m:t>
                          </m:r>
                          <m:r>
                            <a:rPr lang="en-US" b="1" i="0" dirty="0" smtClean="0">
                              <a:effectLst/>
                              <a:latin typeface="Cambria Math" panose="02040503050406030204" pitchFamily="18" charset="0"/>
                            </a:rPr>
                            <m:t>𝐫</m:t>
                          </m:r>
                          <m:d>
                            <m:dPr>
                              <m:ctrlPr>
                                <a:rPr lang="en-US" i="1" dirty="0" smtClean="0">
                                  <a:effectLst/>
                                  <a:latin typeface="Cambria Math" panose="02040503050406030204" pitchFamily="18" charset="0"/>
                                </a:rPr>
                              </m:ctrlPr>
                            </m:dPr>
                            <m:e>
                              <m:r>
                                <a:rPr lang="en-US" i="1" dirty="0">
                                  <a:effectLst/>
                                  <a:latin typeface="Cambria Math" panose="02040503050406030204" pitchFamily="18" charset="0"/>
                                </a:rPr>
                                <m:t>𝑡</m:t>
                              </m:r>
                            </m:e>
                          </m:d>
                        </m:num>
                        <m:den>
                          <m:r>
                            <a:rPr lang="en-US" i="1" dirty="0">
                              <a:effectLst/>
                              <a:latin typeface="Cambria Math" panose="02040503050406030204" pitchFamily="18" charset="0"/>
                            </a:rPr>
                            <m:t>𝜕</m:t>
                          </m:r>
                          <m:r>
                            <a:rPr lang="en-US" i="1" dirty="0">
                              <a:effectLst/>
                              <a:latin typeface="Cambria Math" panose="02040503050406030204" pitchFamily="18" charset="0"/>
                            </a:rPr>
                            <m:t>𝑡</m:t>
                          </m:r>
                        </m:den>
                      </m:f>
                      <m:r>
                        <a:rPr lang="en-US" i="1" dirty="0">
                          <a:effectLst/>
                          <a:latin typeface="Cambria Math" panose="02040503050406030204" pitchFamily="18" charset="0"/>
                        </a:rPr>
                        <m:t>=−</m:t>
                      </m:r>
                      <m:r>
                        <a:rPr lang="en-US" i="1" dirty="0">
                          <a:effectLst/>
                          <a:latin typeface="Cambria Math" panose="02040503050406030204" pitchFamily="18" charset="0"/>
                        </a:rPr>
                        <m:t>𝜆</m:t>
                      </m:r>
                      <m:f>
                        <m:fPr>
                          <m:ctrlPr>
                            <a:rPr lang="en-US" i="1" dirty="0">
                              <a:effectLst/>
                              <a:latin typeface="Cambria Math" panose="02040503050406030204" pitchFamily="18" charset="0"/>
                            </a:rPr>
                          </m:ctrlPr>
                        </m:fPr>
                        <m:num>
                          <m:r>
                            <a:rPr lang="en-US" i="1" dirty="0" smtClean="0">
                              <a:effectLst/>
                              <a:latin typeface="Cambria Math" panose="02040503050406030204" pitchFamily="18" charset="0"/>
                              <a:ea typeface="Cambria Math" panose="02040503050406030204" pitchFamily="18" charset="0"/>
                            </a:rPr>
                            <m:t>𝜕</m:t>
                          </m:r>
                          <m:r>
                            <a:rPr lang="en-US" i="1" dirty="0">
                              <a:effectLst/>
                              <a:latin typeface="Cambria Math" panose="02040503050406030204" pitchFamily="18" charset="0"/>
                            </a:rPr>
                            <m:t>𝐸</m:t>
                          </m:r>
                        </m:num>
                        <m:den>
                          <m:r>
                            <a:rPr lang="en-US" i="1" dirty="0" smtClean="0">
                              <a:effectLst/>
                              <a:latin typeface="Cambria Math" panose="02040503050406030204" pitchFamily="18" charset="0"/>
                              <a:ea typeface="Cambria Math" panose="02040503050406030204" pitchFamily="18" charset="0"/>
                            </a:rPr>
                            <m:t>𝜕</m:t>
                          </m:r>
                          <m:r>
                            <a:rPr lang="en-US" b="1" dirty="0">
                              <a:latin typeface="Cambria Math" panose="02040503050406030204" pitchFamily="18" charset="0"/>
                            </a:rPr>
                            <m:t>𝐫</m:t>
                          </m:r>
                          <m:d>
                            <m:dPr>
                              <m:ctrlPr>
                                <a:rPr lang="en-US" i="1" dirty="0">
                                  <a:effectLst/>
                                  <a:latin typeface="Cambria Math" panose="02040503050406030204" pitchFamily="18" charset="0"/>
                                </a:rPr>
                              </m:ctrlPr>
                            </m:dPr>
                            <m:e>
                              <m:r>
                                <a:rPr lang="en-US" i="1" dirty="0">
                                  <a:effectLst/>
                                  <a:latin typeface="Cambria Math" panose="02040503050406030204" pitchFamily="18" charset="0"/>
                                </a:rPr>
                                <m:t>𝑡</m:t>
                              </m:r>
                            </m:e>
                          </m:d>
                        </m:den>
                      </m:f>
                    </m:oMath>
                  </m:oMathPara>
                </a14:m>
                <a:endParaRPr lang="en-US" dirty="0">
                  <a:effectLst/>
                </a:endParaRPr>
              </a:p>
            </p:txBody>
          </p:sp>
        </mc:Choice>
        <mc:Fallback xmlns="">
          <p:sp>
            <p:nvSpPr>
              <p:cNvPr id="16" name="תיבת טקסט 15">
                <a:extLst>
                  <a:ext uri="{FF2B5EF4-FFF2-40B4-BE49-F238E27FC236}">
                    <a16:creationId xmlns:a16="http://schemas.microsoft.com/office/drawing/2014/main" id="{8A8DDA94-96F5-5856-B76B-A20F956D9F61}"/>
                  </a:ext>
                </a:extLst>
              </p:cNvPr>
              <p:cNvSpPr txBox="1">
                <a:spLocks noRot="1" noChangeAspect="1" noMove="1" noResize="1" noEditPoints="1" noAdjustHandles="1" noChangeArrowheads="1" noChangeShapeType="1" noTextEdit="1"/>
              </p:cNvSpPr>
              <p:nvPr/>
            </p:nvSpPr>
            <p:spPr>
              <a:xfrm>
                <a:off x="424541" y="1654103"/>
                <a:ext cx="3048000" cy="676532"/>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 name="תיבת טקסט 16">
                <a:extLst>
                  <a:ext uri="{FF2B5EF4-FFF2-40B4-BE49-F238E27FC236}">
                    <a16:creationId xmlns:a16="http://schemas.microsoft.com/office/drawing/2014/main" id="{96B9EE0C-BE18-10D6-DB2D-4B058DD2C9C1}"/>
                  </a:ext>
                </a:extLst>
              </p:cNvPr>
              <p:cNvSpPr txBox="1"/>
              <p:nvPr/>
            </p:nvSpPr>
            <p:spPr>
              <a:xfrm>
                <a:off x="103595" y="2464771"/>
                <a:ext cx="3829959" cy="669094"/>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r>
                            <a:rPr lang="en-US" i="1" dirty="0">
                              <a:latin typeface="Cambria Math" panose="02040503050406030204" pitchFamily="18" charset="0"/>
                            </a:rPr>
                            <m:t>+</m:t>
                          </m:r>
                          <m:r>
                            <m:rPr>
                              <m:sty m:val="p"/>
                            </m:rPr>
                            <a:rPr lang="en-US" i="1" dirty="0">
                              <a:latin typeface="Cambria Math" panose="02040503050406030204" pitchFamily="18" charset="0"/>
                            </a:rPr>
                            <m:t>d</m:t>
                          </m:r>
                          <m:r>
                            <a:rPr lang="en-US" i="1" dirty="0">
                              <a:latin typeface="Cambria Math" panose="02040503050406030204" pitchFamily="18" charset="0"/>
                            </a:rPr>
                            <m:t>𝑡</m:t>
                          </m:r>
                        </m:e>
                      </m:d>
                      <m:r>
                        <a:rPr lang="en-US" i="1" dirty="0">
                          <a:effectLst/>
                          <a:latin typeface="Cambria Math" panose="02040503050406030204" pitchFamily="18" charset="0"/>
                        </a:rPr>
                        <m:t>=</m:t>
                      </m:r>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e>
                      </m:d>
                      <m:r>
                        <a:rPr lang="en-US" i="1" dirty="0">
                          <a:effectLst/>
                          <a:latin typeface="Cambria Math" panose="02040503050406030204" pitchFamily="18" charset="0"/>
                        </a:rPr>
                        <m:t>−</m:t>
                      </m:r>
                      <m:r>
                        <a:rPr lang="en-US" i="1" dirty="0">
                          <a:latin typeface="Cambria Math" panose="02040503050406030204" pitchFamily="18" charset="0"/>
                        </a:rPr>
                        <m:t>𝜆</m:t>
                      </m:r>
                      <m:f>
                        <m:fPr>
                          <m:ctrlPr>
                            <a:rPr lang="en-US" i="1" dirty="0">
                              <a:effectLst/>
                              <a:latin typeface="Cambria Math" panose="02040503050406030204" pitchFamily="18" charset="0"/>
                            </a:rPr>
                          </m:ctrlPr>
                        </m:fPr>
                        <m:num>
                          <m:r>
                            <a:rPr lang="en-US" i="1" dirty="0">
                              <a:latin typeface="Cambria Math" panose="02040503050406030204" pitchFamily="18" charset="0"/>
                            </a:rPr>
                            <m:t>𝜕</m:t>
                          </m:r>
                          <m:r>
                            <a:rPr lang="en-US" i="1" dirty="0">
                              <a:effectLst/>
                              <a:latin typeface="Cambria Math" panose="02040503050406030204" pitchFamily="18" charset="0"/>
                            </a:rPr>
                            <m:t>𝐸</m:t>
                          </m:r>
                        </m:num>
                        <m:den>
                          <m:r>
                            <a:rPr lang="en-US" i="1" dirty="0">
                              <a:latin typeface="Cambria Math" panose="02040503050406030204" pitchFamily="18" charset="0"/>
                            </a:rPr>
                            <m:t>𝜕</m:t>
                          </m:r>
                          <m:r>
                            <a:rPr lang="en-US" b="1" dirty="0">
                              <a:latin typeface="Cambria Math" panose="02040503050406030204" pitchFamily="18" charset="0"/>
                            </a:rPr>
                            <m:t>𝐫</m:t>
                          </m:r>
                          <m:d>
                            <m:dPr>
                              <m:ctrlPr>
                                <a:rPr lang="en-US" i="1" dirty="0">
                                  <a:latin typeface="Cambria Math" panose="02040503050406030204" pitchFamily="18" charset="0"/>
                                </a:rPr>
                              </m:ctrlPr>
                            </m:dPr>
                            <m:e>
                              <m:r>
                                <a:rPr lang="en-US" i="1" dirty="0">
                                  <a:latin typeface="Cambria Math" panose="02040503050406030204" pitchFamily="18" charset="0"/>
                                </a:rPr>
                                <m:t>𝑡</m:t>
                              </m:r>
                            </m:e>
                          </m:d>
                        </m:den>
                      </m:f>
                      <m:r>
                        <m:rPr>
                          <m:sty m:val="p"/>
                        </m:rPr>
                        <a:rPr lang="en-US" b="0" i="1" dirty="0" smtClean="0">
                          <a:effectLst/>
                          <a:latin typeface="Cambria Math" panose="02040503050406030204" pitchFamily="18" charset="0"/>
                        </a:rPr>
                        <m:t>d</m:t>
                      </m:r>
                      <m:r>
                        <a:rPr lang="en-US" b="0" i="1" dirty="0" smtClean="0">
                          <a:effectLst/>
                          <a:latin typeface="Cambria Math" panose="02040503050406030204" pitchFamily="18" charset="0"/>
                        </a:rPr>
                        <m:t>𝑡</m:t>
                      </m:r>
                    </m:oMath>
                  </m:oMathPara>
                </a14:m>
                <a:endParaRPr lang="en-US" i="1" dirty="0">
                  <a:effectLst/>
                </a:endParaRPr>
              </a:p>
            </p:txBody>
          </p:sp>
        </mc:Choice>
        <mc:Fallback xmlns="">
          <p:sp>
            <p:nvSpPr>
              <p:cNvPr id="17" name="תיבת טקסט 16">
                <a:extLst>
                  <a:ext uri="{FF2B5EF4-FFF2-40B4-BE49-F238E27FC236}">
                    <a16:creationId xmlns:a16="http://schemas.microsoft.com/office/drawing/2014/main" id="{96B9EE0C-BE18-10D6-DB2D-4B058DD2C9C1}"/>
                  </a:ext>
                </a:extLst>
              </p:cNvPr>
              <p:cNvSpPr txBox="1">
                <a:spLocks noRot="1" noChangeAspect="1" noMove="1" noResize="1" noEditPoints="1" noAdjustHandles="1" noChangeArrowheads="1" noChangeShapeType="1" noTextEdit="1"/>
              </p:cNvSpPr>
              <p:nvPr/>
            </p:nvSpPr>
            <p:spPr>
              <a:xfrm>
                <a:off x="103595" y="2464771"/>
                <a:ext cx="3829959" cy="669094"/>
              </a:xfrm>
              <a:prstGeom prst="rect">
                <a:avLst/>
              </a:prstGeom>
              <a:blipFill>
                <a:blip r:embed="rId11"/>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481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path" presetSubtype="0" accel="6667" decel="1667" fill="hold" grpId="3" nodeType="clickEffect">
                                  <p:stCondLst>
                                    <p:cond delay="0"/>
                                  </p:stCondLst>
                                  <p:childTnLst>
                                    <p:animMotion origin="layout" path="M 0.00091 0.00486 L -0.03737 0.20162 C -0.05391 0.28819 -0.07969 0.3949 -0.0836 0.39213 L -0.09284 0.3868 " pathEditMode="relative" rAng="6540000" ptsTypes="AAAA">
                                      <p:cBhvr>
                                        <p:cTn id="16" dur="1200" fill="hold"/>
                                        <p:tgtEl>
                                          <p:spTgt spid="14"/>
                                        </p:tgtEl>
                                        <p:attrNameLst>
                                          <p:attrName>ppt_x</p:attrName>
                                          <p:attrName>ppt_y</p:attrName>
                                        </p:attrNameLst>
                                      </p:cBhvr>
                                      <p:rCtr x="-4688" y="19097"/>
                                    </p:animMotion>
                                  </p:childTnLst>
                                </p:cTn>
                              </p:par>
                            </p:childTnLst>
                          </p:cTn>
                        </p:par>
                        <p:par>
                          <p:cTn id="17" fill="hold">
                            <p:stCondLst>
                              <p:cond delay="1200"/>
                            </p:stCondLst>
                            <p:childTnLst>
                              <p:par>
                                <p:cTn id="18" presetID="0" presetClass="path" presetSubtype="0" accel="5000" decel="50000" fill="hold" grpId="2" nodeType="afterEffect">
                                  <p:stCondLst>
                                    <p:cond delay="0"/>
                                  </p:stCondLst>
                                  <p:childTnLst>
                                    <p:animMotion origin="layout" path="M -0.09284 0.3868 L -0.09284 0.38703 C -0.0961 0.38449 -0.09896 0.38403 -0.10157 0.38125 C -0.10274 0.38009 -0.103 0.37778 -0.10365 0.37592 C -0.10573 0.37153 -0.10769 0.36643 -0.1099 0.36227 C -0.11094 0.36065 -0.11198 0.35879 -0.11316 0.35717 C -0.1142 0.3544 -0.11511 0.35185 -0.11628 0.35 C -0.11719 0.34861 -0.11862 0.34791 -0.11941 0.34606 C -0.12058 0.34444 -0.12149 0.34166 -0.12266 0.33935 C -0.12357 0.33773 -0.12487 0.33611 -0.12566 0.33426 C -0.12657 0.33287 -0.12696 0.33055 -0.12774 0.32893 C -0.12995 0.32569 -0.13165 0.325 -0.13412 0.32361 C -0.13477 0.32199 -0.13516 0.3199 -0.13633 0.31875 C -0.1405 0.3125 -0.14102 0.31389 -0.14571 0.31157 C -0.14792 0.31088 -0.14987 0.30903 -0.15196 0.30903 C -0.17839 0.31111 -0.16042 0.30578 -0.17201 0.31342 C -0.17409 0.31481 -0.17618 0.31597 -0.17826 0.31643 L -0.18152 0.31875 C -0.18282 0.32014 -0.18425 0.32291 -0.18555 0.32361 C -0.18698 0.32477 -0.18842 0.32477 -0.18998 0.32546 C -0.19102 0.32615 -0.19193 0.32685 -0.1931 0.32731 C -0.19766 0.33865 -0.19219 0.32778 -0.19818 0.33426 C -0.20599 0.34282 -0.19701 0.33703 -0.20456 0.3412 C -0.2168 0.35671 -0.20183 0.33727 -0.21185 0.35162 C -0.21706 0.35903 -0.21563 0.3544 -0.22032 0.36389 C -0.22344 0.36944 -0.22175 0.36967 -0.22553 0.3743 C -0.22683 0.37546 -0.22852 0.37685 -0.22995 0.37778 C -0.23425 0.39305 -0.22878 0.37778 -0.23607 0.38819 C -0.24349 0.39884 -0.23542 0.39328 -0.24232 0.39722 C -0.24388 0.39977 -0.24519 0.40162 -0.24675 0.40416 C -0.24805 0.40555 -0.24961 0.4074 -0.25092 0.40903 C -0.25222 0.41134 -0.25287 0.41435 -0.25391 0.41643 C -0.25482 0.41713 -0.25612 0.41805 -0.25717 0.4199 C -0.26524 0.43102 -0.2556 0.42014 -0.26342 0.42824 C -0.2642 0.43009 -0.26472 0.4324 -0.2655 0.43356 C -0.26654 0.43495 -0.26784 0.43588 -0.26875 0.43727 C -0.27006 0.43889 -0.27188 0.44004 -0.27292 0.44236 C -0.27774 0.45023 -0.27175 0.44629 -0.2793 0.4493 C -0.28907 0.46134 -0.278 0.44861 -0.28763 0.45787 C -0.28985 0.46018 -0.2918 0.46296 -0.29388 0.46504 C -0.29506 0.4662 -0.29597 0.46828 -0.29714 0.46852 C -0.29857 0.46898 -0.30013 0.46944 -0.30131 0.4706 C -0.30912 0.47407 -0.30586 0.47338 -0.31277 0.47592 C -0.31316 0.47639 -0.31355 0.47592 -0.31368 0.47592 L -0.31368 0.47639 " pathEditMode="relative" rAng="0" ptsTypes="AAAAAAAAAAAAAAAAAAAAAAAAAAAAAAAAAAAAAAAAAAAAA">
                                      <p:cBhvr>
                                        <p:cTn id="19" dur="2000" fill="hold"/>
                                        <p:tgtEl>
                                          <p:spTgt spid="14"/>
                                        </p:tgtEl>
                                        <p:attrNameLst>
                                          <p:attrName>ppt_x</p:attrName>
                                          <p:attrName>ppt_y</p:attrName>
                                        </p:attrNameLst>
                                      </p:cBhvr>
                                      <p:rCtr x="-11042"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4" grpId="2" animBg="1"/>
      <p:bldP spid="14" grpId="3"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88E558-F0EF-9241-F03A-8CD2A92AC59F}"/>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D0D4E6D3-801F-A5F6-F487-FB002AF68EA9}"/>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5" name="מלבן: פינות מעוגלות 74">
            <a:extLst>
              <a:ext uri="{FF2B5EF4-FFF2-40B4-BE49-F238E27FC236}">
                <a16:creationId xmlns:a16="http://schemas.microsoft.com/office/drawing/2014/main" id="{EBDE9F7E-9474-75A4-27DA-6252912D10BA}"/>
              </a:ext>
            </a:extLst>
          </p:cNvPr>
          <p:cNvSpPr/>
          <p:nvPr/>
        </p:nvSpPr>
        <p:spPr>
          <a:xfrm>
            <a:off x="1566921" y="3987414"/>
            <a:ext cx="4145488" cy="514767"/>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מלבן: פינות מעוגלות 75">
            <a:extLst>
              <a:ext uri="{FF2B5EF4-FFF2-40B4-BE49-F238E27FC236}">
                <a16:creationId xmlns:a16="http://schemas.microsoft.com/office/drawing/2014/main" id="{0DBC3F87-DF97-3FB4-A432-6F51B819296C}"/>
              </a:ext>
            </a:extLst>
          </p:cNvPr>
          <p:cNvSpPr/>
          <p:nvPr/>
        </p:nvSpPr>
        <p:spPr>
          <a:xfrm>
            <a:off x="1566405" y="4253768"/>
            <a:ext cx="4145488" cy="514767"/>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מלבן: פינות מעוגלות 76">
            <a:extLst>
              <a:ext uri="{FF2B5EF4-FFF2-40B4-BE49-F238E27FC236}">
                <a16:creationId xmlns:a16="http://schemas.microsoft.com/office/drawing/2014/main" id="{736A530A-15E5-F1E8-EB11-8BE7896BB78C}"/>
              </a:ext>
            </a:extLst>
          </p:cNvPr>
          <p:cNvSpPr/>
          <p:nvPr/>
        </p:nvSpPr>
        <p:spPr>
          <a:xfrm>
            <a:off x="1607545" y="3947836"/>
            <a:ext cx="4145488" cy="514767"/>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4" name="מלבן: פינות מעוגלות 73">
            <a:extLst>
              <a:ext uri="{FF2B5EF4-FFF2-40B4-BE49-F238E27FC236}">
                <a16:creationId xmlns:a16="http://schemas.microsoft.com/office/drawing/2014/main" id="{1ECC1F42-D1D1-6600-5D9F-82F3ADFEA60A}"/>
              </a:ext>
            </a:extLst>
          </p:cNvPr>
          <p:cNvSpPr/>
          <p:nvPr/>
        </p:nvSpPr>
        <p:spPr>
          <a:xfrm>
            <a:off x="1593662" y="4280226"/>
            <a:ext cx="4145488" cy="514767"/>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3" name="מלבן: פינות מעוגלות 72">
            <a:extLst>
              <a:ext uri="{FF2B5EF4-FFF2-40B4-BE49-F238E27FC236}">
                <a16:creationId xmlns:a16="http://schemas.microsoft.com/office/drawing/2014/main" id="{AE29ADD6-88E6-34F8-7BB4-3A5EF4087379}"/>
              </a:ext>
            </a:extLst>
          </p:cNvPr>
          <p:cNvSpPr/>
          <p:nvPr/>
        </p:nvSpPr>
        <p:spPr>
          <a:xfrm>
            <a:off x="1593663" y="3947836"/>
            <a:ext cx="4145488" cy="514767"/>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70" name="קבוצה 69">
            <a:extLst>
              <a:ext uri="{FF2B5EF4-FFF2-40B4-BE49-F238E27FC236}">
                <a16:creationId xmlns:a16="http://schemas.microsoft.com/office/drawing/2014/main" id="{74EA07F7-B924-39CD-8F0B-3A23A993A357}"/>
              </a:ext>
            </a:extLst>
          </p:cNvPr>
          <p:cNvGrpSpPr/>
          <p:nvPr/>
        </p:nvGrpSpPr>
        <p:grpSpPr>
          <a:xfrm rot="17508374">
            <a:off x="7204033" y="4080900"/>
            <a:ext cx="871184" cy="722724"/>
            <a:chOff x="10071100" y="4340698"/>
            <a:chExt cx="871184" cy="722724"/>
          </a:xfrm>
        </p:grpSpPr>
        <p:cxnSp>
          <p:nvCxnSpPr>
            <p:cNvPr id="71" name="מחבר חץ ישר 70">
              <a:extLst>
                <a:ext uri="{FF2B5EF4-FFF2-40B4-BE49-F238E27FC236}">
                  <a16:creationId xmlns:a16="http://schemas.microsoft.com/office/drawing/2014/main" id="{2BAE6823-96D3-933B-5097-B65F945817CC}"/>
                </a:ext>
              </a:extLst>
            </p:cNvPr>
            <p:cNvCxnSpPr>
              <a:cxnSpLocks/>
            </p:cNvCxnSpPr>
            <p:nvPr/>
          </p:nvCxnSpPr>
          <p:spPr>
            <a:xfrm flipH="1">
              <a:off x="10071100" y="4340698"/>
              <a:ext cx="372027" cy="626047"/>
            </a:xfrm>
            <a:prstGeom prst="straightConnector1">
              <a:avLst/>
            </a:prstGeom>
            <a:ln w="76200">
              <a:solidFill>
                <a:srgbClr val="CC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תיבת טקסט 71">
                  <a:extLst>
                    <a:ext uri="{FF2B5EF4-FFF2-40B4-BE49-F238E27FC236}">
                      <a16:creationId xmlns:a16="http://schemas.microsoft.com/office/drawing/2014/main" id="{CB660342-391A-791B-BE45-8EA98D00234A}"/>
                    </a:ext>
                  </a:extLst>
                </p:cNvPr>
                <p:cNvSpPr txBox="1"/>
                <p:nvPr/>
              </p:nvSpPr>
              <p:spPr>
                <a:xfrm rot="4091626">
                  <a:off x="10327693" y="4448831"/>
                  <a:ext cx="70596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0" dirty="0">
                            <a:solidFill>
                              <a:srgbClr val="CC00FF"/>
                            </a:solidFill>
                            <a:latin typeface="Cambria Math" panose="02040503050406030204" pitchFamily="18" charset="0"/>
                            <a:ea typeface="Cambria Math" panose="02040503050406030204" pitchFamily="18" charset="0"/>
                          </a:rPr>
                          <m:t>𝛁</m:t>
                        </m:r>
                        <m:r>
                          <a:rPr lang="en-US" sz="2800" b="0" i="1" dirty="0">
                            <a:solidFill>
                              <a:srgbClr val="CC00FF"/>
                            </a:solidFill>
                            <a:latin typeface="Cambria Math" panose="02040503050406030204" pitchFamily="18" charset="0"/>
                            <a:ea typeface="Cambria Math" panose="02040503050406030204" pitchFamily="18" charset="0"/>
                          </a:rPr>
                          <m:t>𝐸</m:t>
                        </m:r>
                      </m:oMath>
                    </m:oMathPara>
                  </a14:m>
                  <a:endParaRPr lang="he-IL" sz="2800" dirty="0"/>
                </a:p>
              </p:txBody>
            </p:sp>
          </mc:Choice>
          <mc:Fallback xmlns="">
            <p:sp>
              <p:nvSpPr>
                <p:cNvPr id="72" name="תיבת טקסט 71">
                  <a:extLst>
                    <a:ext uri="{FF2B5EF4-FFF2-40B4-BE49-F238E27FC236}">
                      <a16:creationId xmlns:a16="http://schemas.microsoft.com/office/drawing/2014/main" id="{CB660342-391A-791B-BE45-8EA98D00234A}"/>
                    </a:ext>
                  </a:extLst>
                </p:cNvPr>
                <p:cNvSpPr txBox="1">
                  <a:spLocks noRot="1" noChangeAspect="1" noMove="1" noResize="1" noEditPoints="1" noAdjustHandles="1" noChangeArrowheads="1" noChangeShapeType="1" noTextEdit="1"/>
                </p:cNvSpPr>
                <p:nvPr/>
              </p:nvSpPr>
              <p:spPr>
                <a:xfrm rot="4091626">
                  <a:off x="10327693" y="4448831"/>
                  <a:ext cx="705962" cy="523220"/>
                </a:xfrm>
                <a:prstGeom prst="rect">
                  <a:avLst/>
                </a:prstGeom>
                <a:blipFill>
                  <a:blip r:embed="rId3"/>
                  <a:stretch>
                    <a:fillRect/>
                  </a:stretch>
                </a:blipFill>
              </p:spPr>
              <p:txBody>
                <a:bodyPr/>
                <a:lstStyle/>
                <a:p>
                  <a:r>
                    <a:rPr lang="he-IL">
                      <a:noFill/>
                    </a:rPr>
                    <a:t> </a:t>
                  </a:r>
                </a:p>
              </p:txBody>
            </p:sp>
          </mc:Fallback>
        </mc:AlternateContent>
      </p:grpSp>
      <p:grpSp>
        <p:nvGrpSpPr>
          <p:cNvPr id="67" name="קבוצה 66">
            <a:extLst>
              <a:ext uri="{FF2B5EF4-FFF2-40B4-BE49-F238E27FC236}">
                <a16:creationId xmlns:a16="http://schemas.microsoft.com/office/drawing/2014/main" id="{086A43A3-1B45-8006-75F7-6D2ABB9401D5}"/>
              </a:ext>
            </a:extLst>
          </p:cNvPr>
          <p:cNvGrpSpPr/>
          <p:nvPr/>
        </p:nvGrpSpPr>
        <p:grpSpPr>
          <a:xfrm rot="7074862">
            <a:off x="6655201" y="3134336"/>
            <a:ext cx="554422" cy="914915"/>
            <a:chOff x="9888705" y="4051830"/>
            <a:chExt cx="554422" cy="914915"/>
          </a:xfrm>
        </p:grpSpPr>
        <p:cxnSp>
          <p:nvCxnSpPr>
            <p:cNvPr id="68" name="מחבר חץ ישר 67">
              <a:extLst>
                <a:ext uri="{FF2B5EF4-FFF2-40B4-BE49-F238E27FC236}">
                  <a16:creationId xmlns:a16="http://schemas.microsoft.com/office/drawing/2014/main" id="{59E0C7D0-3518-70C9-6BCD-8CC8D4965B78}"/>
                </a:ext>
              </a:extLst>
            </p:cNvPr>
            <p:cNvCxnSpPr>
              <a:cxnSpLocks/>
            </p:cNvCxnSpPr>
            <p:nvPr/>
          </p:nvCxnSpPr>
          <p:spPr>
            <a:xfrm flipH="1">
              <a:off x="10071100" y="4340698"/>
              <a:ext cx="372027" cy="6260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תיבת טקסט 68">
                  <a:extLst>
                    <a:ext uri="{FF2B5EF4-FFF2-40B4-BE49-F238E27FC236}">
                      <a16:creationId xmlns:a16="http://schemas.microsoft.com/office/drawing/2014/main" id="{DB6204E4-84A6-6CAC-44BE-C6F484ECC4D2}"/>
                    </a:ext>
                  </a:extLst>
                </p:cNvPr>
                <p:cNvSpPr txBox="1"/>
                <p:nvPr/>
              </p:nvSpPr>
              <p:spPr>
                <a:xfrm rot="14525138">
                  <a:off x="9797334" y="4143201"/>
                  <a:ext cx="70596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0" dirty="0" smtClean="0">
                            <a:solidFill>
                              <a:srgbClr val="FF0000"/>
                            </a:solidFill>
                            <a:latin typeface="Cambria Math" panose="02040503050406030204" pitchFamily="18" charset="0"/>
                          </a:rPr>
                          <m:t>𝐯</m:t>
                        </m:r>
                      </m:oMath>
                    </m:oMathPara>
                  </a14:m>
                  <a:endParaRPr lang="he-IL" sz="2800" b="1" dirty="0"/>
                </a:p>
              </p:txBody>
            </p:sp>
          </mc:Choice>
          <mc:Fallback xmlns="">
            <p:sp>
              <p:nvSpPr>
                <p:cNvPr id="69" name="תיבת טקסט 68">
                  <a:extLst>
                    <a:ext uri="{FF2B5EF4-FFF2-40B4-BE49-F238E27FC236}">
                      <a16:creationId xmlns:a16="http://schemas.microsoft.com/office/drawing/2014/main" id="{DB6204E4-84A6-6CAC-44BE-C6F484ECC4D2}"/>
                    </a:ext>
                  </a:extLst>
                </p:cNvPr>
                <p:cNvSpPr txBox="1">
                  <a:spLocks noRot="1" noChangeAspect="1" noMove="1" noResize="1" noEditPoints="1" noAdjustHandles="1" noChangeArrowheads="1" noChangeShapeType="1" noTextEdit="1"/>
                </p:cNvSpPr>
                <p:nvPr/>
              </p:nvSpPr>
              <p:spPr>
                <a:xfrm rot="14525138">
                  <a:off x="9797334" y="4143201"/>
                  <a:ext cx="705962" cy="523220"/>
                </a:xfrm>
                <a:prstGeom prst="rect">
                  <a:avLst/>
                </a:prstGeom>
                <a:blipFill>
                  <a:blip r:embed="rId4"/>
                  <a:stretch>
                    <a:fillRect/>
                  </a:stretch>
                </a:blipFill>
              </p:spPr>
              <p:txBody>
                <a:bodyPr/>
                <a:lstStyle/>
                <a:p>
                  <a:r>
                    <a:rPr lang="he-IL">
                      <a:noFill/>
                    </a:rPr>
                    <a:t> </a:t>
                  </a:r>
                </a:p>
              </p:txBody>
            </p:sp>
          </mc:Fallback>
        </mc:AlternateContent>
      </p:grpSp>
      <p:grpSp>
        <p:nvGrpSpPr>
          <p:cNvPr id="63" name="קבוצה 62">
            <a:extLst>
              <a:ext uri="{FF2B5EF4-FFF2-40B4-BE49-F238E27FC236}">
                <a16:creationId xmlns:a16="http://schemas.microsoft.com/office/drawing/2014/main" id="{25790CA0-1892-0C0D-AD6B-C233856C2EA3}"/>
              </a:ext>
            </a:extLst>
          </p:cNvPr>
          <p:cNvGrpSpPr/>
          <p:nvPr/>
        </p:nvGrpSpPr>
        <p:grpSpPr>
          <a:xfrm>
            <a:off x="9797334" y="4143201"/>
            <a:ext cx="705962" cy="823544"/>
            <a:chOff x="9797334" y="4143201"/>
            <a:chExt cx="705962" cy="823544"/>
          </a:xfrm>
        </p:grpSpPr>
        <p:cxnSp>
          <p:nvCxnSpPr>
            <p:cNvPr id="48" name="מחבר חץ ישר 47">
              <a:extLst>
                <a:ext uri="{FF2B5EF4-FFF2-40B4-BE49-F238E27FC236}">
                  <a16:creationId xmlns:a16="http://schemas.microsoft.com/office/drawing/2014/main" id="{A016160D-6CA0-60A4-BBB7-1A7A487F2366}"/>
                </a:ext>
              </a:extLst>
            </p:cNvPr>
            <p:cNvCxnSpPr>
              <a:cxnSpLocks/>
            </p:cNvCxnSpPr>
            <p:nvPr/>
          </p:nvCxnSpPr>
          <p:spPr>
            <a:xfrm flipH="1">
              <a:off x="10071100" y="4340698"/>
              <a:ext cx="372027" cy="6260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תיבת טקסט 56">
                  <a:extLst>
                    <a:ext uri="{FF2B5EF4-FFF2-40B4-BE49-F238E27FC236}">
                      <a16:creationId xmlns:a16="http://schemas.microsoft.com/office/drawing/2014/main" id="{F1399981-0BE4-E04B-A544-0110B578E73B}"/>
                    </a:ext>
                  </a:extLst>
                </p:cNvPr>
                <p:cNvSpPr txBox="1"/>
                <p:nvPr/>
              </p:nvSpPr>
              <p:spPr>
                <a:xfrm>
                  <a:off x="9797334" y="4143201"/>
                  <a:ext cx="70596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0" dirty="0" smtClean="0">
                            <a:solidFill>
                              <a:srgbClr val="FF0000"/>
                            </a:solidFill>
                            <a:latin typeface="Cambria Math" panose="02040503050406030204" pitchFamily="18" charset="0"/>
                          </a:rPr>
                          <m:t>𝐯</m:t>
                        </m:r>
                      </m:oMath>
                    </m:oMathPara>
                  </a14:m>
                  <a:endParaRPr lang="he-IL" sz="2800" b="1" dirty="0"/>
                </a:p>
              </p:txBody>
            </p:sp>
          </mc:Choice>
          <mc:Fallback xmlns="">
            <p:sp>
              <p:nvSpPr>
                <p:cNvPr id="57" name="תיבת טקסט 56">
                  <a:extLst>
                    <a:ext uri="{FF2B5EF4-FFF2-40B4-BE49-F238E27FC236}">
                      <a16:creationId xmlns:a16="http://schemas.microsoft.com/office/drawing/2014/main" id="{F1399981-0BE4-E04B-A544-0110B578E73B}"/>
                    </a:ext>
                  </a:extLst>
                </p:cNvPr>
                <p:cNvSpPr txBox="1">
                  <a:spLocks noRot="1" noChangeAspect="1" noMove="1" noResize="1" noEditPoints="1" noAdjustHandles="1" noChangeArrowheads="1" noChangeShapeType="1" noTextEdit="1"/>
                </p:cNvSpPr>
                <p:nvPr/>
              </p:nvSpPr>
              <p:spPr>
                <a:xfrm>
                  <a:off x="9797334" y="4143201"/>
                  <a:ext cx="705962" cy="523220"/>
                </a:xfrm>
                <a:prstGeom prst="rect">
                  <a:avLst/>
                </a:prstGeom>
                <a:blipFill>
                  <a:blip r:embed="rId5"/>
                  <a:stretch>
                    <a:fillRect/>
                  </a:stretch>
                </a:blipFill>
              </p:spPr>
              <p:txBody>
                <a:bodyPr/>
                <a:lstStyle/>
                <a:p>
                  <a:r>
                    <a:rPr lang="he-IL">
                      <a:noFill/>
                    </a:rPr>
                    <a:t> </a:t>
                  </a:r>
                </a:p>
              </p:txBody>
            </p:sp>
          </mc:Fallback>
        </mc:AlternateContent>
      </p:grpSp>
      <p:sp>
        <p:nvSpPr>
          <p:cNvPr id="60" name="מלבן: פינות מעוגלות 59">
            <a:extLst>
              <a:ext uri="{FF2B5EF4-FFF2-40B4-BE49-F238E27FC236}">
                <a16:creationId xmlns:a16="http://schemas.microsoft.com/office/drawing/2014/main" id="{0589B12B-8638-408B-CE9B-180B273254D8}"/>
              </a:ext>
            </a:extLst>
          </p:cNvPr>
          <p:cNvSpPr/>
          <p:nvPr/>
        </p:nvSpPr>
        <p:spPr>
          <a:xfrm>
            <a:off x="455833" y="2274144"/>
            <a:ext cx="3079054" cy="946570"/>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BEC67071-AC11-2FF1-B947-9DBC7B16BAFB}"/>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Delta-bar-delta</a:t>
            </a:r>
          </a:p>
        </p:txBody>
      </p:sp>
      <p:sp>
        <p:nvSpPr>
          <p:cNvPr id="61" name="סוגר מסולסל שמאלי 60">
            <a:extLst>
              <a:ext uri="{FF2B5EF4-FFF2-40B4-BE49-F238E27FC236}">
                <a16:creationId xmlns:a16="http://schemas.microsoft.com/office/drawing/2014/main" id="{1ADF4955-C82C-9EDB-2B0B-8844E525D97B}"/>
              </a:ext>
            </a:extLst>
          </p:cNvPr>
          <p:cNvSpPr/>
          <p:nvPr/>
        </p:nvSpPr>
        <p:spPr>
          <a:xfrm>
            <a:off x="367434" y="2500550"/>
            <a:ext cx="88399" cy="508730"/>
          </a:xfrm>
          <a:prstGeom prst="leftBrace">
            <a:avLst/>
          </a:prstGeom>
          <a:ln>
            <a:solidFill>
              <a:srgbClr val="24687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5" name="סוגר מסולסל שמאלי 4">
            <a:extLst>
              <a:ext uri="{FF2B5EF4-FFF2-40B4-BE49-F238E27FC236}">
                <a16:creationId xmlns:a16="http://schemas.microsoft.com/office/drawing/2014/main" id="{52B87040-B099-69BE-DC65-BE3024FD03D0}"/>
              </a:ext>
            </a:extLst>
          </p:cNvPr>
          <p:cNvSpPr/>
          <p:nvPr/>
        </p:nvSpPr>
        <p:spPr>
          <a:xfrm rot="16200000">
            <a:off x="2500906" y="3132226"/>
            <a:ext cx="122946" cy="266077"/>
          </a:xfrm>
          <a:prstGeom prst="leftBrace">
            <a:avLst/>
          </a:prstGeom>
          <a:ln w="19050">
            <a:solidFill>
              <a:srgbClr val="24687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cxnSp>
        <p:nvCxnSpPr>
          <p:cNvPr id="10" name="מחבר: מרפקי 9">
            <a:extLst>
              <a:ext uri="{FF2B5EF4-FFF2-40B4-BE49-F238E27FC236}">
                <a16:creationId xmlns:a16="http://schemas.microsoft.com/office/drawing/2014/main" id="{0098D651-FD6C-48C3-1614-4E7ECD6BC2EA}"/>
              </a:ext>
            </a:extLst>
          </p:cNvPr>
          <p:cNvCxnSpPr>
            <a:cxnSpLocks/>
          </p:cNvCxnSpPr>
          <p:nvPr/>
        </p:nvCxnSpPr>
        <p:spPr>
          <a:xfrm rot="10800000" flipV="1">
            <a:off x="571463" y="3637287"/>
            <a:ext cx="1990916" cy="875320"/>
          </a:xfrm>
          <a:prstGeom prst="bentConnector3">
            <a:avLst>
              <a:gd name="adj1" fmla="val 11285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מחבר ישר 21">
            <a:extLst>
              <a:ext uri="{FF2B5EF4-FFF2-40B4-BE49-F238E27FC236}">
                <a16:creationId xmlns:a16="http://schemas.microsoft.com/office/drawing/2014/main" id="{8561D59E-053C-F99E-06A8-B4EEC6363D89}"/>
              </a:ext>
            </a:extLst>
          </p:cNvPr>
          <p:cNvCxnSpPr>
            <a:cxnSpLocks/>
          </p:cNvCxnSpPr>
          <p:nvPr/>
        </p:nvCxnSpPr>
        <p:spPr>
          <a:xfrm flipV="1">
            <a:off x="2562379" y="3474113"/>
            <a:ext cx="0" cy="1631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EB9D638C-EA28-2F06-BAC5-F9E915A2EBD5}"/>
                  </a:ext>
                </a:extLst>
              </p:cNvPr>
              <p:cNvSpPr txBox="1"/>
              <p:nvPr/>
            </p:nvSpPr>
            <p:spPr>
              <a:xfrm>
                <a:off x="53510" y="4024298"/>
                <a:ext cx="6292850" cy="9766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b="0" i="1" dirty="0" smtClean="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rPr>
                            <m:t>1</m:t>
                          </m:r>
                        </m:sub>
                      </m:sSub>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eqArr>
                            <m:eqArrPr>
                              <m:ctrlPr>
                                <a:rPr lang="en-US" b="0" i="1" dirty="0" smtClean="0">
                                  <a:latin typeface="Cambria Math" panose="02040503050406030204" pitchFamily="18" charset="0"/>
                                </a:rPr>
                              </m:ctrlPr>
                            </m:eqArrPr>
                            <m:e>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i="1" dirty="0">
                                      <a:latin typeface="Cambria Math" panose="02040503050406030204" pitchFamily="18" charset="0"/>
                                    </a:rPr>
                                    <m:t>𝑛</m:t>
                                  </m:r>
                                </m:sub>
                              </m:sSub>
                              <m:r>
                                <a:rPr lang="en-US" b="0" i="1" dirty="0" smtClean="0">
                                  <a:latin typeface="Cambria Math" panose="02040503050406030204" pitchFamily="18" charset="0"/>
                                </a:rPr>
                                <m:t>+</m:t>
                              </m:r>
                              <m:r>
                                <a:rPr lang="en-US" b="0" i="1" dirty="0" smtClean="0">
                                  <a:latin typeface="Cambria Math" panose="02040503050406030204" pitchFamily="18" charset="0"/>
                                </a:rPr>
                                <m:t>𝜅</m:t>
                              </m:r>
                              <m:r>
                                <a:rPr lang="en-US" b="0" i="1" dirty="0" smtClean="0">
                                  <a:latin typeface="Cambria Math" panose="02040503050406030204" pitchFamily="18" charset="0"/>
                                </a:rPr>
                                <m:t>                                   ,</m:t>
                              </m:r>
                              <m:r>
                                <a:rPr lang="en-US" b="1" i="1" dirty="0" smtClean="0">
                                  <a:latin typeface="Cambria Math" panose="02040503050406030204" pitchFamily="18" charset="0"/>
                                </a:rPr>
                                <m:t> </m:t>
                              </m:r>
                              <m:sSub>
                                <m:sSubPr>
                                  <m:ctrlPr>
                                    <a:rPr lang="en-US" b="1" i="1" dirty="0" smtClean="0">
                                      <a:solidFill>
                                        <a:srgbClr val="FF0000"/>
                                      </a:solidFill>
                                      <a:latin typeface="Cambria Math" panose="02040503050406030204" pitchFamily="18" charset="0"/>
                                    </a:rPr>
                                  </m:ctrlPr>
                                </m:sSubPr>
                                <m:e>
                                  <m:r>
                                    <a:rPr lang="en-US" b="1" i="0" dirty="0">
                                      <a:solidFill>
                                        <a:srgbClr val="FF0000"/>
                                      </a:solidFill>
                                      <a:latin typeface="Cambria Math" panose="02040503050406030204" pitchFamily="18" charset="0"/>
                                    </a:rPr>
                                    <m:t>𝐯</m:t>
                                  </m:r>
                                </m:e>
                                <m:sub>
                                  <m:r>
                                    <a:rPr lang="en-US" b="0" i="1" dirty="0">
                                      <a:solidFill>
                                        <a:srgbClr val="FF0000"/>
                                      </a:solidFill>
                                      <a:latin typeface="Cambria Math" panose="02040503050406030204" pitchFamily="18" charset="0"/>
                                    </a:rPr>
                                    <m:t>𝑛</m:t>
                                  </m:r>
                                </m:sub>
                              </m:sSub>
                              <m:r>
                                <a:rPr lang="en-US" b="1" i="1" dirty="0">
                                  <a:solidFill>
                                    <a:srgbClr val="FF0000"/>
                                  </a:solidFill>
                                  <a:latin typeface="Cambria Math" panose="02040503050406030204" pitchFamily="18" charset="0"/>
                                </a:rPr>
                                <m:t>∙</m:t>
                              </m:r>
                              <m:sSub>
                                <m:sSubPr>
                                  <m:ctrlPr>
                                    <a:rPr lang="en-US" i="1" dirty="0" smtClean="0">
                                      <a:solidFill>
                                        <a:srgbClr val="CC00FF"/>
                                      </a:solidFill>
                                      <a:latin typeface="Cambria Math" panose="02040503050406030204" pitchFamily="18" charset="0"/>
                                      <a:ea typeface="Cambria Math" panose="02040503050406030204" pitchFamily="18" charset="0"/>
                                    </a:rPr>
                                  </m:ctrlPr>
                                </m:sSubPr>
                                <m:e>
                                  <m:r>
                                    <a:rPr lang="en-US" b="1" i="0" dirty="0">
                                      <a:solidFill>
                                        <a:srgbClr val="CC00FF"/>
                                      </a:solidFill>
                                      <a:latin typeface="Cambria Math" panose="02040503050406030204" pitchFamily="18" charset="0"/>
                                      <a:ea typeface="Cambria Math" panose="02040503050406030204" pitchFamily="18" charset="0"/>
                                    </a:rPr>
                                    <m:t>𝛁</m:t>
                                  </m:r>
                                  <m:r>
                                    <a:rPr lang="en-US" b="0" i="1" dirty="0">
                                      <a:solidFill>
                                        <a:srgbClr val="CC00FF"/>
                                      </a:solidFill>
                                      <a:latin typeface="Cambria Math" panose="02040503050406030204" pitchFamily="18" charset="0"/>
                                      <a:ea typeface="Cambria Math" panose="02040503050406030204" pitchFamily="18" charset="0"/>
                                    </a:rPr>
                                    <m:t>𝐸</m:t>
                                  </m:r>
                                </m:e>
                                <m:sub>
                                  <m:r>
                                    <a:rPr lang="en-US" b="0" i="1" dirty="0" smtClean="0">
                                      <a:solidFill>
                                        <a:srgbClr val="CC00FF"/>
                                      </a:solidFill>
                                      <a:latin typeface="Cambria Math" panose="02040503050406030204" pitchFamily="18" charset="0"/>
                                      <a:ea typeface="Cambria Math" panose="02040503050406030204" pitchFamily="18" charset="0"/>
                                    </a:rPr>
                                    <m:t>𝑛</m:t>
                                  </m:r>
                                </m:sub>
                              </m:sSub>
                              <m:r>
                                <a:rPr lang="en-US" b="0" i="1" dirty="0" smtClean="0">
                                  <a:latin typeface="Cambria Math" panose="02040503050406030204" pitchFamily="18" charset="0"/>
                                  <a:ea typeface="Cambria Math" panose="02040503050406030204" pitchFamily="18" charset="0"/>
                                </a:rPr>
                                <m:t>&gt;</m:t>
                              </m:r>
                              <m:r>
                                <a:rPr lang="en-US" b="0" i="1" dirty="0" smtClean="0">
                                  <a:latin typeface="Cambria Math" panose="02040503050406030204" pitchFamily="18" charset="0"/>
                                  <a:ea typeface="Cambria Math" panose="02040503050406030204" pitchFamily="18" charset="0"/>
                                </a:rPr>
                                <m:t>0</m:t>
                              </m:r>
                            </m:e>
                            <m:e>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m:t>
                              </m:r>
                              <m:r>
                                <a:rPr lang="en-US" i="1" dirty="0">
                                  <a:latin typeface="Cambria Math" panose="02040503050406030204" pitchFamily="18" charset="0"/>
                                </a:rPr>
                                <m:t>𝜖</m:t>
                              </m:r>
                              <m:r>
                                <a:rPr lang="en-US" i="1" dirty="0">
                                  <a:latin typeface="Cambria Math" panose="02040503050406030204" pitchFamily="18" charset="0"/>
                                </a:rPr>
                                <m:t>)</m:t>
                              </m:r>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i="1" dirty="0">
                                      <a:latin typeface="Cambria Math" panose="02040503050406030204" pitchFamily="18" charset="0"/>
                                    </a:rPr>
                                    <m:t>𝑛</m:t>
                                  </m:r>
                                </m:sub>
                              </m:sSub>
                              <m:r>
                                <a:rPr lang="en-US" b="0" i="1" dirty="0" smtClean="0">
                                  <a:latin typeface="Cambria Math" panose="02040503050406030204" pitchFamily="18" charset="0"/>
                                </a:rPr>
                                <m:t>                             </m:t>
                              </m:r>
                              <m:r>
                                <a:rPr lang="en-US" i="1" dirty="0">
                                  <a:latin typeface="Cambria Math" panose="02040503050406030204" pitchFamily="18" charset="0"/>
                                </a:rPr>
                                <m:t>,</m:t>
                              </m:r>
                              <m:sSub>
                                <m:sSubPr>
                                  <m:ctrlPr>
                                    <a:rPr lang="en-US" b="1" i="1" dirty="0">
                                      <a:solidFill>
                                        <a:srgbClr val="FF0000"/>
                                      </a:solidFill>
                                      <a:latin typeface="Cambria Math" panose="02040503050406030204" pitchFamily="18" charset="0"/>
                                    </a:rPr>
                                  </m:ctrlPr>
                                </m:sSubPr>
                                <m:e>
                                  <m:r>
                                    <a:rPr lang="en-US" b="1" i="0" dirty="0">
                                      <a:solidFill>
                                        <a:srgbClr val="FF0000"/>
                                      </a:solidFill>
                                      <a:latin typeface="Cambria Math" panose="02040503050406030204" pitchFamily="18" charset="0"/>
                                    </a:rPr>
                                    <m:t>𝐯</m:t>
                                  </m:r>
                                </m:e>
                                <m:sub>
                                  <m:r>
                                    <a:rPr lang="en-US" b="0" i="1" dirty="0">
                                      <a:solidFill>
                                        <a:srgbClr val="FF0000"/>
                                      </a:solidFill>
                                      <a:latin typeface="Cambria Math" panose="02040503050406030204" pitchFamily="18" charset="0"/>
                                    </a:rPr>
                                    <m:t>𝑛</m:t>
                                  </m:r>
                                </m:sub>
                              </m:sSub>
                              <m:r>
                                <a:rPr lang="en-US" b="1" i="1" dirty="0">
                                  <a:solidFill>
                                    <a:srgbClr val="FF0000"/>
                                  </a:solidFill>
                                  <a:latin typeface="Cambria Math" panose="02040503050406030204" pitchFamily="18" charset="0"/>
                                </a:rPr>
                                <m:t>∙</m:t>
                              </m:r>
                              <m:sSub>
                                <m:sSubPr>
                                  <m:ctrlPr>
                                    <a:rPr lang="en-US" i="1" dirty="0">
                                      <a:solidFill>
                                        <a:srgbClr val="CC00FF"/>
                                      </a:solidFill>
                                      <a:latin typeface="Cambria Math" panose="02040503050406030204" pitchFamily="18" charset="0"/>
                                      <a:ea typeface="Cambria Math" panose="02040503050406030204" pitchFamily="18" charset="0"/>
                                    </a:rPr>
                                  </m:ctrlPr>
                                </m:sSubPr>
                                <m:e>
                                  <m:r>
                                    <a:rPr lang="en-US" b="1" i="0" dirty="0">
                                      <a:solidFill>
                                        <a:srgbClr val="CC00FF"/>
                                      </a:solidFill>
                                      <a:latin typeface="Cambria Math" panose="02040503050406030204" pitchFamily="18" charset="0"/>
                                      <a:ea typeface="Cambria Math" panose="02040503050406030204" pitchFamily="18" charset="0"/>
                                    </a:rPr>
                                    <m:t>𝛁</m:t>
                                  </m:r>
                                  <m:r>
                                    <a:rPr lang="en-US" b="0" i="1" dirty="0" smtClean="0">
                                      <a:solidFill>
                                        <a:srgbClr val="CC00FF"/>
                                      </a:solidFill>
                                      <a:latin typeface="Cambria Math" panose="02040503050406030204" pitchFamily="18" charset="0"/>
                                      <a:ea typeface="Cambria Math" panose="02040503050406030204" pitchFamily="18" charset="0"/>
                                    </a:rPr>
                                    <m:t>𝐸</m:t>
                                  </m:r>
                                </m:e>
                                <m:sub>
                                  <m:r>
                                    <a:rPr lang="en-US" b="0" i="1" dirty="0">
                                      <a:solidFill>
                                        <a:srgbClr val="CC00FF"/>
                                      </a:solidFill>
                                      <a:latin typeface="Cambria Math" panose="02040503050406030204" pitchFamily="18" charset="0"/>
                                      <a:ea typeface="Cambria Math" panose="02040503050406030204" pitchFamily="18" charset="0"/>
                                    </a:rPr>
                                    <m:t>𝑛</m:t>
                                  </m:r>
                                </m:sub>
                              </m:sSub>
                              <m:r>
                                <a:rPr lang="en-US" b="0" i="1" dirty="0" smtClean="0">
                                  <a:latin typeface="Cambria Math" panose="02040503050406030204" pitchFamily="18" charset="0"/>
                                  <a:ea typeface="Cambria Math" panose="02040503050406030204" pitchFamily="18" charset="0"/>
                                </a:rPr>
                                <m:t>&lt;</m:t>
                              </m:r>
                              <m:r>
                                <a:rPr lang="en-US" i="1" dirty="0">
                                  <a:latin typeface="Cambria Math" panose="02040503050406030204" pitchFamily="18" charset="0"/>
                                  <a:ea typeface="Cambria Math" panose="02040503050406030204" pitchFamily="18" charset="0"/>
                                </a:rPr>
                                <m:t>0</m:t>
                              </m:r>
                            </m:e>
                            <m:e>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i="1" dirty="0">
                                      <a:latin typeface="Cambria Math" panose="02040503050406030204" pitchFamily="18" charset="0"/>
                                    </a:rPr>
                                    <m:t>𝑛</m:t>
                                  </m:r>
                                </m:sub>
                              </m:sSub>
                              <m:r>
                                <a:rPr lang="en-US" b="0" i="1" dirty="0" smtClean="0">
                                  <a:latin typeface="Cambria Math" panose="02040503050406030204" pitchFamily="18" charset="0"/>
                                </a:rPr>
                                <m:t>        </m:t>
                              </m:r>
                              <m:r>
                                <a:rPr lang="en-US" i="1" dirty="0">
                                  <a:latin typeface="Cambria Math" panose="02040503050406030204" pitchFamily="18" charset="0"/>
                                </a:rPr>
                                <m:t> </m:t>
                              </m:r>
                              <m:r>
                                <a:rPr lang="en-US" b="0" i="1" dirty="0" smtClean="0">
                                  <a:latin typeface="Cambria Math" panose="02040503050406030204" pitchFamily="18" charset="0"/>
                                </a:rPr>
                                <m:t>                                                   ,</m:t>
                              </m:r>
                              <m:r>
                                <m:rPr>
                                  <m:sty m:val="p"/>
                                </m:rPr>
                                <a:rPr lang="en-US" b="0" i="1" dirty="0" smtClean="0">
                                  <a:latin typeface="Cambria Math" panose="02040503050406030204" pitchFamily="18" charset="0"/>
                                </a:rPr>
                                <m:t>else</m:t>
                              </m:r>
                            </m:e>
                          </m:eqArr>
                        </m:e>
                      </m:d>
                    </m:oMath>
                  </m:oMathPara>
                </a14:m>
                <a:endParaRPr lang="he-IL" dirty="0"/>
              </a:p>
            </p:txBody>
          </p:sp>
        </mc:Choice>
        <mc:Fallback xmlns="">
          <p:sp>
            <p:nvSpPr>
              <p:cNvPr id="26" name="תיבת טקסט 25">
                <a:extLst>
                  <a:ext uri="{FF2B5EF4-FFF2-40B4-BE49-F238E27FC236}">
                    <a16:creationId xmlns:a16="http://schemas.microsoft.com/office/drawing/2014/main" id="{EB9D638C-EA28-2F06-BAC5-F9E915A2EBD5}"/>
                  </a:ext>
                </a:extLst>
              </p:cNvPr>
              <p:cNvSpPr txBox="1">
                <a:spLocks noRot="1" noChangeAspect="1" noMove="1" noResize="1" noEditPoints="1" noAdjustHandles="1" noChangeArrowheads="1" noChangeShapeType="1" noTextEdit="1"/>
              </p:cNvSpPr>
              <p:nvPr/>
            </p:nvSpPr>
            <p:spPr>
              <a:xfrm>
                <a:off x="53510" y="4024298"/>
                <a:ext cx="6292850" cy="976614"/>
              </a:xfrm>
              <a:prstGeom prst="rect">
                <a:avLst/>
              </a:prstGeom>
              <a:blipFill>
                <a:blip r:embed="rId6"/>
                <a:stretch>
                  <a:fillRect/>
                </a:stretch>
              </a:blipFill>
            </p:spPr>
            <p:txBody>
              <a:bodyPr/>
              <a:lstStyle/>
              <a:p>
                <a:r>
                  <a:rPr lang="he-IL">
                    <a:noFill/>
                  </a:rPr>
                  <a:t> </a:t>
                </a:r>
              </a:p>
            </p:txBody>
          </p:sp>
        </mc:Fallback>
      </mc:AlternateContent>
      <p:sp>
        <p:nvSpPr>
          <p:cNvPr id="32" name="צורה חופשית: צורה 31">
            <a:extLst>
              <a:ext uri="{FF2B5EF4-FFF2-40B4-BE49-F238E27FC236}">
                <a16:creationId xmlns:a16="http://schemas.microsoft.com/office/drawing/2014/main" id="{E7336BF4-C0B9-AFF9-BC40-9DB6F8E123BD}"/>
              </a:ext>
            </a:extLst>
          </p:cNvPr>
          <p:cNvSpPr/>
          <p:nvPr/>
        </p:nvSpPr>
        <p:spPr>
          <a:xfrm>
            <a:off x="6053200" y="2911244"/>
            <a:ext cx="5352092" cy="3035608"/>
          </a:xfrm>
          <a:custGeom>
            <a:avLst/>
            <a:gdLst>
              <a:gd name="connsiteX0" fmla="*/ 0 w 4419600"/>
              <a:gd name="connsiteY0" fmla="*/ 0 h 4331567"/>
              <a:gd name="connsiteX1" fmla="*/ 1473200 w 4419600"/>
              <a:gd name="connsiteY1" fmla="*/ 3721100 h 4331567"/>
              <a:gd name="connsiteX2" fmla="*/ 3086100 w 4419600"/>
              <a:gd name="connsiteY2" fmla="*/ 3962400 h 4331567"/>
              <a:gd name="connsiteX3" fmla="*/ 4419600 w 4419600"/>
              <a:gd name="connsiteY3" fmla="*/ 63500 h 4331567"/>
            </a:gdLst>
            <a:ahLst/>
            <a:cxnLst>
              <a:cxn ang="0">
                <a:pos x="connsiteX0" y="connsiteY0"/>
              </a:cxn>
              <a:cxn ang="0">
                <a:pos x="connsiteX1" y="connsiteY1"/>
              </a:cxn>
              <a:cxn ang="0">
                <a:pos x="connsiteX2" y="connsiteY2"/>
              </a:cxn>
              <a:cxn ang="0">
                <a:pos x="connsiteX3" y="connsiteY3"/>
              </a:cxn>
            </a:cxnLst>
            <a:rect l="l" t="t" r="r" b="b"/>
            <a:pathLst>
              <a:path w="4419600" h="4331567">
                <a:moveTo>
                  <a:pt x="0" y="0"/>
                </a:moveTo>
                <a:cubicBezTo>
                  <a:pt x="479425" y="1530350"/>
                  <a:pt x="958850" y="3060700"/>
                  <a:pt x="1473200" y="3721100"/>
                </a:cubicBezTo>
                <a:cubicBezTo>
                  <a:pt x="1987550" y="4381500"/>
                  <a:pt x="2595033" y="4572000"/>
                  <a:pt x="3086100" y="3962400"/>
                </a:cubicBezTo>
                <a:cubicBezTo>
                  <a:pt x="3577167" y="3352800"/>
                  <a:pt x="3998383" y="1708150"/>
                  <a:pt x="4419600" y="63500"/>
                </a:cubicBezTo>
              </a:path>
            </a:pathLst>
          </a:custGeom>
          <a:noFill/>
          <a:ln w="152400">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id="{92405D76-65AD-674C-CE81-96B30B5BEEDD}"/>
              </a:ext>
            </a:extLst>
          </p:cNvPr>
          <p:cNvSpPr/>
          <p:nvPr/>
        </p:nvSpPr>
        <p:spPr>
          <a:xfrm>
            <a:off x="10983593" y="2494365"/>
            <a:ext cx="558800" cy="571500"/>
          </a:xfrm>
          <a:prstGeom prst="ellipse">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64" name="קבוצה 63">
            <a:extLst>
              <a:ext uri="{FF2B5EF4-FFF2-40B4-BE49-F238E27FC236}">
                <a16:creationId xmlns:a16="http://schemas.microsoft.com/office/drawing/2014/main" id="{FCF7F5D5-DB83-5C2E-1913-0AD86F783F1D}"/>
              </a:ext>
            </a:extLst>
          </p:cNvPr>
          <p:cNvGrpSpPr/>
          <p:nvPr/>
        </p:nvGrpSpPr>
        <p:grpSpPr>
          <a:xfrm>
            <a:off x="9291713" y="3742535"/>
            <a:ext cx="810893" cy="861644"/>
            <a:chOff x="9632234" y="4105101"/>
            <a:chExt cx="810893" cy="861644"/>
          </a:xfrm>
        </p:grpSpPr>
        <p:cxnSp>
          <p:nvCxnSpPr>
            <p:cNvPr id="65" name="מחבר חץ ישר 64">
              <a:extLst>
                <a:ext uri="{FF2B5EF4-FFF2-40B4-BE49-F238E27FC236}">
                  <a16:creationId xmlns:a16="http://schemas.microsoft.com/office/drawing/2014/main" id="{57BCFD74-14BB-2C10-59F3-FEFBBB9F4F42}"/>
                </a:ext>
              </a:extLst>
            </p:cNvPr>
            <p:cNvCxnSpPr>
              <a:cxnSpLocks/>
            </p:cNvCxnSpPr>
            <p:nvPr/>
          </p:nvCxnSpPr>
          <p:spPr>
            <a:xfrm flipH="1">
              <a:off x="10071100" y="4340698"/>
              <a:ext cx="372027" cy="626047"/>
            </a:xfrm>
            <a:prstGeom prst="straightConnector1">
              <a:avLst/>
            </a:prstGeom>
            <a:ln w="76200">
              <a:solidFill>
                <a:srgbClr val="CC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תיבת טקסט 65">
                  <a:extLst>
                    <a:ext uri="{FF2B5EF4-FFF2-40B4-BE49-F238E27FC236}">
                      <a16:creationId xmlns:a16="http://schemas.microsoft.com/office/drawing/2014/main" id="{A824B974-DF66-6CE3-F625-B1BBC466815B}"/>
                    </a:ext>
                  </a:extLst>
                </p:cNvPr>
                <p:cNvSpPr txBox="1"/>
                <p:nvPr/>
              </p:nvSpPr>
              <p:spPr>
                <a:xfrm>
                  <a:off x="9632234" y="4105101"/>
                  <a:ext cx="70596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0" dirty="0">
                            <a:solidFill>
                              <a:srgbClr val="CC00FF"/>
                            </a:solidFill>
                            <a:latin typeface="Cambria Math" panose="02040503050406030204" pitchFamily="18" charset="0"/>
                            <a:ea typeface="Cambria Math" panose="02040503050406030204" pitchFamily="18" charset="0"/>
                          </a:rPr>
                          <m:t>𝛁</m:t>
                        </m:r>
                        <m:r>
                          <a:rPr lang="en-US" sz="2800" b="0" i="1" dirty="0">
                            <a:solidFill>
                              <a:srgbClr val="CC00FF"/>
                            </a:solidFill>
                            <a:latin typeface="Cambria Math" panose="02040503050406030204" pitchFamily="18" charset="0"/>
                            <a:ea typeface="Cambria Math" panose="02040503050406030204" pitchFamily="18" charset="0"/>
                          </a:rPr>
                          <m:t>𝐸</m:t>
                        </m:r>
                      </m:oMath>
                    </m:oMathPara>
                  </a14:m>
                  <a:endParaRPr lang="he-IL" sz="2800" dirty="0"/>
                </a:p>
              </p:txBody>
            </p:sp>
          </mc:Choice>
          <mc:Fallback xmlns="">
            <p:sp>
              <p:nvSpPr>
                <p:cNvPr id="66" name="תיבת טקסט 65">
                  <a:extLst>
                    <a:ext uri="{FF2B5EF4-FFF2-40B4-BE49-F238E27FC236}">
                      <a16:creationId xmlns:a16="http://schemas.microsoft.com/office/drawing/2014/main" id="{A824B974-DF66-6CE3-F625-B1BBC466815B}"/>
                    </a:ext>
                  </a:extLst>
                </p:cNvPr>
                <p:cNvSpPr txBox="1">
                  <a:spLocks noRot="1" noChangeAspect="1" noMove="1" noResize="1" noEditPoints="1" noAdjustHandles="1" noChangeArrowheads="1" noChangeShapeType="1" noTextEdit="1"/>
                </p:cNvSpPr>
                <p:nvPr/>
              </p:nvSpPr>
              <p:spPr>
                <a:xfrm>
                  <a:off x="9632234" y="4105101"/>
                  <a:ext cx="705962" cy="523220"/>
                </a:xfrm>
                <a:prstGeom prst="rect">
                  <a:avLst/>
                </a:prstGeom>
                <a:blipFill>
                  <a:blip r:embed="rId7"/>
                  <a:stretch>
                    <a:fillRect/>
                  </a:stretch>
                </a:blipFill>
              </p:spPr>
              <p:txBody>
                <a:bodyPr/>
                <a:lstStyle/>
                <a:p>
                  <a:r>
                    <a:rPr lang="he-IL">
                      <a:noFill/>
                    </a:rPr>
                    <a:t> </a:t>
                  </a:r>
                </a:p>
              </p:txBody>
            </p:sp>
          </mc:Fallback>
        </mc:AlternateContent>
      </p:grpSp>
      <p:sp>
        <p:nvSpPr>
          <p:cNvPr id="16" name="תיבת טקסט 15">
            <a:extLst>
              <a:ext uri="{FF2B5EF4-FFF2-40B4-BE49-F238E27FC236}">
                <a16:creationId xmlns:a16="http://schemas.microsoft.com/office/drawing/2014/main" id="{B8174C93-8E55-F7CD-4AAC-5EE9763190B0}"/>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Numerical methods</a:t>
            </a:r>
          </a:p>
        </p:txBody>
      </p:sp>
      <p:sp>
        <p:nvSpPr>
          <p:cNvPr id="17" name="תיבת טקסט 16">
            <a:extLst>
              <a:ext uri="{FF2B5EF4-FFF2-40B4-BE49-F238E27FC236}">
                <a16:creationId xmlns:a16="http://schemas.microsoft.com/office/drawing/2014/main" id="{171AE2BD-87F9-E9CE-FD15-04F50FA9F6C7}"/>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II</a:t>
            </a:r>
            <a:r>
              <a:rPr lang="en-US" sz="3200" b="1" dirty="0">
                <a:solidFill>
                  <a:schemeClr val="bg1">
                    <a:lumMod val="85000"/>
                  </a:schemeClr>
                </a:solidFill>
              </a:rPr>
              <a:t>I</a:t>
            </a:r>
            <a:r>
              <a:rPr lang="en-US" sz="3200" b="1" dirty="0">
                <a:solidFill>
                  <a:schemeClr val="bg2">
                    <a:lumMod val="50000"/>
                  </a:schemeClr>
                </a:solidFill>
              </a:rPr>
              <a:t>III</a:t>
            </a:r>
            <a:endParaRPr lang="he-IL" sz="3200" b="1" dirty="0">
              <a:solidFill>
                <a:schemeClr val="bg2">
                  <a:lumMod val="50000"/>
                </a:schemeClr>
              </a:solidFill>
            </a:endParaRPr>
          </a:p>
        </p:txBody>
      </p:sp>
      <p:sp>
        <p:nvSpPr>
          <p:cNvPr id="2" name="תיבת טקסט 1">
            <a:extLst>
              <a:ext uri="{FF2B5EF4-FFF2-40B4-BE49-F238E27FC236}">
                <a16:creationId xmlns:a16="http://schemas.microsoft.com/office/drawing/2014/main" id="{C550E2D0-7E0D-9F2B-091D-0C60CAE3166B}"/>
              </a:ext>
            </a:extLst>
          </p:cNvPr>
          <p:cNvSpPr txBox="1"/>
          <p:nvPr/>
        </p:nvSpPr>
        <p:spPr>
          <a:xfrm>
            <a:off x="455833" y="1754379"/>
            <a:ext cx="6686478" cy="400110"/>
          </a:xfrm>
          <a:prstGeom prst="rect">
            <a:avLst/>
          </a:prstGeom>
          <a:noFill/>
        </p:spPr>
        <p:txBody>
          <a:bodyPr wrap="square" rtlCol="1">
            <a:spAutoFit/>
          </a:bodyPr>
          <a:lstStyle/>
          <a:p>
            <a:r>
              <a:rPr lang="en-US" sz="2000" dirty="0"/>
              <a:t>The same main algorithm of momentum gradient descent:</a:t>
            </a:r>
          </a:p>
        </p:txBody>
      </p:sp>
      <p:sp>
        <p:nvSpPr>
          <p:cNvPr id="3" name="תיבת טקסט 2">
            <a:extLst>
              <a:ext uri="{FF2B5EF4-FFF2-40B4-BE49-F238E27FC236}">
                <a16:creationId xmlns:a16="http://schemas.microsoft.com/office/drawing/2014/main" id="{1E33B834-398B-3882-CBE0-89B2F4262BBA}"/>
              </a:ext>
            </a:extLst>
          </p:cNvPr>
          <p:cNvSpPr txBox="1"/>
          <p:nvPr/>
        </p:nvSpPr>
        <p:spPr>
          <a:xfrm>
            <a:off x="455833" y="3648880"/>
            <a:ext cx="4514159" cy="400110"/>
          </a:xfrm>
          <a:prstGeom prst="rect">
            <a:avLst/>
          </a:prstGeom>
          <a:noFill/>
        </p:spPr>
        <p:txBody>
          <a:bodyPr wrap="square" rtlCol="1">
            <a:spAutoFit/>
          </a:bodyPr>
          <a:lstStyle/>
          <a:p>
            <a:r>
              <a:rPr lang="en-US" sz="2000" dirty="0"/>
              <a:t>But now step size updates every move:</a:t>
            </a:r>
          </a:p>
        </p:txBody>
      </p:sp>
      <p:sp>
        <p:nvSpPr>
          <p:cNvPr id="4" name="תיבת טקסט 3">
            <a:extLst>
              <a:ext uri="{FF2B5EF4-FFF2-40B4-BE49-F238E27FC236}">
                <a16:creationId xmlns:a16="http://schemas.microsoft.com/office/drawing/2014/main" id="{92F95DC1-1E67-B5CF-B500-5A5A1A09CED1}"/>
              </a:ext>
            </a:extLst>
          </p:cNvPr>
          <p:cNvSpPr txBox="1"/>
          <p:nvPr/>
        </p:nvSpPr>
        <p:spPr>
          <a:xfrm>
            <a:off x="0" y="6568513"/>
            <a:ext cx="12572997" cy="338554"/>
          </a:xfrm>
          <a:prstGeom prst="rect">
            <a:avLst/>
          </a:prstGeom>
          <a:noFill/>
        </p:spPr>
        <p:txBody>
          <a:bodyPr wrap="square">
            <a:spAutoFit/>
          </a:bodyPr>
          <a:lstStyle/>
          <a:p>
            <a:r>
              <a:rPr lang="en-US" sz="1600" b="0" i="1" dirty="0">
                <a:solidFill>
                  <a:schemeClr val="bg1">
                    <a:lumMod val="65000"/>
                  </a:schemeClr>
                </a:solidFill>
                <a:effectLst/>
                <a:latin typeface="Arial" panose="020B0604020202020204" pitchFamily="34" charset="0"/>
              </a:rPr>
              <a:t>Jacobs, R. A. (1988). Increased rates of convergence through learning rate adaptation. Neural networks, 1(4), 295-307.</a:t>
            </a:r>
            <a:endParaRPr lang="he-IL" sz="1600" i="1" dirty="0">
              <a:solidFill>
                <a:schemeClr val="bg1">
                  <a:lumMod val="65000"/>
                </a:schemeClr>
              </a:solidFill>
            </a:endParaRPr>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0D815B58-5C95-363D-D207-F26DAE4873C2}"/>
                  </a:ext>
                </a:extLst>
              </p:cNvPr>
              <p:cNvSpPr txBox="1"/>
              <p:nvPr/>
            </p:nvSpPr>
            <p:spPr>
              <a:xfrm>
                <a:off x="571463" y="2399922"/>
                <a:ext cx="3591922" cy="3693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en-US" b="0" i="1" dirty="0" smtClean="0">
                              <a:effectLst/>
                              <a:latin typeface="Cambria Math" panose="02040503050406030204" pitchFamily="18" charset="0"/>
                            </a:rPr>
                          </m:ctrlPr>
                        </m:sSubPr>
                        <m:e>
                          <m:r>
                            <a:rPr lang="en-US" b="1" i="0" dirty="0" smtClean="0">
                              <a:effectLst/>
                              <a:latin typeface="Cambria Math" panose="02040503050406030204" pitchFamily="18" charset="0"/>
                            </a:rPr>
                            <m:t>𝐯</m:t>
                          </m:r>
                        </m:e>
                        <m:sub>
                          <m:r>
                            <a:rPr lang="en-US" b="0" i="1" dirty="0" smtClean="0">
                              <a:effectLst/>
                              <a:latin typeface="Cambria Math" panose="02040503050406030204" pitchFamily="18" charset="0"/>
                            </a:rPr>
                            <m:t>𝑛</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1</m:t>
                          </m:r>
                        </m:sub>
                      </m:sSub>
                      <m:r>
                        <a:rPr lang="en-US" b="0" i="1" dirty="0" smtClean="0">
                          <a:effectLst/>
                          <a:latin typeface="Cambria Math" panose="02040503050406030204" pitchFamily="18" charset="0"/>
                        </a:rPr>
                        <m:t>=</m:t>
                      </m:r>
                      <m:r>
                        <a:rPr lang="en-US" b="0" i="1" dirty="0" smtClean="0">
                          <a:effectLst/>
                          <a:latin typeface="Cambria Math" panose="02040503050406030204" pitchFamily="18" charset="0"/>
                        </a:rPr>
                        <m:t>𝛽</m:t>
                      </m:r>
                      <m:sSub>
                        <m:sSubPr>
                          <m:ctrlPr>
                            <a:rPr lang="en-US" i="1" dirty="0">
                              <a:latin typeface="Cambria Math" panose="02040503050406030204" pitchFamily="18" charset="0"/>
                            </a:rPr>
                          </m:ctrlPr>
                        </m:sSubPr>
                        <m:e>
                          <m:r>
                            <a:rPr lang="en-US" b="1" i="0" dirty="0">
                              <a:latin typeface="Cambria Math" panose="02040503050406030204" pitchFamily="18" charset="0"/>
                            </a:rPr>
                            <m:t>𝐯</m:t>
                          </m:r>
                        </m:e>
                        <m:sub>
                          <m:r>
                            <a:rPr lang="en-US" i="1" dirty="0">
                              <a:latin typeface="Cambria Math" panose="02040503050406030204" pitchFamily="18" charset="0"/>
                            </a:rPr>
                            <m:t>𝑛</m:t>
                          </m:r>
                        </m:sub>
                      </m:sSub>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𝛽</m:t>
                      </m:r>
                      <m:r>
                        <a:rPr lang="en-US" b="0" i="1" dirty="0" smtClean="0">
                          <a:latin typeface="Cambria Math" panose="02040503050406030204" pitchFamily="18" charset="0"/>
                        </a:rPr>
                        <m:t>) </m:t>
                      </m:r>
                      <m:sSub>
                        <m:sSubPr>
                          <m:ctrlPr>
                            <a:rPr lang="en-US" i="1" dirty="0">
                              <a:latin typeface="Cambria Math" panose="02040503050406030204" pitchFamily="18" charset="0"/>
                            </a:rPr>
                          </m:ctrlPr>
                        </m:sSubPr>
                        <m:e>
                          <m:r>
                            <a:rPr lang="en-US" b="1" i="0"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𝐸</m:t>
                          </m:r>
                        </m:e>
                        <m:sub>
                          <m:r>
                            <a:rPr lang="en-US" i="1" dirty="0">
                              <a:latin typeface="Cambria Math" panose="02040503050406030204" pitchFamily="18" charset="0"/>
                            </a:rPr>
                            <m:t>𝑛</m:t>
                          </m:r>
                        </m:sub>
                      </m:sSub>
                    </m:oMath>
                  </m:oMathPara>
                </a14:m>
                <a:endParaRPr lang="en-US" b="0" i="1" dirty="0">
                  <a:effectLst/>
                  <a:latin typeface="Cambria Math" panose="02040503050406030204" pitchFamily="18" charset="0"/>
                </a:endParaRPr>
              </a:p>
            </p:txBody>
          </p:sp>
        </mc:Choice>
        <mc:Fallback xmlns="">
          <p:sp>
            <p:nvSpPr>
              <p:cNvPr id="6" name="תיבת טקסט 5">
                <a:extLst>
                  <a:ext uri="{FF2B5EF4-FFF2-40B4-BE49-F238E27FC236}">
                    <a16:creationId xmlns:a16="http://schemas.microsoft.com/office/drawing/2014/main" id="{0D815B58-5C95-363D-D207-F26DAE4873C2}"/>
                  </a:ext>
                </a:extLst>
              </p:cNvPr>
              <p:cNvSpPr txBox="1">
                <a:spLocks noRot="1" noChangeAspect="1" noMove="1" noResize="1" noEditPoints="1" noAdjustHandles="1" noChangeArrowheads="1" noChangeShapeType="1" noTextEdit="1"/>
              </p:cNvSpPr>
              <p:nvPr/>
            </p:nvSpPr>
            <p:spPr>
              <a:xfrm>
                <a:off x="571463" y="2399922"/>
                <a:ext cx="3591922" cy="369332"/>
              </a:xfrm>
              <a:prstGeom prst="rect">
                <a:avLst/>
              </a:prstGeom>
              <a:blipFill>
                <a:blip r:embed="rId8"/>
                <a:stretch>
                  <a:fillRect b="-1500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4AC4BBAD-9952-6AA6-065B-3A31CA0C53C4}"/>
                  </a:ext>
                </a:extLst>
              </p:cNvPr>
              <p:cNvSpPr txBox="1"/>
              <p:nvPr/>
            </p:nvSpPr>
            <p:spPr>
              <a:xfrm>
                <a:off x="594847" y="2736491"/>
                <a:ext cx="3318355" cy="3693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en-US" b="0" i="1" dirty="0" smtClean="0">
                              <a:effectLst/>
                              <a:latin typeface="Cambria Math" panose="02040503050406030204" pitchFamily="18" charset="0"/>
                            </a:rPr>
                          </m:ctrlPr>
                        </m:sSubPr>
                        <m:e>
                          <m:r>
                            <a:rPr lang="en-US" b="1" dirty="0">
                              <a:latin typeface="Cambria Math" panose="02040503050406030204" pitchFamily="18" charset="0"/>
                            </a:rPr>
                            <m:t>𝐫</m:t>
                          </m:r>
                        </m:e>
                        <m:sub>
                          <m:r>
                            <a:rPr lang="en-US" b="0" i="1" dirty="0" smtClean="0">
                              <a:effectLst/>
                              <a:latin typeface="Cambria Math" panose="02040503050406030204" pitchFamily="18" charset="0"/>
                            </a:rPr>
                            <m:t>𝑛</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1</m:t>
                          </m:r>
                        </m:sub>
                      </m:sSub>
                      <m:r>
                        <a:rPr lang="en-US" b="0" i="1" dirty="0" smtClean="0">
                          <a:effectLst/>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𝐫</m:t>
                          </m:r>
                        </m:e>
                        <m:sub>
                          <m:r>
                            <a:rPr lang="en-US" i="1" dirty="0">
                              <a:latin typeface="Cambria Math" panose="02040503050406030204" pitchFamily="18" charset="0"/>
                            </a:rPr>
                            <m:t>𝑛</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b="1" i="0" dirty="0">
                              <a:latin typeface="Cambria Math" panose="02040503050406030204" pitchFamily="18" charset="0"/>
                            </a:rPr>
                            <m:t>𝐯</m:t>
                          </m:r>
                        </m:e>
                        <m:sub>
                          <m:r>
                            <a:rPr lang="en-US" i="1" dirty="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rPr>
                            <m:t>1</m:t>
                          </m:r>
                        </m:sub>
                      </m:sSub>
                      <m:r>
                        <m:rPr>
                          <m:sty m:val="p"/>
                        </m:rPr>
                        <a:rPr lang="en-US" b="0" i="1" dirty="0" smtClean="0">
                          <a:latin typeface="Cambria Math" panose="02040503050406030204" pitchFamily="18" charset="0"/>
                        </a:rPr>
                        <m:t>d</m:t>
                      </m:r>
                      <m:r>
                        <a:rPr lang="en-US" b="0" i="1" dirty="0" smtClean="0">
                          <a:latin typeface="Cambria Math" panose="02040503050406030204" pitchFamily="18" charset="0"/>
                        </a:rPr>
                        <m:t>𝑡</m:t>
                      </m:r>
                    </m:oMath>
                  </m:oMathPara>
                </a14:m>
                <a:endParaRPr lang="en-US" b="0" i="1" dirty="0">
                  <a:effectLst/>
                  <a:latin typeface="Cambria Math" panose="02040503050406030204" pitchFamily="18" charset="0"/>
                </a:endParaRPr>
              </a:p>
            </p:txBody>
          </p:sp>
        </mc:Choice>
        <mc:Fallback xmlns="">
          <p:sp>
            <p:nvSpPr>
              <p:cNvPr id="8" name="תיבת טקסט 7">
                <a:extLst>
                  <a:ext uri="{FF2B5EF4-FFF2-40B4-BE49-F238E27FC236}">
                    <a16:creationId xmlns:a16="http://schemas.microsoft.com/office/drawing/2014/main" id="{4AC4BBAD-9952-6AA6-065B-3A31CA0C53C4}"/>
                  </a:ext>
                </a:extLst>
              </p:cNvPr>
              <p:cNvSpPr txBox="1">
                <a:spLocks noRot="1" noChangeAspect="1" noMove="1" noResize="1" noEditPoints="1" noAdjustHandles="1" noChangeArrowheads="1" noChangeShapeType="1" noTextEdit="1"/>
              </p:cNvSpPr>
              <p:nvPr/>
            </p:nvSpPr>
            <p:spPr>
              <a:xfrm>
                <a:off x="594847" y="2736491"/>
                <a:ext cx="3318355" cy="369332"/>
              </a:xfrm>
              <a:prstGeom prst="rect">
                <a:avLst/>
              </a:prstGeom>
              <a:blipFill>
                <a:blip r:embed="rId9"/>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5415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42" presetClass="path" presetSubtype="0" accel="97000" fill="hold" grpId="2" nodeType="withEffect">
                                  <p:stCondLst>
                                    <p:cond delay="0"/>
                                  </p:stCondLst>
                                  <p:childTnLst>
                                    <p:animMotion origin="layout" path="M 1.875E-6 -4.07407E-6 L -0.0569 0.19885 " pathEditMode="relative" rAng="0" ptsTypes="AA">
                                      <p:cBhvr>
                                        <p:cTn id="32" dur="1000" fill="hold"/>
                                        <p:tgtEl>
                                          <p:spTgt spid="14"/>
                                        </p:tgtEl>
                                        <p:attrNameLst>
                                          <p:attrName>ppt_x</p:attrName>
                                          <p:attrName>ppt_y</p:attrName>
                                        </p:attrNameLst>
                                      </p:cBhvr>
                                      <p:rCtr x="-2852" y="9931"/>
                                    </p:animMotion>
                                  </p:childTnLst>
                                </p:cTn>
                              </p:par>
                              <p:par>
                                <p:cTn id="33" presetID="10"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63"/>
                                        </p:tgtEl>
                                      </p:cBhvr>
                                    </p:animEffect>
                                    <p:set>
                                      <p:cBhvr>
                                        <p:cTn id="48" dur="1" fill="hold">
                                          <p:stCondLst>
                                            <p:cond delay="499"/>
                                          </p:stCondLst>
                                        </p:cTn>
                                        <p:tgtEl>
                                          <p:spTgt spid="6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64"/>
                                        </p:tgtEl>
                                      </p:cBhvr>
                                    </p:animEffect>
                                    <p:set>
                                      <p:cBhvr>
                                        <p:cTn id="51" dur="1" fill="hold">
                                          <p:stCondLst>
                                            <p:cond delay="4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7" presetClass="path" presetSubtype="0" accel="50000" decel="50000" fill="hold" grpId="3" nodeType="clickEffect">
                                  <p:stCondLst>
                                    <p:cond delay="0"/>
                                  </p:stCondLst>
                                  <p:childTnLst>
                                    <p:animMotion origin="layout" path="M -0.0569 0.19885 L -0.1332 0.37824 C -0.14896 0.41968 -0.17292 0.44306 -0.1974 0.44283 C -0.22565 0.44283 -0.24844 0.41968 -0.26419 0.37824 L -0.34024 0.19885 " pathEditMode="relative" rAng="0" ptsTypes="AAAAA">
                                      <p:cBhvr>
                                        <p:cTn id="55" dur="2000" fill="hold"/>
                                        <p:tgtEl>
                                          <p:spTgt spid="14"/>
                                        </p:tgtEl>
                                        <p:attrNameLst>
                                          <p:attrName>ppt_x</p:attrName>
                                          <p:attrName>ppt_y</p:attrName>
                                        </p:attrNameLst>
                                      </p:cBhvr>
                                      <p:rCtr x="-14167" y="12199"/>
                                    </p:animMotion>
                                  </p:childTnLst>
                                </p:cTn>
                              </p:par>
                              <p:par>
                                <p:cTn id="56" presetID="10" presetClass="exit" presetSubtype="0" fill="hold" grpId="1" nodeType="withEffect">
                                  <p:stCondLst>
                                    <p:cond delay="500"/>
                                  </p:stCondLst>
                                  <p:childTnLst>
                                    <p:animEffect transition="out" filter="fade">
                                      <p:cBhvr>
                                        <p:cTn id="57" dur="800"/>
                                        <p:tgtEl>
                                          <p:spTgt spid="73"/>
                                        </p:tgtEl>
                                      </p:cBhvr>
                                    </p:animEffect>
                                    <p:set>
                                      <p:cBhvr>
                                        <p:cTn id="58" dur="1" fill="hold">
                                          <p:stCondLst>
                                            <p:cond delay="799"/>
                                          </p:stCondLst>
                                        </p:cTn>
                                        <p:tgtEl>
                                          <p:spTgt spid="73"/>
                                        </p:tgtEl>
                                        <p:attrNameLst>
                                          <p:attrName>style.visibility</p:attrName>
                                        </p:attrNameLst>
                                      </p:cBhvr>
                                      <p:to>
                                        <p:strVal val="hidden"/>
                                      </p:to>
                                    </p:set>
                                  </p:childTnLst>
                                </p:cTn>
                              </p:par>
                              <p:par>
                                <p:cTn id="59" presetID="10" presetClass="entr" presetSubtype="0" fill="hold" grpId="0" nodeType="withEffect">
                                  <p:stCondLst>
                                    <p:cond delay="110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900"/>
                                        <p:tgtEl>
                                          <p:spTgt spid="7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par>
                                <p:cTn id="67" presetID="10"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67"/>
                                        </p:tgtEl>
                                      </p:cBhvr>
                                    </p:animEffect>
                                    <p:set>
                                      <p:cBhvr>
                                        <p:cTn id="74" dur="1" fill="hold">
                                          <p:stCondLst>
                                            <p:cond delay="499"/>
                                          </p:stCondLst>
                                        </p:cTn>
                                        <p:tgtEl>
                                          <p:spTgt spid="6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70"/>
                                        </p:tgtEl>
                                      </p:cBhvr>
                                    </p:animEffect>
                                    <p:set>
                                      <p:cBhvr>
                                        <p:cTn id="77" dur="1" fill="hold">
                                          <p:stCondLst>
                                            <p:cond delay="499"/>
                                          </p:stCondLst>
                                        </p:cTn>
                                        <p:tgtEl>
                                          <p:spTgt spid="7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childTnLst>
                          </p:cTn>
                        </p:par>
                        <p:par>
                          <p:cTn id="83" fill="hold">
                            <p:stCondLst>
                              <p:cond delay="500"/>
                            </p:stCondLst>
                            <p:childTnLst>
                              <p:par>
                                <p:cTn id="84" presetID="50" presetClass="path" presetSubtype="0" accel="67000" decel="33000" fill="hold" grpId="4" nodeType="afterEffect">
                                  <p:stCondLst>
                                    <p:cond delay="0"/>
                                  </p:stCondLst>
                                  <p:childTnLst>
                                    <p:animMotion origin="layout" path="M -0.34024 0.19884 L -0.28893 0.3456 C -0.26511 0.4132 -0.20703 0.45718 -0.18268 0.42732 L -0.12682 0.36551 " pathEditMode="relative" rAng="14280000" ptsTypes="AAAA">
                                      <p:cBhvr>
                                        <p:cTn id="85" dur="2000" fill="hold"/>
                                        <p:tgtEl>
                                          <p:spTgt spid="14"/>
                                        </p:tgtEl>
                                        <p:attrNameLst>
                                          <p:attrName>ppt_x</p:attrName>
                                          <p:attrName>ppt_y</p:attrName>
                                        </p:attrNameLst>
                                      </p:cBhvr>
                                      <p:rCtr x="10664" y="8356"/>
                                    </p:animMotion>
                                  </p:childTnLst>
                                </p:cTn>
                              </p:par>
                              <p:par>
                                <p:cTn id="86" presetID="10" presetClass="entr" presetSubtype="0"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1250"/>
                                        <p:tgtEl>
                                          <p:spTgt spid="75"/>
                                        </p:tgtEl>
                                      </p:cBhvr>
                                    </p:animEffect>
                                  </p:childTnLst>
                                </p:cTn>
                              </p:par>
                              <p:par>
                                <p:cTn id="89" presetID="10" presetClass="exit" presetSubtype="0" fill="hold" grpId="1" nodeType="withEffect">
                                  <p:stCondLst>
                                    <p:cond delay="1250"/>
                                  </p:stCondLst>
                                  <p:childTnLst>
                                    <p:animEffect transition="out" filter="fade">
                                      <p:cBhvr>
                                        <p:cTn id="90" dur="500"/>
                                        <p:tgtEl>
                                          <p:spTgt spid="75"/>
                                        </p:tgtEl>
                                      </p:cBhvr>
                                    </p:animEffect>
                                    <p:set>
                                      <p:cBhvr>
                                        <p:cTn id="91" dur="1" fill="hold">
                                          <p:stCondLst>
                                            <p:cond delay="499"/>
                                          </p:stCondLst>
                                        </p:cTn>
                                        <p:tgtEl>
                                          <p:spTgt spid="75"/>
                                        </p:tgtEl>
                                        <p:attrNameLst>
                                          <p:attrName>style.visibility</p:attrName>
                                        </p:attrNameLst>
                                      </p:cBhvr>
                                      <p:to>
                                        <p:strVal val="hidden"/>
                                      </p:to>
                                    </p:set>
                                  </p:childTnLst>
                                </p:cTn>
                              </p:par>
                              <p:par>
                                <p:cTn id="92" presetID="10" presetClass="entr" presetSubtype="0" fill="hold" grpId="0" nodeType="withEffect">
                                  <p:stCondLst>
                                    <p:cond delay="1250"/>
                                  </p:stCondLst>
                                  <p:childTnLst>
                                    <p:set>
                                      <p:cBhvr>
                                        <p:cTn id="93" dur="1" fill="hold">
                                          <p:stCondLst>
                                            <p:cond delay="0"/>
                                          </p:stCondLst>
                                        </p:cTn>
                                        <p:tgtEl>
                                          <p:spTgt spid="76"/>
                                        </p:tgtEl>
                                        <p:attrNameLst>
                                          <p:attrName>style.visibility</p:attrName>
                                        </p:attrNameLst>
                                      </p:cBhvr>
                                      <p:to>
                                        <p:strVal val="visible"/>
                                      </p:to>
                                    </p:set>
                                    <p:animEffect transition="in" filter="fade">
                                      <p:cBhvr>
                                        <p:cTn id="94" dur="500"/>
                                        <p:tgtEl>
                                          <p:spTgt spid="76"/>
                                        </p:tgtEl>
                                      </p:cBhvr>
                                    </p:animEffect>
                                  </p:childTnLst>
                                </p:cTn>
                              </p:par>
                            </p:childTnLst>
                          </p:cTn>
                        </p:par>
                        <p:par>
                          <p:cTn id="95" fill="hold">
                            <p:stCondLst>
                              <p:cond delay="2500"/>
                            </p:stCondLst>
                            <p:childTnLst>
                              <p:par>
                                <p:cTn id="96" presetID="10" presetClass="exit" presetSubtype="0" fill="hold" grpId="1" nodeType="afterEffect">
                                  <p:stCondLst>
                                    <p:cond delay="0"/>
                                  </p:stCondLst>
                                  <p:childTnLst>
                                    <p:animEffect transition="out" filter="fade">
                                      <p:cBhvr>
                                        <p:cTn id="97" dur="500"/>
                                        <p:tgtEl>
                                          <p:spTgt spid="76"/>
                                        </p:tgtEl>
                                      </p:cBhvr>
                                    </p:animEffect>
                                    <p:set>
                                      <p:cBhvr>
                                        <p:cTn id="98" dur="1" fill="hold">
                                          <p:stCondLst>
                                            <p:cond delay="499"/>
                                          </p:stCondLst>
                                        </p:cTn>
                                        <p:tgtEl>
                                          <p:spTgt spid="76"/>
                                        </p:tgtEl>
                                        <p:attrNameLst>
                                          <p:attrName>style.visibility</p:attrName>
                                        </p:attrNameLst>
                                      </p:cBhvr>
                                      <p:to>
                                        <p:strVal val="hidden"/>
                                      </p:to>
                                    </p:set>
                                  </p:childTnLst>
                                </p:cTn>
                              </p:par>
                            </p:childTnLst>
                          </p:cTn>
                        </p:par>
                        <p:par>
                          <p:cTn id="99" fill="hold">
                            <p:stCondLst>
                              <p:cond delay="3000"/>
                            </p:stCondLst>
                            <p:childTnLst>
                              <p:par>
                                <p:cTn id="100" presetID="42" presetClass="path" presetSubtype="0" accel="50000" decel="50000" fill="hold" grpId="5" nodeType="afterEffect">
                                  <p:stCondLst>
                                    <p:cond delay="0"/>
                                  </p:stCondLst>
                                  <p:childTnLst>
                                    <p:animMotion origin="layout" path="M -0.12696 0.36574 L -0.17904 0.42732 " pathEditMode="relative" rAng="0" ptsTypes="AA">
                                      <p:cBhvr>
                                        <p:cTn id="101" dur="2000" fill="hold"/>
                                        <p:tgtEl>
                                          <p:spTgt spid="14"/>
                                        </p:tgtEl>
                                        <p:attrNameLst>
                                          <p:attrName>ppt_x</p:attrName>
                                          <p:attrName>ppt_y</p:attrName>
                                        </p:attrNameLst>
                                      </p:cBhvr>
                                      <p:rCtr x="-2904" y="3403"/>
                                    </p:animMotion>
                                  </p:childTnLst>
                                </p:cTn>
                              </p:par>
                              <p:par>
                                <p:cTn id="102" presetID="10" presetClass="entr" presetSubtype="0"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fade">
                                      <p:cBhvr>
                                        <p:cTn id="104" dur="1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6" grpId="0" animBg="1"/>
      <p:bldP spid="76" grpId="1" animBg="1"/>
      <p:bldP spid="77" grpId="0" animBg="1"/>
      <p:bldP spid="74" grpId="0" animBg="1"/>
      <p:bldP spid="74" grpId="1" animBg="1"/>
      <p:bldP spid="73" grpId="0" animBg="1"/>
      <p:bldP spid="73" grpId="1" animBg="1"/>
      <p:bldP spid="5" grpId="0" animBg="1"/>
      <p:bldP spid="26" grpId="0"/>
      <p:bldP spid="32" grpId="0" animBg="1"/>
      <p:bldP spid="14" grpId="0" animBg="1"/>
      <p:bldP spid="14" grpId="2" animBg="1"/>
      <p:bldP spid="14" grpId="3" animBg="1"/>
      <p:bldP spid="14" grpId="4" animBg="1"/>
      <p:bldP spid="14" grpId="5"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C1DE5-82A4-491B-E72C-744753AF25C2}"/>
            </a:ext>
          </a:extLst>
        </p:cNvPr>
        <p:cNvGrpSpPr/>
        <p:nvPr/>
      </p:nvGrpSpPr>
      <p:grpSpPr>
        <a:xfrm>
          <a:off x="0" y="0"/>
          <a:ext cx="0" cy="0"/>
          <a:chOff x="0" y="0"/>
          <a:chExt cx="0" cy="0"/>
        </a:xfrm>
      </p:grpSpPr>
      <p:sp>
        <p:nvSpPr>
          <p:cNvPr id="6" name="מלבן: פינות מעוגלות 5">
            <a:extLst>
              <a:ext uri="{FF2B5EF4-FFF2-40B4-BE49-F238E27FC236}">
                <a16:creationId xmlns:a16="http://schemas.microsoft.com/office/drawing/2014/main" id="{BDAA8CAF-D09D-2BE1-4357-8F971B2C522D}"/>
              </a:ext>
            </a:extLst>
          </p:cNvPr>
          <p:cNvSpPr/>
          <p:nvPr/>
        </p:nvSpPr>
        <p:spPr>
          <a:xfrm>
            <a:off x="120632" y="1307133"/>
            <a:ext cx="11853654" cy="504403"/>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itle 1">
            <a:extLst>
              <a:ext uri="{FF2B5EF4-FFF2-40B4-BE49-F238E27FC236}">
                <a16:creationId xmlns:a16="http://schemas.microsoft.com/office/drawing/2014/main" id="{E18F38D8-027B-7ABA-AF3D-37CB38BABEC6}"/>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Introduction</a:t>
            </a:r>
          </a:p>
        </p:txBody>
      </p:sp>
      <p:sp>
        <p:nvSpPr>
          <p:cNvPr id="7" name="Title 1">
            <a:extLst>
              <a:ext uri="{FF2B5EF4-FFF2-40B4-BE49-F238E27FC236}">
                <a16:creationId xmlns:a16="http://schemas.microsoft.com/office/drawing/2014/main" id="{1E2683A8-5081-2363-650E-0CD48BFAC6D5}"/>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Sparse vs. segmented telescopes</a:t>
            </a:r>
          </a:p>
        </p:txBody>
      </p:sp>
      <p:sp>
        <p:nvSpPr>
          <p:cNvPr id="2" name="תיבת טקסט 1">
            <a:extLst>
              <a:ext uri="{FF2B5EF4-FFF2-40B4-BE49-F238E27FC236}">
                <a16:creationId xmlns:a16="http://schemas.microsoft.com/office/drawing/2014/main" id="{8211084A-468C-8E6C-A70E-6A9FE878EE18}"/>
              </a:ext>
            </a:extLst>
          </p:cNvPr>
          <p:cNvSpPr txBox="1"/>
          <p:nvPr/>
        </p:nvSpPr>
        <p:spPr>
          <a:xfrm>
            <a:off x="332908" y="1648693"/>
            <a:ext cx="7205120" cy="2352952"/>
          </a:xfrm>
          <a:prstGeom prst="rect">
            <a:avLst/>
          </a:prstGeom>
          <a:noFill/>
        </p:spPr>
        <p:txBody>
          <a:bodyPr wrap="square" rtlCol="1">
            <a:spAutoFit/>
          </a:bodyPr>
          <a:lstStyle/>
          <a:p>
            <a:pPr>
              <a:lnSpc>
                <a:spcPct val="150000"/>
              </a:lnSpc>
            </a:pPr>
            <a:r>
              <a:rPr lang="en-US" sz="2000" u="sng" dirty="0"/>
              <a:t>Sparse telescopes:</a:t>
            </a:r>
          </a:p>
          <a:p>
            <a:pPr marL="285750" indent="-285750">
              <a:lnSpc>
                <a:spcPts val="2400"/>
              </a:lnSpc>
              <a:spcBef>
                <a:spcPts val="600"/>
              </a:spcBef>
              <a:spcAft>
                <a:spcPts val="600"/>
              </a:spcAft>
              <a:buFont typeface="Arial" panose="020B0604020202020204" pitchFamily="34" charset="0"/>
              <a:buChar char="•"/>
            </a:pPr>
            <a:r>
              <a:rPr lang="en-US" sz="2000" dirty="0"/>
              <a:t>Arrays of far apart telescopes functioning as a single unit system. </a:t>
            </a:r>
          </a:p>
          <a:p>
            <a:pPr marL="285750" indent="-285750">
              <a:lnSpc>
                <a:spcPts val="2400"/>
              </a:lnSpc>
              <a:spcBef>
                <a:spcPts val="600"/>
              </a:spcBef>
              <a:spcAft>
                <a:spcPts val="600"/>
              </a:spcAft>
              <a:buFont typeface="Arial" panose="020B0604020202020204" pitchFamily="34" charset="0"/>
              <a:buChar char="•"/>
            </a:pPr>
            <a:r>
              <a:rPr lang="en-US" sz="2000" dirty="0"/>
              <a:t>Using interferometry to form images.</a:t>
            </a:r>
          </a:p>
          <a:p>
            <a:pPr marL="285750" indent="-285750">
              <a:lnSpc>
                <a:spcPct val="150000"/>
              </a:lnSpc>
              <a:buFont typeface="Arial" panose="020B0604020202020204" pitchFamily="34" charset="0"/>
              <a:buChar char="•"/>
            </a:pPr>
            <a:r>
              <a:rPr lang="en-US" sz="2000" dirty="0"/>
              <a:t>Used mostly for radio telescopes due to wavelength properties.</a:t>
            </a:r>
          </a:p>
          <a:p>
            <a:pPr marL="285750" indent="-285750">
              <a:lnSpc>
                <a:spcPct val="150000"/>
              </a:lnSpc>
              <a:buFont typeface="Arial" panose="020B0604020202020204" pitchFamily="34" charset="0"/>
              <a:buChar char="•"/>
            </a:pPr>
            <a:r>
              <a:rPr lang="en-US" sz="2000" dirty="0"/>
              <a:t>Focuses on angular resolution. </a:t>
            </a:r>
          </a:p>
        </p:txBody>
      </p:sp>
      <p:sp>
        <p:nvSpPr>
          <p:cNvPr id="13" name="תיבת טקסט 12">
            <a:extLst>
              <a:ext uri="{FF2B5EF4-FFF2-40B4-BE49-F238E27FC236}">
                <a16:creationId xmlns:a16="http://schemas.microsoft.com/office/drawing/2014/main" id="{37EB975C-6B15-EC7F-52CD-C91A2E6429BA}"/>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Introduction</a:t>
            </a:r>
            <a:endParaRPr lang="he-IL" dirty="0">
              <a:solidFill>
                <a:schemeClr val="bg1"/>
              </a:solidFill>
            </a:endParaRPr>
          </a:p>
        </p:txBody>
      </p:sp>
      <p:sp>
        <p:nvSpPr>
          <p:cNvPr id="26" name="תיבת טקסט 25">
            <a:extLst>
              <a:ext uri="{FF2B5EF4-FFF2-40B4-BE49-F238E27FC236}">
                <a16:creationId xmlns:a16="http://schemas.microsoft.com/office/drawing/2014/main" id="{756E7641-8654-B3C9-F9AE-C4D845D2DEFA}"/>
              </a:ext>
            </a:extLst>
          </p:cNvPr>
          <p:cNvSpPr txBox="1"/>
          <p:nvPr/>
        </p:nvSpPr>
        <p:spPr>
          <a:xfrm>
            <a:off x="5291323" y="-117719"/>
            <a:ext cx="979937" cy="584775"/>
          </a:xfrm>
          <a:prstGeom prst="rect">
            <a:avLst/>
          </a:prstGeom>
          <a:noFill/>
        </p:spPr>
        <p:txBody>
          <a:bodyPr wrap="square" rtlCol="1">
            <a:spAutoFit/>
          </a:bodyPr>
          <a:lstStyle/>
          <a:p>
            <a:pPr algn="r"/>
            <a:r>
              <a:rPr lang="en-US" sz="3200" b="1" dirty="0">
                <a:solidFill>
                  <a:schemeClr val="bg1">
                    <a:lumMod val="85000"/>
                  </a:schemeClr>
                </a:solidFill>
              </a:rPr>
              <a:t>I</a:t>
            </a:r>
            <a:r>
              <a:rPr lang="en-US" sz="3200" b="1" dirty="0">
                <a:solidFill>
                  <a:schemeClr val="bg2">
                    <a:lumMod val="50000"/>
                  </a:schemeClr>
                </a:solidFill>
              </a:rPr>
              <a:t>III</a:t>
            </a:r>
            <a:endParaRPr lang="he-IL" sz="3200" b="1" dirty="0">
              <a:solidFill>
                <a:schemeClr val="bg2">
                  <a:lumMod val="50000"/>
                </a:schemeClr>
              </a:solidFill>
            </a:endParaRPr>
          </a:p>
        </p:txBody>
      </p:sp>
      <p:pic>
        <p:nvPicPr>
          <p:cNvPr id="1026" name="Picture 2">
            <a:extLst>
              <a:ext uri="{FF2B5EF4-FFF2-40B4-BE49-F238E27FC236}">
                <a16:creationId xmlns:a16="http://schemas.microsoft.com/office/drawing/2014/main" id="{B981A352-68CD-594E-53F0-2D7828321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819" y="3906904"/>
            <a:ext cx="4399097" cy="2805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2B391A9-82DE-E6FD-352A-32919B338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14" y="3915986"/>
            <a:ext cx="7007709" cy="27884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9" name="תיבת טקסט 18">
            <a:extLst>
              <a:ext uri="{FF2B5EF4-FFF2-40B4-BE49-F238E27FC236}">
                <a16:creationId xmlns:a16="http://schemas.microsoft.com/office/drawing/2014/main" id="{3B7AF262-CD50-C2A6-A63D-1D992E99EF99}"/>
              </a:ext>
            </a:extLst>
          </p:cNvPr>
          <p:cNvSpPr txBox="1"/>
          <p:nvPr/>
        </p:nvSpPr>
        <p:spPr>
          <a:xfrm>
            <a:off x="289014" y="6562988"/>
            <a:ext cx="6590756" cy="338554"/>
          </a:xfrm>
          <a:prstGeom prst="rect">
            <a:avLst/>
          </a:prstGeom>
          <a:noFill/>
        </p:spPr>
        <p:txBody>
          <a:bodyPr wrap="square" rtlCol="1">
            <a:spAutoFit/>
          </a:bodyPr>
          <a:lstStyle/>
          <a:p>
            <a:r>
              <a:rPr lang="en-US" sz="1600" i="1" dirty="0">
                <a:solidFill>
                  <a:schemeClr val="bg1">
                    <a:lumMod val="65000"/>
                  </a:schemeClr>
                </a:solidFill>
              </a:rPr>
              <a:t>Very Large Array, by Karl G., National Radio Astronomy Observatory</a:t>
            </a:r>
            <a:endParaRPr lang="he-IL" sz="1600" i="1" dirty="0">
              <a:solidFill>
                <a:schemeClr val="bg1">
                  <a:lumMod val="65000"/>
                </a:schemeClr>
              </a:solidFill>
            </a:endParaRPr>
          </a:p>
        </p:txBody>
      </p:sp>
      <p:sp>
        <p:nvSpPr>
          <p:cNvPr id="20" name="תיבת טקסט 19">
            <a:extLst>
              <a:ext uri="{FF2B5EF4-FFF2-40B4-BE49-F238E27FC236}">
                <a16:creationId xmlns:a16="http://schemas.microsoft.com/office/drawing/2014/main" id="{2DA3962A-0FD1-B30C-A0B4-49A55A5CE681}"/>
              </a:ext>
            </a:extLst>
          </p:cNvPr>
          <p:cNvSpPr txBox="1"/>
          <p:nvPr/>
        </p:nvSpPr>
        <p:spPr>
          <a:xfrm>
            <a:off x="8708567" y="6577502"/>
            <a:ext cx="4399097" cy="338554"/>
          </a:xfrm>
          <a:prstGeom prst="rect">
            <a:avLst/>
          </a:prstGeom>
          <a:noFill/>
        </p:spPr>
        <p:txBody>
          <a:bodyPr wrap="square" rtlCol="1">
            <a:spAutoFit/>
          </a:bodyPr>
          <a:lstStyle/>
          <a:p>
            <a:r>
              <a:rPr lang="en-US" sz="1600" i="1" dirty="0">
                <a:solidFill>
                  <a:schemeClr val="bg1">
                    <a:lumMod val="65000"/>
                  </a:schemeClr>
                </a:solidFill>
              </a:rPr>
              <a:t>James Webb Space Telescope, by NASA</a:t>
            </a:r>
            <a:endParaRPr lang="he-IL" sz="1600" i="1" dirty="0">
              <a:solidFill>
                <a:schemeClr val="bg1">
                  <a:lumMod val="65000"/>
                </a:schemeClr>
              </a:solidFill>
            </a:endParaRPr>
          </a:p>
        </p:txBody>
      </p:sp>
      <p:sp>
        <p:nvSpPr>
          <p:cNvPr id="3" name="תיבת טקסט 2">
            <a:extLst>
              <a:ext uri="{FF2B5EF4-FFF2-40B4-BE49-F238E27FC236}">
                <a16:creationId xmlns:a16="http://schemas.microsoft.com/office/drawing/2014/main" id="{53ABD4D7-79FA-EBD7-0670-C0B4CD95EFC9}"/>
              </a:ext>
            </a:extLst>
          </p:cNvPr>
          <p:cNvSpPr txBox="1"/>
          <p:nvPr/>
        </p:nvSpPr>
        <p:spPr>
          <a:xfrm>
            <a:off x="7596084" y="1645703"/>
            <a:ext cx="4874395" cy="2352952"/>
          </a:xfrm>
          <a:prstGeom prst="rect">
            <a:avLst/>
          </a:prstGeom>
          <a:noFill/>
        </p:spPr>
        <p:txBody>
          <a:bodyPr wrap="square" rtlCol="1">
            <a:spAutoFit/>
          </a:bodyPr>
          <a:lstStyle/>
          <a:p>
            <a:pPr>
              <a:lnSpc>
                <a:spcPct val="150000"/>
              </a:lnSpc>
            </a:pPr>
            <a:r>
              <a:rPr lang="en-US" sz="2000" u="sng" dirty="0"/>
              <a:t>Segmented telescopes: </a:t>
            </a:r>
          </a:p>
          <a:p>
            <a:pPr marL="285750" indent="-285750">
              <a:lnSpc>
                <a:spcPct val="150000"/>
              </a:lnSpc>
              <a:buFont typeface="Arial" panose="020B0604020202020204" pitchFamily="34" charset="0"/>
              <a:buChar char="•"/>
            </a:pPr>
            <a:r>
              <a:rPr lang="en-US" sz="2000" dirty="0">
                <a:latin typeface="Abadi" panose="020F0502020204030204" pitchFamily="34" charset="0"/>
                <a:cs typeface="Aharoni" panose="02010803020104030203" pitchFamily="2" charset="-79"/>
              </a:rPr>
              <a:t>“</a:t>
            </a:r>
            <a:r>
              <a:rPr lang="en-US" sz="2000" dirty="0">
                <a:cs typeface="Aharoni" panose="02010803020104030203" pitchFamily="2" charset="-79"/>
              </a:rPr>
              <a:t>Mosaic</a:t>
            </a:r>
            <a:r>
              <a:rPr lang="en-US" sz="2000" dirty="0">
                <a:latin typeface="Abadi" panose="020F0502020204030204" pitchFamily="34" charset="0"/>
                <a:cs typeface="Aharoni" panose="02010803020104030203" pitchFamily="2" charset="-79"/>
              </a:rPr>
              <a:t>” </a:t>
            </a:r>
            <a:r>
              <a:rPr lang="en-US" sz="2000" dirty="0"/>
              <a:t>form of telescopes. </a:t>
            </a:r>
          </a:p>
          <a:p>
            <a:pPr marL="285750" indent="-285750">
              <a:lnSpc>
                <a:spcPct val="150000"/>
              </a:lnSpc>
              <a:buFont typeface="Arial" panose="020B0604020202020204" pitchFamily="34" charset="0"/>
              <a:buChar char="•"/>
            </a:pPr>
            <a:r>
              <a:rPr lang="en-US" sz="2000" dirty="0"/>
              <a:t>Have a joint focal point for all segments.</a:t>
            </a:r>
          </a:p>
          <a:p>
            <a:pPr marL="285750" indent="-285750">
              <a:lnSpc>
                <a:spcPct val="150000"/>
              </a:lnSpc>
              <a:buFont typeface="Arial" panose="020B0604020202020204" pitchFamily="34" charset="0"/>
              <a:buChar char="•"/>
            </a:pPr>
            <a:r>
              <a:rPr lang="en-US" sz="2000" dirty="0"/>
              <a:t>Mostly suited for infrared to visible light.</a:t>
            </a:r>
          </a:p>
          <a:p>
            <a:pPr marL="285750" indent="-285750">
              <a:lnSpc>
                <a:spcPct val="150000"/>
              </a:lnSpc>
              <a:buFont typeface="Arial" panose="020B0604020202020204" pitchFamily="34" charset="0"/>
              <a:buChar char="•"/>
            </a:pPr>
            <a:r>
              <a:rPr lang="en-US" sz="2000" dirty="0"/>
              <a:t>Focuses on gathering light.</a:t>
            </a:r>
          </a:p>
        </p:txBody>
      </p:sp>
      <p:sp>
        <p:nvSpPr>
          <p:cNvPr id="5" name="תיבת טקסט 4">
            <a:extLst>
              <a:ext uri="{FF2B5EF4-FFF2-40B4-BE49-F238E27FC236}">
                <a16:creationId xmlns:a16="http://schemas.microsoft.com/office/drawing/2014/main" id="{B2BB516B-7B76-E0BF-4701-7EFAC15C4A82}"/>
              </a:ext>
            </a:extLst>
          </p:cNvPr>
          <p:cNvSpPr txBox="1"/>
          <p:nvPr/>
        </p:nvSpPr>
        <p:spPr>
          <a:xfrm>
            <a:off x="361937" y="1246451"/>
            <a:ext cx="11742979" cy="506292"/>
          </a:xfrm>
          <a:prstGeom prst="rect">
            <a:avLst/>
          </a:prstGeom>
          <a:noFill/>
        </p:spPr>
        <p:txBody>
          <a:bodyPr wrap="square">
            <a:spAutoFit/>
          </a:bodyPr>
          <a:lstStyle/>
          <a:p>
            <a:pPr>
              <a:lnSpc>
                <a:spcPct val="150000"/>
              </a:lnSpc>
            </a:pPr>
            <a:r>
              <a:rPr lang="en-US" sz="2000" dirty="0"/>
              <a:t>A segmented/sparse telescope is composed of several lenses/mirrors combined forming one large telescope.</a:t>
            </a:r>
          </a:p>
        </p:txBody>
      </p:sp>
    </p:spTree>
    <p:extLst>
      <p:ext uri="{BB962C8B-B14F-4D97-AF65-F5344CB8AC3E}">
        <p14:creationId xmlns:p14="http://schemas.microsoft.com/office/powerpoint/2010/main" val="232624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76145E-A2B1-7C28-60B8-9F862C88D2EF}"/>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07EDCB8D-E0BF-556C-17AE-AB3315F295F9}"/>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60" name="מלבן: פינות מעוגלות 59">
            <a:extLst>
              <a:ext uri="{FF2B5EF4-FFF2-40B4-BE49-F238E27FC236}">
                <a16:creationId xmlns:a16="http://schemas.microsoft.com/office/drawing/2014/main" id="{28FF2D1A-65F6-3411-CA95-A466BA586AF9}"/>
              </a:ext>
            </a:extLst>
          </p:cNvPr>
          <p:cNvSpPr/>
          <p:nvPr/>
        </p:nvSpPr>
        <p:spPr>
          <a:xfrm>
            <a:off x="455833" y="2274144"/>
            <a:ext cx="3079054" cy="946570"/>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15B81C7D-D7BA-897C-BDF0-780DB19D3E41}"/>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Delta-bar-delta</a:t>
            </a:r>
          </a:p>
        </p:txBody>
      </p:sp>
      <p:sp>
        <p:nvSpPr>
          <p:cNvPr id="4" name="צורה חופשית: צורה 3">
            <a:extLst>
              <a:ext uri="{FF2B5EF4-FFF2-40B4-BE49-F238E27FC236}">
                <a16:creationId xmlns:a16="http://schemas.microsoft.com/office/drawing/2014/main" id="{1395FAE5-2FCC-1CAC-0038-71F1C3E4733F}"/>
              </a:ext>
            </a:extLst>
          </p:cNvPr>
          <p:cNvSpPr/>
          <p:nvPr/>
        </p:nvSpPr>
        <p:spPr>
          <a:xfrm>
            <a:off x="6172199" y="2706137"/>
            <a:ext cx="5172075" cy="3826903"/>
          </a:xfrm>
          <a:custGeom>
            <a:avLst/>
            <a:gdLst>
              <a:gd name="connsiteX0" fmla="*/ 0 w 3784600"/>
              <a:gd name="connsiteY0" fmla="*/ 0 h 2403680"/>
              <a:gd name="connsiteX1" fmla="*/ 635000 w 3784600"/>
              <a:gd name="connsiteY1" fmla="*/ 2349500 h 2403680"/>
              <a:gd name="connsiteX2" fmla="*/ 2044700 w 3784600"/>
              <a:gd name="connsiteY2" fmla="*/ 1676400 h 2403680"/>
              <a:gd name="connsiteX3" fmla="*/ 2921000 w 3784600"/>
              <a:gd name="connsiteY3" fmla="*/ 1968500 h 2403680"/>
              <a:gd name="connsiteX4" fmla="*/ 3784600 w 3784600"/>
              <a:gd name="connsiteY4" fmla="*/ 88900 h 24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600" h="2403680">
                <a:moveTo>
                  <a:pt x="0" y="0"/>
                </a:moveTo>
                <a:cubicBezTo>
                  <a:pt x="147108" y="1035050"/>
                  <a:pt x="294217" y="2070100"/>
                  <a:pt x="635000" y="2349500"/>
                </a:cubicBezTo>
                <a:cubicBezTo>
                  <a:pt x="975783" y="2628900"/>
                  <a:pt x="1663700" y="1739900"/>
                  <a:pt x="2044700" y="1676400"/>
                </a:cubicBezTo>
                <a:cubicBezTo>
                  <a:pt x="2425700" y="1612900"/>
                  <a:pt x="2631017" y="2233083"/>
                  <a:pt x="2921000" y="1968500"/>
                </a:cubicBezTo>
                <a:cubicBezTo>
                  <a:pt x="3210983" y="1703917"/>
                  <a:pt x="3497791" y="896408"/>
                  <a:pt x="3784600" y="88900"/>
                </a:cubicBezTo>
              </a:path>
            </a:pathLst>
          </a:custGeom>
          <a:noFill/>
          <a:ln w="152400">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id="{063A1122-1B94-6BE4-CBC1-4C1830BF31FC}"/>
              </a:ext>
            </a:extLst>
          </p:cNvPr>
          <p:cNvSpPr/>
          <p:nvPr/>
        </p:nvSpPr>
        <p:spPr>
          <a:xfrm>
            <a:off x="10714725" y="2489283"/>
            <a:ext cx="558800" cy="571500"/>
          </a:xfrm>
          <a:prstGeom prst="ellipse">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1" name="סוגר מסולסל שמאלי 60">
            <a:extLst>
              <a:ext uri="{FF2B5EF4-FFF2-40B4-BE49-F238E27FC236}">
                <a16:creationId xmlns:a16="http://schemas.microsoft.com/office/drawing/2014/main" id="{61DBD644-4CE2-3F18-846B-028F424775E3}"/>
              </a:ext>
            </a:extLst>
          </p:cNvPr>
          <p:cNvSpPr/>
          <p:nvPr/>
        </p:nvSpPr>
        <p:spPr>
          <a:xfrm>
            <a:off x="367434" y="2500550"/>
            <a:ext cx="88399" cy="508730"/>
          </a:xfrm>
          <a:prstGeom prst="leftBrace">
            <a:avLst/>
          </a:prstGeom>
          <a:ln>
            <a:solidFill>
              <a:srgbClr val="24687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5" name="סוגר מסולסל שמאלי 4">
            <a:extLst>
              <a:ext uri="{FF2B5EF4-FFF2-40B4-BE49-F238E27FC236}">
                <a16:creationId xmlns:a16="http://schemas.microsoft.com/office/drawing/2014/main" id="{4055913C-5E23-371A-FEFF-F18BCB5DF19C}"/>
              </a:ext>
            </a:extLst>
          </p:cNvPr>
          <p:cNvSpPr/>
          <p:nvPr/>
        </p:nvSpPr>
        <p:spPr>
          <a:xfrm rot="16200000">
            <a:off x="2500906" y="3132226"/>
            <a:ext cx="122946" cy="266077"/>
          </a:xfrm>
          <a:prstGeom prst="leftBrace">
            <a:avLst/>
          </a:prstGeom>
          <a:ln w="19050">
            <a:solidFill>
              <a:srgbClr val="24687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cxnSp>
        <p:nvCxnSpPr>
          <p:cNvPr id="10" name="מחבר: מרפקי 9">
            <a:extLst>
              <a:ext uri="{FF2B5EF4-FFF2-40B4-BE49-F238E27FC236}">
                <a16:creationId xmlns:a16="http://schemas.microsoft.com/office/drawing/2014/main" id="{D1AC2D92-7329-81F8-385C-4E5CB11195B6}"/>
              </a:ext>
            </a:extLst>
          </p:cNvPr>
          <p:cNvCxnSpPr>
            <a:cxnSpLocks/>
          </p:cNvCxnSpPr>
          <p:nvPr/>
        </p:nvCxnSpPr>
        <p:spPr>
          <a:xfrm rot="10800000" flipV="1">
            <a:off x="571463" y="3637287"/>
            <a:ext cx="1990916" cy="875320"/>
          </a:xfrm>
          <a:prstGeom prst="bentConnector3">
            <a:avLst>
              <a:gd name="adj1" fmla="val 11285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מחבר ישר 21">
            <a:extLst>
              <a:ext uri="{FF2B5EF4-FFF2-40B4-BE49-F238E27FC236}">
                <a16:creationId xmlns:a16="http://schemas.microsoft.com/office/drawing/2014/main" id="{7CEB53ED-E626-FC94-82F2-BFBE48E3CB12}"/>
              </a:ext>
            </a:extLst>
          </p:cNvPr>
          <p:cNvCxnSpPr>
            <a:cxnSpLocks/>
          </p:cNvCxnSpPr>
          <p:nvPr/>
        </p:nvCxnSpPr>
        <p:spPr>
          <a:xfrm flipV="1">
            <a:off x="2562379" y="3474113"/>
            <a:ext cx="0" cy="163174"/>
          </a:xfrm>
          <a:prstGeom prst="line">
            <a:avLst/>
          </a:prstGeom>
        </p:spPr>
        <p:style>
          <a:lnRef idx="1">
            <a:schemeClr val="accent1"/>
          </a:lnRef>
          <a:fillRef idx="0">
            <a:schemeClr val="accent1"/>
          </a:fillRef>
          <a:effectRef idx="0">
            <a:schemeClr val="accent1"/>
          </a:effectRef>
          <a:fontRef idx="minor">
            <a:schemeClr val="tx1"/>
          </a:fontRef>
        </p:style>
      </p:cxnSp>
      <p:sp>
        <p:nvSpPr>
          <p:cNvPr id="16" name="תיבת טקסט 15">
            <a:extLst>
              <a:ext uri="{FF2B5EF4-FFF2-40B4-BE49-F238E27FC236}">
                <a16:creationId xmlns:a16="http://schemas.microsoft.com/office/drawing/2014/main" id="{2D0010C5-6601-409D-B768-2CA51D6EA710}"/>
              </a:ext>
            </a:extLst>
          </p:cNvPr>
          <p:cNvSpPr txBox="1"/>
          <p:nvPr/>
        </p:nvSpPr>
        <p:spPr>
          <a:xfrm>
            <a:off x="0" y="6568513"/>
            <a:ext cx="12572997" cy="338554"/>
          </a:xfrm>
          <a:prstGeom prst="rect">
            <a:avLst/>
          </a:prstGeom>
          <a:noFill/>
        </p:spPr>
        <p:txBody>
          <a:bodyPr wrap="square">
            <a:spAutoFit/>
          </a:bodyPr>
          <a:lstStyle/>
          <a:p>
            <a:r>
              <a:rPr lang="en-US" sz="1600" b="0" i="1" dirty="0">
                <a:solidFill>
                  <a:schemeClr val="bg1">
                    <a:lumMod val="65000"/>
                  </a:schemeClr>
                </a:solidFill>
                <a:effectLst/>
                <a:latin typeface="Arial" panose="020B0604020202020204" pitchFamily="34" charset="0"/>
              </a:rPr>
              <a:t>Jacobs, R. A. (1988). Increased rates of convergence through learning rate adaptation. Neural networks, 1(4), 295-307.</a:t>
            </a:r>
            <a:endParaRPr lang="he-IL" sz="1600" i="1" dirty="0">
              <a:solidFill>
                <a:schemeClr val="bg1">
                  <a:lumMod val="65000"/>
                </a:schemeClr>
              </a:solidFill>
            </a:endParaRPr>
          </a:p>
        </p:txBody>
      </p:sp>
      <p:sp>
        <p:nvSpPr>
          <p:cNvPr id="18" name="תיבת טקסט 17">
            <a:extLst>
              <a:ext uri="{FF2B5EF4-FFF2-40B4-BE49-F238E27FC236}">
                <a16:creationId xmlns:a16="http://schemas.microsoft.com/office/drawing/2014/main" id="{115F1FBC-E51E-AF8E-8DA3-1662D3F1C4FD}"/>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Numerical methods</a:t>
            </a:r>
          </a:p>
        </p:txBody>
      </p:sp>
      <p:sp>
        <p:nvSpPr>
          <p:cNvPr id="19" name="תיבת טקסט 18">
            <a:extLst>
              <a:ext uri="{FF2B5EF4-FFF2-40B4-BE49-F238E27FC236}">
                <a16:creationId xmlns:a16="http://schemas.microsoft.com/office/drawing/2014/main" id="{E2EC3BC1-FCA4-DFE7-0088-EA5EC2B7D0E0}"/>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III</a:t>
            </a:r>
            <a:r>
              <a:rPr lang="en-US" sz="3200" b="1" dirty="0">
                <a:solidFill>
                  <a:schemeClr val="bg1">
                    <a:lumMod val="85000"/>
                  </a:schemeClr>
                </a:solidFill>
              </a:rPr>
              <a:t>I</a:t>
            </a:r>
            <a:r>
              <a:rPr lang="en-US" sz="3200" b="1" dirty="0">
                <a:solidFill>
                  <a:schemeClr val="bg2">
                    <a:lumMod val="50000"/>
                  </a:schemeClr>
                </a:solidFill>
              </a:rPr>
              <a:t>II</a:t>
            </a:r>
            <a:endParaRPr lang="he-IL" sz="3200" b="1" dirty="0">
              <a:solidFill>
                <a:schemeClr val="bg2">
                  <a:lumMod val="50000"/>
                </a:schemeClr>
              </a:solidFill>
            </a:endParaRPr>
          </a:p>
        </p:txBody>
      </p:sp>
      <p:cxnSp>
        <p:nvCxnSpPr>
          <p:cNvPr id="13" name="מחבר: מרפקי 12">
            <a:extLst>
              <a:ext uri="{FF2B5EF4-FFF2-40B4-BE49-F238E27FC236}">
                <a16:creationId xmlns:a16="http://schemas.microsoft.com/office/drawing/2014/main" id="{FA1FC853-D8FC-DEFC-0C82-C0FE2C92DB00}"/>
              </a:ext>
            </a:extLst>
          </p:cNvPr>
          <p:cNvCxnSpPr>
            <a:cxnSpLocks/>
          </p:cNvCxnSpPr>
          <p:nvPr/>
        </p:nvCxnSpPr>
        <p:spPr>
          <a:xfrm rot="10800000" flipV="1">
            <a:off x="571463" y="3637287"/>
            <a:ext cx="1990916" cy="875320"/>
          </a:xfrm>
          <a:prstGeom prst="bentConnector3">
            <a:avLst>
              <a:gd name="adj1" fmla="val 112850"/>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תיבת טקסט 19">
            <a:extLst>
              <a:ext uri="{FF2B5EF4-FFF2-40B4-BE49-F238E27FC236}">
                <a16:creationId xmlns:a16="http://schemas.microsoft.com/office/drawing/2014/main" id="{361790C6-928D-4861-61BD-70FE5A1F6713}"/>
              </a:ext>
            </a:extLst>
          </p:cNvPr>
          <p:cNvSpPr txBox="1"/>
          <p:nvPr/>
        </p:nvSpPr>
        <p:spPr>
          <a:xfrm>
            <a:off x="455833" y="3648880"/>
            <a:ext cx="4514159" cy="400110"/>
          </a:xfrm>
          <a:prstGeom prst="rect">
            <a:avLst/>
          </a:prstGeom>
          <a:noFill/>
        </p:spPr>
        <p:txBody>
          <a:bodyPr wrap="square" rtlCol="1">
            <a:spAutoFit/>
          </a:bodyPr>
          <a:lstStyle/>
          <a:p>
            <a:r>
              <a:rPr lang="en-US" sz="2000" dirty="0"/>
              <a:t>But now step size updates every move:</a:t>
            </a:r>
          </a:p>
        </p:txBody>
      </p:sp>
      <p:sp>
        <p:nvSpPr>
          <p:cNvPr id="21" name="תיבת טקסט 20">
            <a:extLst>
              <a:ext uri="{FF2B5EF4-FFF2-40B4-BE49-F238E27FC236}">
                <a16:creationId xmlns:a16="http://schemas.microsoft.com/office/drawing/2014/main" id="{E59140CF-EE8D-F5A5-046C-DD96E0BB2519}"/>
              </a:ext>
            </a:extLst>
          </p:cNvPr>
          <p:cNvSpPr txBox="1"/>
          <p:nvPr/>
        </p:nvSpPr>
        <p:spPr>
          <a:xfrm>
            <a:off x="455833" y="1754379"/>
            <a:ext cx="6686478" cy="400110"/>
          </a:xfrm>
          <a:prstGeom prst="rect">
            <a:avLst/>
          </a:prstGeom>
          <a:noFill/>
        </p:spPr>
        <p:txBody>
          <a:bodyPr wrap="square" rtlCol="1">
            <a:spAutoFit/>
          </a:bodyPr>
          <a:lstStyle/>
          <a:p>
            <a:r>
              <a:rPr lang="en-US" sz="2000" dirty="0"/>
              <a:t>The same main algorithm of momentum gradient descent:</a:t>
            </a:r>
          </a:p>
        </p:txBody>
      </p:sp>
      <mc:AlternateContent xmlns:mc="http://schemas.openxmlformats.org/markup-compatibility/2006" xmlns:a14="http://schemas.microsoft.com/office/drawing/2010/main">
        <mc:Choice Requires="a14">
          <p:sp>
            <p:nvSpPr>
              <p:cNvPr id="23" name="תיבת טקסט 22">
                <a:extLst>
                  <a:ext uri="{FF2B5EF4-FFF2-40B4-BE49-F238E27FC236}">
                    <a16:creationId xmlns:a16="http://schemas.microsoft.com/office/drawing/2014/main" id="{34639651-9E75-3ABF-94AC-68670F347FFF}"/>
                  </a:ext>
                </a:extLst>
              </p:cNvPr>
              <p:cNvSpPr txBox="1"/>
              <p:nvPr/>
            </p:nvSpPr>
            <p:spPr>
              <a:xfrm>
                <a:off x="53510" y="4024298"/>
                <a:ext cx="6292850" cy="9766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b="0" i="1" dirty="0" smtClean="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rPr>
                            <m:t>1</m:t>
                          </m:r>
                        </m:sub>
                      </m:sSub>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eqArr>
                            <m:eqArrPr>
                              <m:ctrlPr>
                                <a:rPr lang="en-US" b="0" i="1" dirty="0" smtClean="0">
                                  <a:latin typeface="Cambria Math" panose="02040503050406030204" pitchFamily="18" charset="0"/>
                                </a:rPr>
                              </m:ctrlPr>
                            </m:eqArrPr>
                            <m:e>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i="1" dirty="0">
                                      <a:latin typeface="Cambria Math" panose="02040503050406030204" pitchFamily="18" charset="0"/>
                                    </a:rPr>
                                    <m:t>𝑛</m:t>
                                  </m:r>
                                </m:sub>
                              </m:sSub>
                              <m:r>
                                <a:rPr lang="en-US" b="0" i="1" dirty="0" smtClean="0">
                                  <a:latin typeface="Cambria Math" panose="02040503050406030204" pitchFamily="18" charset="0"/>
                                </a:rPr>
                                <m:t>+</m:t>
                              </m:r>
                              <m:r>
                                <a:rPr lang="en-US" b="0" i="1" dirty="0" smtClean="0">
                                  <a:latin typeface="Cambria Math" panose="02040503050406030204" pitchFamily="18" charset="0"/>
                                </a:rPr>
                                <m:t>𝜅</m:t>
                              </m:r>
                              <m:r>
                                <a:rPr lang="en-US" b="0" i="1" dirty="0" smtClean="0">
                                  <a:latin typeface="Cambria Math" panose="02040503050406030204" pitchFamily="18" charset="0"/>
                                </a:rPr>
                                <m:t>                                   ,</m:t>
                              </m:r>
                              <m:r>
                                <a:rPr lang="en-US" b="1" i="1" dirty="0" smtClean="0">
                                  <a:latin typeface="Cambria Math" panose="02040503050406030204" pitchFamily="18" charset="0"/>
                                </a:rPr>
                                <m:t> </m:t>
                              </m:r>
                              <m:sSub>
                                <m:sSubPr>
                                  <m:ctrlPr>
                                    <a:rPr lang="en-US" i="1" dirty="0" smtClean="0">
                                      <a:solidFill>
                                        <a:schemeClr val="tx1"/>
                                      </a:solidFill>
                                      <a:latin typeface="Cambria Math" panose="02040503050406030204" pitchFamily="18" charset="0"/>
                                    </a:rPr>
                                  </m:ctrlPr>
                                </m:sSubPr>
                                <m:e>
                                  <m:r>
                                    <a:rPr lang="en-US" b="1" i="0" dirty="0">
                                      <a:solidFill>
                                        <a:schemeClr val="tx1"/>
                                      </a:solidFill>
                                      <a:latin typeface="Cambria Math" panose="02040503050406030204" pitchFamily="18" charset="0"/>
                                    </a:rPr>
                                    <m:t>𝐯</m:t>
                                  </m:r>
                                </m:e>
                                <m:sub>
                                  <m:r>
                                    <a:rPr lang="en-US" i="1" dirty="0">
                                      <a:latin typeface="Cambria Math" panose="02040503050406030204" pitchFamily="18" charset="0"/>
                                    </a:rPr>
                                    <m:t>𝑛</m:t>
                                  </m:r>
                                </m:sub>
                              </m:sSub>
                              <m:r>
                                <a:rPr lang="en-US" b="0" i="1" dirty="0">
                                  <a:solidFill>
                                    <a:schemeClr val="tx1"/>
                                  </a:solidFill>
                                  <a:latin typeface="Cambria Math" panose="02040503050406030204" pitchFamily="18" charset="0"/>
                                </a:rPr>
                                <m:t>∙</m:t>
                              </m:r>
                              <m:sSub>
                                <m:sSubPr>
                                  <m:ctrlPr>
                                    <a:rPr lang="en-US" i="1" dirty="0" smtClean="0">
                                      <a:solidFill>
                                        <a:schemeClr val="tx1"/>
                                      </a:solidFill>
                                      <a:latin typeface="Cambria Math" panose="02040503050406030204" pitchFamily="18" charset="0"/>
                                      <a:ea typeface="Cambria Math" panose="02040503050406030204" pitchFamily="18" charset="0"/>
                                    </a:rPr>
                                  </m:ctrlPr>
                                </m:sSubPr>
                                <m:e>
                                  <m:r>
                                    <a:rPr lang="en-US" b="1" i="0" dirty="0">
                                      <a:solidFill>
                                        <a:schemeClr val="tx1"/>
                                      </a:solidFill>
                                      <a:latin typeface="Cambria Math" panose="02040503050406030204" pitchFamily="18" charset="0"/>
                                      <a:ea typeface="Cambria Math" panose="02040503050406030204" pitchFamily="18" charset="0"/>
                                    </a:rPr>
                                    <m:t>𝛁</m:t>
                                  </m:r>
                                  <m:r>
                                    <a:rPr lang="en-US" b="0" i="1" dirty="0">
                                      <a:solidFill>
                                        <a:schemeClr val="tx1"/>
                                      </a:solidFill>
                                      <a:latin typeface="Cambria Math" panose="02040503050406030204" pitchFamily="18" charset="0"/>
                                      <a:ea typeface="Cambria Math" panose="02040503050406030204" pitchFamily="18" charset="0"/>
                                    </a:rPr>
                                    <m:t>𝐸</m:t>
                                  </m:r>
                                </m:e>
                                <m:sub>
                                  <m:r>
                                    <a:rPr lang="en-US" b="0" i="1" dirty="0" smtClean="0">
                                      <a:solidFill>
                                        <a:schemeClr val="tx1"/>
                                      </a:solidFill>
                                      <a:latin typeface="Cambria Math" panose="02040503050406030204" pitchFamily="18" charset="0"/>
                                      <a:ea typeface="Cambria Math" panose="02040503050406030204" pitchFamily="18" charset="0"/>
                                    </a:rPr>
                                    <m:t>𝑛</m:t>
                                  </m:r>
                                </m:sub>
                              </m:sSub>
                              <m:r>
                                <a:rPr lang="en-US" b="0" i="1" dirty="0" smtClean="0">
                                  <a:latin typeface="Cambria Math" panose="02040503050406030204" pitchFamily="18" charset="0"/>
                                  <a:ea typeface="Cambria Math" panose="02040503050406030204" pitchFamily="18" charset="0"/>
                                </a:rPr>
                                <m:t>&gt;</m:t>
                              </m:r>
                              <m:r>
                                <a:rPr lang="en-US" b="0" i="1" dirty="0" smtClean="0">
                                  <a:latin typeface="Cambria Math" panose="02040503050406030204" pitchFamily="18" charset="0"/>
                                  <a:ea typeface="Cambria Math" panose="02040503050406030204" pitchFamily="18" charset="0"/>
                                </a:rPr>
                                <m:t>0</m:t>
                              </m:r>
                            </m:e>
                            <m:e>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m:t>
                              </m:r>
                              <m:r>
                                <a:rPr lang="en-US" i="1" dirty="0">
                                  <a:latin typeface="Cambria Math" panose="02040503050406030204" pitchFamily="18" charset="0"/>
                                </a:rPr>
                                <m:t>𝜖</m:t>
                              </m:r>
                              <m:r>
                                <a:rPr lang="en-US" i="1" dirty="0">
                                  <a:latin typeface="Cambria Math" panose="02040503050406030204" pitchFamily="18" charset="0"/>
                                </a:rPr>
                                <m:t>)</m:t>
                              </m:r>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i="1" dirty="0">
                                      <a:latin typeface="Cambria Math" panose="02040503050406030204" pitchFamily="18" charset="0"/>
                                    </a:rPr>
                                    <m:t>𝑛</m:t>
                                  </m:r>
                                </m:sub>
                              </m:sSub>
                              <m:r>
                                <a:rPr lang="en-US" b="0" i="1" dirty="0" smtClean="0">
                                  <a:latin typeface="Cambria Math" panose="02040503050406030204" pitchFamily="18" charset="0"/>
                                </a:rPr>
                                <m:t>                             </m:t>
                              </m:r>
                              <m:r>
                                <a:rPr lang="en-US" i="1" dirty="0">
                                  <a:latin typeface="Cambria Math" panose="02040503050406030204" pitchFamily="18" charset="0"/>
                                </a:rPr>
                                <m:t>,</m:t>
                              </m:r>
                              <m:sSub>
                                <m:sSubPr>
                                  <m:ctrlPr>
                                    <a:rPr lang="en-US" i="1" dirty="0" smtClean="0">
                                      <a:solidFill>
                                        <a:schemeClr val="tx1"/>
                                      </a:solidFill>
                                      <a:latin typeface="Cambria Math" panose="02040503050406030204" pitchFamily="18" charset="0"/>
                                    </a:rPr>
                                  </m:ctrlPr>
                                </m:sSubPr>
                                <m:e>
                                  <m:r>
                                    <a:rPr lang="en-US" b="1" dirty="0">
                                      <a:latin typeface="Cambria Math" panose="02040503050406030204" pitchFamily="18" charset="0"/>
                                    </a:rPr>
                                    <m:t>𝐯</m:t>
                                  </m:r>
                                </m:e>
                                <m:sub>
                                  <m:r>
                                    <a:rPr lang="en-US" b="0" i="1" dirty="0">
                                      <a:solidFill>
                                        <a:schemeClr val="tx1"/>
                                      </a:solidFill>
                                      <a:latin typeface="Cambria Math" panose="02040503050406030204" pitchFamily="18" charset="0"/>
                                    </a:rPr>
                                    <m:t>𝑛</m:t>
                                  </m:r>
                                </m:sub>
                              </m:sSub>
                              <m:r>
                                <a:rPr lang="en-US" b="0" i="1" dirty="0">
                                  <a:solidFill>
                                    <a:schemeClr val="tx1"/>
                                  </a:solidFill>
                                  <a:latin typeface="Cambria Math" panose="02040503050406030204" pitchFamily="18" charset="0"/>
                                </a:rPr>
                                <m:t>∙</m:t>
                              </m:r>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b="1" dirty="0">
                                      <a:latin typeface="Cambria Math" panose="02040503050406030204" pitchFamily="18" charset="0"/>
                                      <a:ea typeface="Cambria Math" panose="02040503050406030204" pitchFamily="18" charset="0"/>
                                    </a:rPr>
                                    <m:t>𝛁</m:t>
                                  </m:r>
                                  <m:r>
                                    <a:rPr lang="en-US" b="0" i="1" dirty="0">
                                      <a:solidFill>
                                        <a:schemeClr val="tx1"/>
                                      </a:solidFill>
                                      <a:latin typeface="Cambria Math" panose="02040503050406030204" pitchFamily="18" charset="0"/>
                                      <a:ea typeface="Cambria Math" panose="02040503050406030204" pitchFamily="18" charset="0"/>
                                    </a:rPr>
                                    <m:t>𝐸</m:t>
                                  </m:r>
                                </m:e>
                                <m:sub>
                                  <m:r>
                                    <a:rPr lang="en-US" b="0" i="1" dirty="0">
                                      <a:solidFill>
                                        <a:schemeClr val="tx1"/>
                                      </a:solidFill>
                                      <a:latin typeface="Cambria Math" panose="02040503050406030204" pitchFamily="18" charset="0"/>
                                      <a:ea typeface="Cambria Math" panose="02040503050406030204" pitchFamily="18" charset="0"/>
                                    </a:rPr>
                                    <m:t>𝑛</m:t>
                                  </m:r>
                                </m:sub>
                              </m:sSub>
                              <m:r>
                                <a:rPr lang="en-US" b="0" i="1" dirty="0" smtClean="0">
                                  <a:latin typeface="Cambria Math" panose="02040503050406030204" pitchFamily="18" charset="0"/>
                                  <a:ea typeface="Cambria Math" panose="02040503050406030204" pitchFamily="18" charset="0"/>
                                </a:rPr>
                                <m:t>&lt;</m:t>
                              </m:r>
                              <m:r>
                                <a:rPr lang="en-US" i="1" dirty="0">
                                  <a:latin typeface="Cambria Math" panose="02040503050406030204" pitchFamily="18" charset="0"/>
                                  <a:ea typeface="Cambria Math" panose="02040503050406030204" pitchFamily="18" charset="0"/>
                                </a:rPr>
                                <m:t>0</m:t>
                              </m:r>
                            </m:e>
                            <m:e>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d</m:t>
                                  </m:r>
                                  <m:r>
                                    <a:rPr lang="en-US" i="1" dirty="0">
                                      <a:latin typeface="Cambria Math" panose="02040503050406030204" pitchFamily="18" charset="0"/>
                                    </a:rPr>
                                    <m:t>𝑡</m:t>
                                  </m:r>
                                </m:e>
                                <m:sub>
                                  <m:r>
                                    <a:rPr lang="en-US" i="1" dirty="0">
                                      <a:latin typeface="Cambria Math" panose="02040503050406030204" pitchFamily="18" charset="0"/>
                                    </a:rPr>
                                    <m:t>𝑛</m:t>
                                  </m:r>
                                </m:sub>
                              </m:sSub>
                              <m:r>
                                <a:rPr lang="en-US" b="0" i="1" dirty="0" smtClean="0">
                                  <a:latin typeface="Cambria Math" panose="02040503050406030204" pitchFamily="18" charset="0"/>
                                </a:rPr>
                                <m:t>        </m:t>
                              </m:r>
                              <m:r>
                                <a:rPr lang="en-US" i="1" dirty="0">
                                  <a:latin typeface="Cambria Math" panose="02040503050406030204" pitchFamily="18" charset="0"/>
                                </a:rPr>
                                <m:t> </m:t>
                              </m:r>
                              <m:r>
                                <a:rPr lang="en-US" b="0" i="1" dirty="0" smtClean="0">
                                  <a:latin typeface="Cambria Math" panose="02040503050406030204" pitchFamily="18" charset="0"/>
                                </a:rPr>
                                <m:t>                                                   ,</m:t>
                              </m:r>
                              <m:r>
                                <m:rPr>
                                  <m:sty m:val="p"/>
                                </m:rPr>
                                <a:rPr lang="en-US" b="0" i="1" dirty="0" smtClean="0">
                                  <a:latin typeface="Cambria Math" panose="02040503050406030204" pitchFamily="18" charset="0"/>
                                </a:rPr>
                                <m:t>else</m:t>
                              </m:r>
                            </m:e>
                          </m:eqArr>
                        </m:e>
                      </m:d>
                    </m:oMath>
                  </m:oMathPara>
                </a14:m>
                <a:endParaRPr lang="he-IL" dirty="0"/>
              </a:p>
            </p:txBody>
          </p:sp>
        </mc:Choice>
        <mc:Fallback xmlns="">
          <p:sp>
            <p:nvSpPr>
              <p:cNvPr id="23" name="תיבת טקסט 22">
                <a:extLst>
                  <a:ext uri="{FF2B5EF4-FFF2-40B4-BE49-F238E27FC236}">
                    <a16:creationId xmlns:a16="http://schemas.microsoft.com/office/drawing/2014/main" id="{34639651-9E75-3ABF-94AC-68670F347FFF}"/>
                  </a:ext>
                </a:extLst>
              </p:cNvPr>
              <p:cNvSpPr txBox="1">
                <a:spLocks noRot="1" noChangeAspect="1" noMove="1" noResize="1" noEditPoints="1" noAdjustHandles="1" noChangeArrowheads="1" noChangeShapeType="1" noTextEdit="1"/>
              </p:cNvSpPr>
              <p:nvPr/>
            </p:nvSpPr>
            <p:spPr>
              <a:xfrm>
                <a:off x="53510" y="4024298"/>
                <a:ext cx="6292850" cy="976614"/>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26A20854-F498-BB98-8C1C-DCF9E73D8F3A}"/>
                  </a:ext>
                </a:extLst>
              </p:cNvPr>
              <p:cNvSpPr txBox="1"/>
              <p:nvPr/>
            </p:nvSpPr>
            <p:spPr>
              <a:xfrm>
                <a:off x="571463" y="2399922"/>
                <a:ext cx="3591922" cy="3693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en-US" b="0" i="1" dirty="0" smtClean="0">
                              <a:effectLst/>
                              <a:latin typeface="Cambria Math" panose="02040503050406030204" pitchFamily="18" charset="0"/>
                            </a:rPr>
                          </m:ctrlPr>
                        </m:sSubPr>
                        <m:e>
                          <m:r>
                            <a:rPr lang="en-US" b="1" i="0" dirty="0" smtClean="0">
                              <a:effectLst/>
                              <a:latin typeface="Cambria Math" panose="02040503050406030204" pitchFamily="18" charset="0"/>
                            </a:rPr>
                            <m:t>𝐯</m:t>
                          </m:r>
                        </m:e>
                        <m:sub>
                          <m:r>
                            <a:rPr lang="en-US" b="0" i="1" dirty="0" smtClean="0">
                              <a:effectLst/>
                              <a:latin typeface="Cambria Math" panose="02040503050406030204" pitchFamily="18" charset="0"/>
                            </a:rPr>
                            <m:t>𝑛</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1</m:t>
                          </m:r>
                        </m:sub>
                      </m:sSub>
                      <m:r>
                        <a:rPr lang="en-US" b="0" i="1" dirty="0" smtClean="0">
                          <a:effectLst/>
                          <a:latin typeface="Cambria Math" panose="02040503050406030204" pitchFamily="18" charset="0"/>
                        </a:rPr>
                        <m:t>=</m:t>
                      </m:r>
                      <m:r>
                        <a:rPr lang="en-US" b="0" i="1" dirty="0" smtClean="0">
                          <a:effectLst/>
                          <a:latin typeface="Cambria Math" panose="02040503050406030204" pitchFamily="18" charset="0"/>
                        </a:rPr>
                        <m:t>𝛽</m:t>
                      </m:r>
                      <m:sSub>
                        <m:sSubPr>
                          <m:ctrlPr>
                            <a:rPr lang="en-US" i="1" dirty="0">
                              <a:latin typeface="Cambria Math" panose="02040503050406030204" pitchFamily="18" charset="0"/>
                            </a:rPr>
                          </m:ctrlPr>
                        </m:sSubPr>
                        <m:e>
                          <m:r>
                            <a:rPr lang="en-US" b="1" i="0" dirty="0">
                              <a:latin typeface="Cambria Math" panose="02040503050406030204" pitchFamily="18" charset="0"/>
                            </a:rPr>
                            <m:t>𝐯</m:t>
                          </m:r>
                        </m:e>
                        <m:sub>
                          <m:r>
                            <a:rPr lang="en-US" i="1" dirty="0">
                              <a:latin typeface="Cambria Math" panose="02040503050406030204" pitchFamily="18" charset="0"/>
                            </a:rPr>
                            <m:t>𝑛</m:t>
                          </m:r>
                        </m:sub>
                      </m:sSub>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𝛽</m:t>
                      </m:r>
                      <m:r>
                        <a:rPr lang="en-US" b="0" i="1" dirty="0" smtClean="0">
                          <a:latin typeface="Cambria Math" panose="02040503050406030204" pitchFamily="18" charset="0"/>
                        </a:rPr>
                        <m:t>) </m:t>
                      </m:r>
                      <m:sSub>
                        <m:sSubPr>
                          <m:ctrlPr>
                            <a:rPr lang="en-US" i="1" dirty="0">
                              <a:latin typeface="Cambria Math" panose="02040503050406030204" pitchFamily="18" charset="0"/>
                            </a:rPr>
                          </m:ctrlPr>
                        </m:sSubPr>
                        <m:e>
                          <m:r>
                            <a:rPr lang="en-US" b="1" i="0"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𝐸</m:t>
                          </m:r>
                        </m:e>
                        <m:sub>
                          <m:r>
                            <a:rPr lang="en-US" i="1" dirty="0">
                              <a:latin typeface="Cambria Math" panose="02040503050406030204" pitchFamily="18" charset="0"/>
                            </a:rPr>
                            <m:t>𝑛</m:t>
                          </m:r>
                        </m:sub>
                      </m:sSub>
                    </m:oMath>
                  </m:oMathPara>
                </a14:m>
                <a:endParaRPr lang="en-US" b="0" i="1" dirty="0">
                  <a:effectLst/>
                  <a:latin typeface="Cambria Math" panose="02040503050406030204" pitchFamily="18" charset="0"/>
                </a:endParaRPr>
              </a:p>
            </p:txBody>
          </p:sp>
        </mc:Choice>
        <mc:Fallback xmlns="">
          <p:sp>
            <p:nvSpPr>
              <p:cNvPr id="24" name="תיבת טקסט 23">
                <a:extLst>
                  <a:ext uri="{FF2B5EF4-FFF2-40B4-BE49-F238E27FC236}">
                    <a16:creationId xmlns:a16="http://schemas.microsoft.com/office/drawing/2014/main" id="{26A20854-F498-BB98-8C1C-DCF9E73D8F3A}"/>
                  </a:ext>
                </a:extLst>
              </p:cNvPr>
              <p:cNvSpPr txBox="1">
                <a:spLocks noRot="1" noChangeAspect="1" noMove="1" noResize="1" noEditPoints="1" noAdjustHandles="1" noChangeArrowheads="1" noChangeShapeType="1" noTextEdit="1"/>
              </p:cNvSpPr>
              <p:nvPr/>
            </p:nvSpPr>
            <p:spPr>
              <a:xfrm>
                <a:off x="571463" y="2399922"/>
                <a:ext cx="3591922" cy="369332"/>
              </a:xfrm>
              <a:prstGeom prst="rect">
                <a:avLst/>
              </a:prstGeom>
              <a:blipFill>
                <a:blip r:embed="rId4"/>
                <a:stretch>
                  <a:fillRect b="-1500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5" name="תיבת טקסט 24">
                <a:extLst>
                  <a:ext uri="{FF2B5EF4-FFF2-40B4-BE49-F238E27FC236}">
                    <a16:creationId xmlns:a16="http://schemas.microsoft.com/office/drawing/2014/main" id="{FCB2E747-6B13-1885-3D21-4F30C146A408}"/>
                  </a:ext>
                </a:extLst>
              </p:cNvPr>
              <p:cNvSpPr txBox="1"/>
              <p:nvPr/>
            </p:nvSpPr>
            <p:spPr>
              <a:xfrm>
                <a:off x="594847" y="2736491"/>
                <a:ext cx="3318355" cy="369332"/>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en-US" b="0" i="1" dirty="0" smtClean="0">
                              <a:effectLst/>
                              <a:latin typeface="Cambria Math" panose="02040503050406030204" pitchFamily="18" charset="0"/>
                            </a:rPr>
                          </m:ctrlPr>
                        </m:sSubPr>
                        <m:e>
                          <m:r>
                            <a:rPr lang="en-US" b="1" dirty="0">
                              <a:latin typeface="Cambria Math" panose="02040503050406030204" pitchFamily="18" charset="0"/>
                            </a:rPr>
                            <m:t>𝐫</m:t>
                          </m:r>
                        </m:e>
                        <m:sub>
                          <m:r>
                            <a:rPr lang="en-US" b="0" i="1" dirty="0" smtClean="0">
                              <a:effectLst/>
                              <a:latin typeface="Cambria Math" panose="02040503050406030204" pitchFamily="18" charset="0"/>
                            </a:rPr>
                            <m:t>𝑛</m:t>
                          </m:r>
                          <m:r>
                            <a:rPr lang="en-US" b="0" i="1" dirty="0" smtClean="0">
                              <a:effectLst/>
                              <a:latin typeface="Cambria Math" panose="02040503050406030204" pitchFamily="18" charset="0"/>
                            </a:rPr>
                            <m:t>+</m:t>
                          </m:r>
                          <m:r>
                            <a:rPr lang="en-US" b="0" i="1" dirty="0" smtClean="0">
                              <a:effectLst/>
                              <a:latin typeface="Cambria Math" panose="02040503050406030204" pitchFamily="18" charset="0"/>
                            </a:rPr>
                            <m:t>1</m:t>
                          </m:r>
                        </m:sub>
                      </m:sSub>
                      <m:r>
                        <a:rPr lang="en-US" b="0" i="1" dirty="0" smtClean="0">
                          <a:effectLst/>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𝐫</m:t>
                          </m:r>
                        </m:e>
                        <m:sub>
                          <m:r>
                            <a:rPr lang="en-US" i="1" dirty="0">
                              <a:latin typeface="Cambria Math" panose="02040503050406030204" pitchFamily="18" charset="0"/>
                            </a:rPr>
                            <m:t>𝑛</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b="1" i="0" dirty="0">
                              <a:latin typeface="Cambria Math" panose="02040503050406030204" pitchFamily="18" charset="0"/>
                            </a:rPr>
                            <m:t>𝐯</m:t>
                          </m:r>
                        </m:e>
                        <m:sub>
                          <m:r>
                            <a:rPr lang="en-US" i="1" dirty="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rPr>
                            <m:t>1</m:t>
                          </m:r>
                        </m:sub>
                      </m:sSub>
                      <m:r>
                        <m:rPr>
                          <m:sty m:val="p"/>
                        </m:rPr>
                        <a:rPr lang="en-US" b="0" i="1" dirty="0" smtClean="0">
                          <a:latin typeface="Cambria Math" panose="02040503050406030204" pitchFamily="18" charset="0"/>
                        </a:rPr>
                        <m:t>d</m:t>
                      </m:r>
                      <m:r>
                        <a:rPr lang="en-US" b="0" i="1" dirty="0" smtClean="0">
                          <a:latin typeface="Cambria Math" panose="02040503050406030204" pitchFamily="18" charset="0"/>
                        </a:rPr>
                        <m:t>𝑡</m:t>
                      </m:r>
                    </m:oMath>
                  </m:oMathPara>
                </a14:m>
                <a:endParaRPr lang="en-US" b="0" i="1" dirty="0">
                  <a:effectLst/>
                  <a:latin typeface="Cambria Math" panose="02040503050406030204" pitchFamily="18" charset="0"/>
                </a:endParaRPr>
              </a:p>
            </p:txBody>
          </p:sp>
        </mc:Choice>
        <mc:Fallback xmlns="">
          <p:sp>
            <p:nvSpPr>
              <p:cNvPr id="25" name="תיבת טקסט 24">
                <a:extLst>
                  <a:ext uri="{FF2B5EF4-FFF2-40B4-BE49-F238E27FC236}">
                    <a16:creationId xmlns:a16="http://schemas.microsoft.com/office/drawing/2014/main" id="{FCB2E747-6B13-1885-3D21-4F30C146A408}"/>
                  </a:ext>
                </a:extLst>
              </p:cNvPr>
              <p:cNvSpPr txBox="1">
                <a:spLocks noRot="1" noChangeAspect="1" noMove="1" noResize="1" noEditPoints="1" noAdjustHandles="1" noChangeArrowheads="1" noChangeShapeType="1" noTextEdit="1"/>
              </p:cNvSpPr>
              <p:nvPr/>
            </p:nvSpPr>
            <p:spPr>
              <a:xfrm>
                <a:off x="594847" y="2736491"/>
                <a:ext cx="3318355" cy="369332"/>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31755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86000" fill="hold" grpId="1" nodeType="clickEffect">
                                  <p:stCondLst>
                                    <p:cond delay="0"/>
                                  </p:stCondLst>
                                  <p:childTnLst>
                                    <p:animMotion origin="layout" path="M 0.00104 -0.00532 L 0.00104 -0.00509 C 0.00039 0.00394 0.00169 0.04352 -0.00286 0.06204 L -0.00391 0.06713 C -0.0043 0.07824 -0.00443 0.08982 -0.00495 0.10093 C -0.00521 0.10486 -0.00586 0.10811 -0.00612 0.11204 C -0.00664 0.12153 -0.00625 0.1301 -0.00729 0.14005 C -0.00755 0.14422 -0.00898 0.14769 -0.0095 0.15232 C -0.01328 0.19051 -0.00859 0.14792 -0.01159 0.16806 C -0.01328 0.17871 -0.0125 0.18125 -0.0138 0.19445 C -0.01406 0.19653 -0.01445 0.19815 -0.0151 0.2007 C -0.01536 0.2051 -0.01549 0.20973 -0.01614 0.21459 C -0.01614 0.21598 -0.01693 0.2176 -0.01719 0.21922 C -0.01979 0.23311 -0.01667 0.21899 -0.01927 0.23033 C -0.01966 0.23403 -0.02018 0.24908 -0.02174 0.2551 C -0.02213 0.25695 -0.02318 0.25903 -0.02396 0.26088 C -0.02448 0.26389 -0.02448 0.26644 -0.02526 0.26922 C -0.02591 0.27361 -0.02734 0.27801 -0.02825 0.28287 C -0.02851 0.28519 -0.02917 0.28681 -0.0293 0.28912 C -0.02969 0.29051 -0.03021 0.29236 -0.03047 0.29399 C -0.03099 0.29676 -0.03099 0.3 -0.03177 0.30324 C -0.03203 0.30579 -0.0332 0.30834 -0.03385 0.31065 C -0.03411 0.31274 -0.03437 0.31412 -0.03502 0.31551 C -0.03555 0.31736 -0.03659 0.31991 -0.03737 0.32176 C -0.03802 0.32454 -0.03815 0.32824 -0.03945 0.33125 C -0.04062 0.33542 -0.04271 0.33889 -0.04414 0.34375 C -0.04414 0.34491 -0.04427 0.3463 -0.04505 0.34838 C -0.04544 0.35 -0.04635 0.35116 -0.04726 0.35301 C -0.04831 0.35533 -0.04961 0.35811 -0.05065 0.36065 C -0.05143 0.36459 -0.05182 0.36922 -0.05377 0.37292 C -0.05469 0.37431 -0.05625 0.37547 -0.05716 0.37616 C -0.0582 0.38149 -0.0582 0.38588 -0.06146 0.39005 C -0.06211 0.39121 -0.06367 0.39098 -0.06484 0.39167 C -0.06745 0.3963 -0.06745 0.39815 -0.07161 0.40093 C -0.07305 0.40186 -0.07448 0.40186 -0.07604 0.40255 C -0.07917 0.40394 -0.08047 0.40486 -0.08385 0.40579 C -0.08476 0.40672 -0.08607 0.40579 -0.08672 0.40579 L -0.08672 0.40672 " pathEditMode="relative" rAng="0" ptsTypes="AAAAAAAAAAAAAAAAAAAAAAAAAAAAAAAAAAAAAA">
                                      <p:cBhvr>
                                        <p:cTn id="16" dur="500" fill="hold"/>
                                        <p:tgtEl>
                                          <p:spTgt spid="14"/>
                                        </p:tgtEl>
                                        <p:attrNameLst>
                                          <p:attrName>ppt_x</p:attrName>
                                          <p:attrName>ppt_y</p:attrName>
                                        </p:attrNameLst>
                                      </p:cBhvr>
                                      <p:rCtr x="-4388" y="20602"/>
                                    </p:animMotion>
                                  </p:childTnLst>
                                </p:cTn>
                              </p:par>
                            </p:childTnLst>
                          </p:cTn>
                        </p:par>
                        <p:par>
                          <p:cTn id="17" fill="hold">
                            <p:stCondLst>
                              <p:cond delay="500"/>
                            </p:stCondLst>
                            <p:childTnLst>
                              <p:par>
                                <p:cTn id="18" presetID="0" presetClass="path" presetSubtype="0" accel="61000" decel="4000" fill="hold" grpId="2" nodeType="afterEffect">
                                  <p:stCondLst>
                                    <p:cond delay="0"/>
                                  </p:stCondLst>
                                  <p:childTnLst>
                                    <p:animMotion origin="layout" path="M -0.08672 0.40671 L -0.08919 0.40694 C -0.08997 0.4044 -0.09284 0.40347 -0.09765 0.40093 C -0.09661 0.39954 -0.09687 0.39745 -0.10039 0.39537 C -0.09948 0.39097 -0.10143 0.38565 -0.10377 0.38102 C -0.10481 0.3794 -0.10599 0.37731 -0.10677 0.37569 C -0.10963 0.37315 -0.10885 0.3706 -0.11015 0.36829 C -0.11106 0.36713 -0.11237 0.36643 -0.11328 0.36458 C -0.11445 0.36296 -0.11523 0.36018 -0.11627 0.35764 C -0.11745 0.35579 -0.11849 0.3544 -0.11966 0.35231 C -0.12031 0.35069 -0.1207 0.34838 -0.12161 0.34699 C -0.12356 0.34352 -0.12539 0.34306 -0.12773 0.34143 C -0.13021 0.33958 -0.1289 0.33773 -0.13008 0.33657 C -0.13411 0.32986 -0.13476 0.33148 -0.13932 0.32917 C -0.14153 0.32893 -0.14336 0.32662 -0.14557 0.32639 C -0.17174 0.32893 -0.15403 0.32268 -0.16549 0.33079 C -0.16758 0.33218 -0.16979 0.33333 -0.17174 0.33403 L -0.17474 0.33681 C -0.1763 0.33796 -0.17747 0.34051 -0.17903 0.34143 C -0.18034 0.34236 -0.18203 0.34236 -0.18502 0.34306 C -0.18437 0.34421 -0.18515 0.34468 -0.18685 0.34537 C -0.19101 0.35694 -0.18646 0.3456 -0.19166 0.35231 C -0.19948 0.36157 -0.19049 0.35532 -0.19778 0.35949 C -0.21028 0.37569 -0.19505 0.35556 -0.20573 0.37037 C -0.21054 0.37801 -0.20885 0.37315 -0.21367 0.38287 C -0.21653 0.38866 -0.21484 0.38912 -0.22044 0.39352 C -0.21992 0.39491 -0.22174 0.39653 -0.22304 0.39745 C -0.2276 0.41343 -0.22187 0.39745 -0.22929 0.4081 C -0.23659 0.41898 -0.22838 0.41343 -0.23541 0.41713 C -0.23698 0.41968 -0.23828 0.42199 -0.23958 0.42454 C -0.24101 0.42593 -0.24271 0.42778 -0.24388 0.4294 C -0.24518 0.43194 -0.2457 0.43472 -0.247 0.43704 C -0.24791 0.43796 -0.24909 0.43981 -0.25026 0.44074 C -0.25833 0.45255 -0.2487 0.44097 -0.25638 0.44954 C -0.25729 0.45139 -0.25768 0.4537 -0.25846 0.45509 C -0.26015 0.45671 -0.26054 0.45741 -0.26172 0.4588 C -0.26302 0.46042 -0.26471 0.46204 -0.26588 0.46389 C -0.2707 0.47199 -0.26458 0.46806 -0.272 0.47106 C -0.2819 0.48356 -0.27083 0.4706 -0.28034 0.47986 C -0.28255 0.48241 -0.2845 0.48542 -0.28698 0.48727 C -0.28776 0.48866 -0.28867 0.49074 -0.28984 0.49097 C -0.29114 0.49167 -0.29284 0.49213 -0.29427 0.49306 C -0.30169 0.49676 -0.2987 0.49583 -0.30547 0.49838 C -0.30586 0.49931 -0.30638 0.49838 -0.30638 0.49861 L -0.30638 0.49931 " pathEditMode="relative" rAng="0" ptsTypes="AAAAAAAAAAAAAAAAAAAAAAAAAAAAAAAAAAAAAAAAAAAAA">
                                      <p:cBhvr>
                                        <p:cTn id="19" dur="1300" fill="hold"/>
                                        <p:tgtEl>
                                          <p:spTgt spid="14"/>
                                        </p:tgtEl>
                                        <p:attrNameLst>
                                          <p:attrName>ppt_x</p:attrName>
                                          <p:attrName>ppt_y</p:attrName>
                                        </p:attrNameLst>
                                      </p:cBhvr>
                                      <p:rCtr x="-1099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4" grpId="1" animBg="1"/>
      <p:bldP spid="1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FE605-4D68-7ED6-2E17-028B3C3762EC}"/>
            </a:ext>
          </a:extLst>
        </p:cNvPr>
        <p:cNvGrpSpPr/>
        <p:nvPr/>
      </p:nvGrpSpPr>
      <p:grpSpPr>
        <a:xfrm>
          <a:off x="0" y="0"/>
          <a:ext cx="0" cy="0"/>
          <a:chOff x="0" y="0"/>
          <a:chExt cx="0" cy="0"/>
        </a:xfrm>
      </p:grpSpPr>
      <p:grpSp>
        <p:nvGrpSpPr>
          <p:cNvPr id="20" name="קבוצה 19">
            <a:extLst>
              <a:ext uri="{FF2B5EF4-FFF2-40B4-BE49-F238E27FC236}">
                <a16:creationId xmlns:a16="http://schemas.microsoft.com/office/drawing/2014/main" id="{94F94B00-E515-06BC-4074-FD06CC5C583E}"/>
              </a:ext>
            </a:extLst>
          </p:cNvPr>
          <p:cNvGrpSpPr/>
          <p:nvPr/>
        </p:nvGrpSpPr>
        <p:grpSpPr>
          <a:xfrm>
            <a:off x="424542" y="3855424"/>
            <a:ext cx="4301825" cy="991648"/>
            <a:chOff x="424542" y="4452486"/>
            <a:chExt cx="4301825" cy="991648"/>
          </a:xfrm>
        </p:grpSpPr>
        <p:sp>
          <p:nvSpPr>
            <p:cNvPr id="19" name="מלבן: פינות מעוגלות 18">
              <a:extLst>
                <a:ext uri="{FF2B5EF4-FFF2-40B4-BE49-F238E27FC236}">
                  <a16:creationId xmlns:a16="http://schemas.microsoft.com/office/drawing/2014/main" id="{EAA37737-2644-FE83-2F1E-2D9A0C4E75C1}"/>
                </a:ext>
              </a:extLst>
            </p:cNvPr>
            <p:cNvSpPr/>
            <p:nvPr/>
          </p:nvSpPr>
          <p:spPr>
            <a:xfrm>
              <a:off x="470860" y="4452486"/>
              <a:ext cx="4075740" cy="991648"/>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F9F341C5-2219-0766-AA0F-DE4DA90D90DD}"/>
                    </a:ext>
                  </a:extLst>
                </p:cNvPr>
                <p:cNvSpPr txBox="1"/>
                <p:nvPr/>
              </p:nvSpPr>
              <p:spPr>
                <a:xfrm>
                  <a:off x="1408012" y="4948146"/>
                  <a:ext cx="3318355" cy="40011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𝑇</m:t>
                            </m:r>
                          </m:e>
                          <m:sub>
                            <m:r>
                              <a:rPr lang="en-US" sz="2000" b="0" i="1" dirty="0" smtClean="0">
                                <a:effectLst/>
                                <a:latin typeface="Cambria Math" panose="02040503050406030204" pitchFamily="18" charset="0"/>
                              </a:rPr>
                              <m:t>𝑛</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1</m:t>
                            </m:r>
                          </m:sub>
                        </m:sSub>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𝐴</m:t>
                        </m:r>
                        <m:sSub>
                          <m:sSubPr>
                            <m:ctrlPr>
                              <a:rPr lang="en-US" sz="2000" i="1" dirty="0">
                                <a:latin typeface="Cambria Math" panose="02040503050406030204" pitchFamily="18" charset="0"/>
                              </a:rPr>
                            </m:ctrlPr>
                          </m:sSubPr>
                          <m:e>
                            <m:r>
                              <a:rPr lang="en-US" sz="2000" b="0" i="1" dirty="0" smtClean="0">
                                <a:latin typeface="Cambria Math" panose="02040503050406030204" pitchFamily="18" charset="0"/>
                              </a:rPr>
                              <m:t>𝑇</m:t>
                            </m:r>
                          </m:e>
                          <m:sub>
                            <m:r>
                              <a:rPr lang="en-US" sz="2000" i="1" dirty="0">
                                <a:latin typeface="Cambria Math" panose="02040503050406030204" pitchFamily="18" charset="0"/>
                              </a:rPr>
                              <m:t>𝑛</m:t>
                            </m:r>
                          </m:sub>
                        </m:sSub>
                        <m:r>
                          <a:rPr lang="en-US" sz="2000" b="0" i="1" dirty="0" smtClean="0">
                            <a:latin typeface="Cambria Math" panose="02040503050406030204" pitchFamily="18" charset="0"/>
                          </a:rPr>
                          <m:t>            ,</m:t>
                        </m:r>
                        <m:r>
                          <a:rPr lang="en-US" sz="2000" i="1" dirty="0">
                            <a:latin typeface="Cambria Math" panose="02040503050406030204" pitchFamily="18" charset="0"/>
                          </a:rPr>
                          <m:t>𝐴</m:t>
                        </m:r>
                        <m:r>
                          <a:rPr lang="en-US" sz="2000" b="0" i="1" dirty="0" smtClean="0">
                            <a:latin typeface="Cambria Math" panose="02040503050406030204" pitchFamily="18" charset="0"/>
                          </a:rPr>
                          <m:t>&lt;</m:t>
                        </m:r>
                        <m:r>
                          <a:rPr lang="en-US" sz="2000" b="0" i="1" dirty="0" smtClean="0">
                            <a:latin typeface="Cambria Math" panose="02040503050406030204" pitchFamily="18" charset="0"/>
                          </a:rPr>
                          <m:t>1</m:t>
                        </m:r>
                      </m:oMath>
                    </m:oMathPara>
                  </a14:m>
                  <a:endParaRPr lang="en-US" sz="2000" b="0" i="1" dirty="0">
                    <a:effectLst/>
                    <a:latin typeface="Cambria Math" panose="02040503050406030204" pitchFamily="18" charset="0"/>
                  </a:endParaRPr>
                </a:p>
              </p:txBody>
            </p:sp>
          </mc:Choice>
          <mc:Fallback xmlns="">
            <p:sp>
              <p:nvSpPr>
                <p:cNvPr id="6" name="תיבת טקסט 5">
                  <a:extLst>
                    <a:ext uri="{FF2B5EF4-FFF2-40B4-BE49-F238E27FC236}">
                      <a16:creationId xmlns:a16="http://schemas.microsoft.com/office/drawing/2014/main" id="{F9F341C5-2219-0766-AA0F-DE4DA90D90DD}"/>
                    </a:ext>
                  </a:extLst>
                </p:cNvPr>
                <p:cNvSpPr txBox="1">
                  <a:spLocks noRot="1" noChangeAspect="1" noMove="1" noResize="1" noEditPoints="1" noAdjustHandles="1" noChangeArrowheads="1" noChangeShapeType="1" noTextEdit="1"/>
                </p:cNvSpPr>
                <p:nvPr/>
              </p:nvSpPr>
              <p:spPr>
                <a:xfrm>
                  <a:off x="1408012" y="4948146"/>
                  <a:ext cx="3318355" cy="400110"/>
                </a:xfrm>
                <a:prstGeom prst="rect">
                  <a:avLst/>
                </a:prstGeom>
                <a:blipFill>
                  <a:blip r:embed="rId3"/>
                  <a:stretch>
                    <a:fillRect b="-3077"/>
                  </a:stretch>
                </a:blipFill>
              </p:spPr>
              <p:txBody>
                <a:bodyPr/>
                <a:lstStyle/>
                <a:p>
                  <a:r>
                    <a:rPr lang="he-IL">
                      <a:noFill/>
                    </a:rPr>
                    <a:t> </a:t>
                  </a:r>
                </a:p>
              </p:txBody>
            </p:sp>
          </mc:Fallback>
        </mc:AlternateContent>
        <p:sp>
          <p:nvSpPr>
            <p:cNvPr id="9" name="תיבת טקסט 8">
              <a:extLst>
                <a:ext uri="{FF2B5EF4-FFF2-40B4-BE49-F238E27FC236}">
                  <a16:creationId xmlns:a16="http://schemas.microsoft.com/office/drawing/2014/main" id="{62C8DEA6-41F0-1EE8-6D0B-1DEB6E9DD1C5}"/>
                </a:ext>
              </a:extLst>
            </p:cNvPr>
            <p:cNvSpPr txBox="1"/>
            <p:nvPr/>
          </p:nvSpPr>
          <p:spPr>
            <a:xfrm>
              <a:off x="424542" y="4548036"/>
              <a:ext cx="3246955" cy="400110"/>
            </a:xfrm>
            <a:prstGeom prst="rect">
              <a:avLst/>
            </a:prstGeom>
            <a:noFill/>
          </p:spPr>
          <p:txBody>
            <a:bodyPr wrap="square" rtlCol="1">
              <a:spAutoFit/>
            </a:bodyPr>
            <a:lstStyle/>
            <a:p>
              <a:pPr algn="ctr"/>
              <a:r>
                <a:rPr lang="en-US" sz="2000" dirty="0"/>
                <a:t>A selected cooling function</a:t>
              </a:r>
              <a:endParaRPr lang="he-IL" sz="2000" dirty="0"/>
            </a:p>
          </p:txBody>
        </p:sp>
        <p:sp>
          <p:nvSpPr>
            <p:cNvPr id="12" name="תיבת טקסט 11">
              <a:extLst>
                <a:ext uri="{FF2B5EF4-FFF2-40B4-BE49-F238E27FC236}">
                  <a16:creationId xmlns:a16="http://schemas.microsoft.com/office/drawing/2014/main" id="{A2E7AD94-3CBE-32C9-ED53-CDFCA37B2F69}"/>
                </a:ext>
              </a:extLst>
            </p:cNvPr>
            <p:cNvSpPr txBox="1"/>
            <p:nvPr/>
          </p:nvSpPr>
          <p:spPr>
            <a:xfrm>
              <a:off x="424542" y="4970685"/>
              <a:ext cx="1465937" cy="400110"/>
            </a:xfrm>
            <a:prstGeom prst="rect">
              <a:avLst/>
            </a:prstGeom>
            <a:noFill/>
          </p:spPr>
          <p:txBody>
            <a:bodyPr wrap="square" rtlCol="1">
              <a:spAutoFit/>
            </a:bodyPr>
            <a:lstStyle/>
            <a:p>
              <a:pPr algn="ctr"/>
              <a:r>
                <a:rPr lang="en-US" sz="2000" dirty="0"/>
                <a:t>Example:</a:t>
              </a:r>
              <a:endParaRPr lang="he-IL" sz="2000" dirty="0"/>
            </a:p>
          </p:txBody>
        </p:sp>
      </p:grpSp>
      <p:sp>
        <p:nvSpPr>
          <p:cNvPr id="11" name="Title 1">
            <a:extLst>
              <a:ext uri="{FF2B5EF4-FFF2-40B4-BE49-F238E27FC236}">
                <a16:creationId xmlns:a16="http://schemas.microsoft.com/office/drawing/2014/main" id="{F2951EF0-AC39-40B8-B9CE-80AF7E8FE703}"/>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90B375B3-683B-7300-A860-4A795FB4FFB0}"/>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Simulated annealing</a:t>
            </a:r>
          </a:p>
        </p:txBody>
      </p:sp>
      <p:sp>
        <p:nvSpPr>
          <p:cNvPr id="4" name="צורה חופשית: צורה 3">
            <a:extLst>
              <a:ext uri="{FF2B5EF4-FFF2-40B4-BE49-F238E27FC236}">
                <a16:creationId xmlns:a16="http://schemas.microsoft.com/office/drawing/2014/main" id="{3E20C4AA-55B1-49EE-F355-4FBA8922F55E}"/>
              </a:ext>
            </a:extLst>
          </p:cNvPr>
          <p:cNvSpPr/>
          <p:nvPr/>
        </p:nvSpPr>
        <p:spPr>
          <a:xfrm>
            <a:off x="6096000" y="2687087"/>
            <a:ext cx="5219700" cy="3768605"/>
          </a:xfrm>
          <a:custGeom>
            <a:avLst/>
            <a:gdLst>
              <a:gd name="connsiteX0" fmla="*/ 0 w 3784600"/>
              <a:gd name="connsiteY0" fmla="*/ 0 h 2403680"/>
              <a:gd name="connsiteX1" fmla="*/ 635000 w 3784600"/>
              <a:gd name="connsiteY1" fmla="*/ 2349500 h 2403680"/>
              <a:gd name="connsiteX2" fmla="*/ 2044700 w 3784600"/>
              <a:gd name="connsiteY2" fmla="*/ 1676400 h 2403680"/>
              <a:gd name="connsiteX3" fmla="*/ 2921000 w 3784600"/>
              <a:gd name="connsiteY3" fmla="*/ 1968500 h 2403680"/>
              <a:gd name="connsiteX4" fmla="*/ 3784600 w 3784600"/>
              <a:gd name="connsiteY4" fmla="*/ 88900 h 24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600" h="2403680">
                <a:moveTo>
                  <a:pt x="0" y="0"/>
                </a:moveTo>
                <a:cubicBezTo>
                  <a:pt x="147108" y="1035050"/>
                  <a:pt x="294217" y="2070100"/>
                  <a:pt x="635000" y="2349500"/>
                </a:cubicBezTo>
                <a:cubicBezTo>
                  <a:pt x="975783" y="2628900"/>
                  <a:pt x="1663700" y="1739900"/>
                  <a:pt x="2044700" y="1676400"/>
                </a:cubicBezTo>
                <a:cubicBezTo>
                  <a:pt x="2425700" y="1612900"/>
                  <a:pt x="2631017" y="2233083"/>
                  <a:pt x="2921000" y="1968500"/>
                </a:cubicBezTo>
                <a:cubicBezTo>
                  <a:pt x="3210983" y="1703917"/>
                  <a:pt x="3497791" y="896408"/>
                  <a:pt x="3784600" y="88900"/>
                </a:cubicBezTo>
              </a:path>
            </a:pathLst>
          </a:custGeom>
          <a:noFill/>
          <a:ln w="152400">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id="{78E09F99-EFF3-B252-F527-DA73E99651A6}"/>
              </a:ext>
            </a:extLst>
          </p:cNvPr>
          <p:cNvSpPr/>
          <p:nvPr/>
        </p:nvSpPr>
        <p:spPr>
          <a:xfrm>
            <a:off x="10733775" y="2575008"/>
            <a:ext cx="558800" cy="571500"/>
          </a:xfrm>
          <a:prstGeom prst="ellipse">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59" name="תיבת טקסט 58">
                <a:extLst>
                  <a:ext uri="{FF2B5EF4-FFF2-40B4-BE49-F238E27FC236}">
                    <a16:creationId xmlns:a16="http://schemas.microsoft.com/office/drawing/2014/main" id="{47189A42-C666-6B23-AFE9-7BD5BAF71C6B}"/>
                  </a:ext>
                </a:extLst>
              </p:cNvPr>
              <p:cNvSpPr txBox="1"/>
              <p:nvPr/>
            </p:nvSpPr>
            <p:spPr>
              <a:xfrm>
                <a:off x="-348243" y="1846503"/>
                <a:ext cx="3318355" cy="40011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lang="en-US" sz="2000" b="0" i="1" dirty="0" smtClean="0">
                              <a:effectLst/>
                              <a:latin typeface="Cambria Math" panose="02040503050406030204" pitchFamily="18" charset="0"/>
                            </a:rPr>
                          </m:ctrlPr>
                        </m:sSubPr>
                        <m:e>
                          <m:r>
                            <a:rPr lang="en-US" sz="2000" b="1" i="0" dirty="0" smtClean="0">
                              <a:effectLst/>
                              <a:latin typeface="Cambria Math" panose="02040503050406030204" pitchFamily="18" charset="0"/>
                            </a:rPr>
                            <m:t>𝐫</m:t>
                          </m:r>
                        </m:e>
                        <m:sub>
                          <m:r>
                            <a:rPr lang="en-US" sz="2000" b="0" i="1" dirty="0" smtClean="0">
                              <a:effectLst/>
                              <a:latin typeface="Cambria Math" panose="02040503050406030204" pitchFamily="18" charset="0"/>
                            </a:rPr>
                            <m:t>𝑛</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1</m:t>
                          </m:r>
                        </m:sub>
                      </m:sSub>
                      <m:r>
                        <a:rPr lang="en-US" sz="2000" b="0" i="1" dirty="0" smtClean="0">
                          <a:effectLst/>
                          <a:latin typeface="Cambria Math" panose="02040503050406030204" pitchFamily="18" charset="0"/>
                        </a:rPr>
                        <m:t>=</m:t>
                      </m:r>
                      <m:sSub>
                        <m:sSubPr>
                          <m:ctrlPr>
                            <a:rPr lang="en-US" sz="2000" i="1" dirty="0">
                              <a:latin typeface="Cambria Math" panose="02040503050406030204" pitchFamily="18" charset="0"/>
                            </a:rPr>
                          </m:ctrlPr>
                        </m:sSubPr>
                        <m:e>
                          <m:r>
                            <a:rPr lang="en-US" sz="2000" b="1" dirty="0">
                              <a:latin typeface="Cambria Math" panose="02040503050406030204" pitchFamily="18" charset="0"/>
                            </a:rPr>
                            <m:t>𝐫</m:t>
                          </m:r>
                        </m:e>
                        <m:sub>
                          <m:r>
                            <a:rPr lang="en-US" sz="2000" i="1" dirty="0">
                              <a:latin typeface="Cambria Math" panose="02040503050406030204" pitchFamily="18" charset="0"/>
                            </a:rPr>
                            <m:t>𝑛</m:t>
                          </m:r>
                        </m:sub>
                      </m:sSub>
                      <m:r>
                        <a:rPr lang="en-US" sz="2000" b="0" i="1" dirty="0" smtClean="0">
                          <a:latin typeface="Cambria Math" panose="02040503050406030204" pitchFamily="18" charset="0"/>
                        </a:rPr>
                        <m:t>+</m:t>
                      </m:r>
                    </m:oMath>
                  </m:oMathPara>
                </a14:m>
                <a:endParaRPr lang="en-US" sz="2000" b="0" i="1" dirty="0">
                  <a:effectLst/>
                  <a:latin typeface="Cambria Math" panose="02040503050406030204" pitchFamily="18" charset="0"/>
                </a:endParaRPr>
              </a:p>
            </p:txBody>
          </p:sp>
        </mc:Choice>
        <mc:Fallback xmlns="">
          <p:sp>
            <p:nvSpPr>
              <p:cNvPr id="59" name="תיבת טקסט 58">
                <a:extLst>
                  <a:ext uri="{FF2B5EF4-FFF2-40B4-BE49-F238E27FC236}">
                    <a16:creationId xmlns:a16="http://schemas.microsoft.com/office/drawing/2014/main" id="{47189A42-C666-6B23-AFE9-7BD5BAF71C6B}"/>
                  </a:ext>
                </a:extLst>
              </p:cNvPr>
              <p:cNvSpPr txBox="1">
                <a:spLocks noRot="1" noChangeAspect="1" noMove="1" noResize="1" noEditPoints="1" noAdjustHandles="1" noChangeArrowheads="1" noChangeShapeType="1" noTextEdit="1"/>
              </p:cNvSpPr>
              <p:nvPr/>
            </p:nvSpPr>
            <p:spPr>
              <a:xfrm>
                <a:off x="-348243" y="1846503"/>
                <a:ext cx="3318355" cy="400110"/>
              </a:xfrm>
              <a:prstGeom prst="rect">
                <a:avLst/>
              </a:prstGeom>
              <a:blipFill>
                <a:blip r:embed="rId4"/>
                <a:stretch>
                  <a:fillRect b="-151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6468CADB-5890-A604-C507-1F5F553B4957}"/>
                  </a:ext>
                </a:extLst>
              </p:cNvPr>
              <p:cNvSpPr txBox="1"/>
              <p:nvPr/>
            </p:nvSpPr>
            <p:spPr>
              <a:xfrm>
                <a:off x="-270216" y="2477955"/>
                <a:ext cx="6292850" cy="10749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𝑃</m:t>
                      </m:r>
                      <m:r>
                        <a:rPr lang="en-US" sz="2000" b="0" i="1" dirty="0" smtClean="0">
                          <a:latin typeface="Cambria Math" panose="02040503050406030204" pitchFamily="18" charset="0"/>
                        </a:rPr>
                        <m:t>(</m:t>
                      </m:r>
                      <m:r>
                        <m:rPr>
                          <m:sty m:val="p"/>
                        </m:rPr>
                        <a:rPr lang="en-US" sz="2000" b="0" i="1" dirty="0" smtClean="0">
                          <a:latin typeface="Cambria Math" panose="02040503050406030204" pitchFamily="18" charset="0"/>
                        </a:rPr>
                        <m:t>accept</m:t>
                      </m:r>
                      <m:r>
                        <a:rPr lang="en-US" sz="2000" b="0" i="1" dirty="0" smtClean="0">
                          <a:latin typeface="Cambria Math" panose="02040503050406030204" pitchFamily="18" charset="0"/>
                        </a:rPr>
                        <m:t>)=</m:t>
                      </m:r>
                      <m:d>
                        <m:dPr>
                          <m:begChr m:val="{"/>
                          <m:endChr m:val=""/>
                          <m:ctrlPr>
                            <a:rPr lang="en-US" sz="2000" b="0" i="1" dirty="0" smtClean="0">
                              <a:latin typeface="Cambria Math" panose="02040503050406030204" pitchFamily="18" charset="0"/>
                            </a:rPr>
                          </m:ctrlPr>
                        </m:dPr>
                        <m:e>
                          <m:eqArr>
                            <m:eqArrPr>
                              <m:ctrlPr>
                                <a:rPr lang="en-US" sz="2000" b="0" i="1" dirty="0" smtClean="0">
                                  <a:latin typeface="Cambria Math" panose="02040503050406030204" pitchFamily="18" charset="0"/>
                                </a:rPr>
                              </m:ctrlPr>
                            </m:eqArrPr>
                            <m:e>
                              <m:r>
                                <a:rPr lang="en-US" sz="2000" i="1" dirty="0">
                                  <a:latin typeface="Cambria Math" panose="02040503050406030204" pitchFamily="18" charset="0"/>
                                </a:rPr>
                                <m:t>1</m:t>
                              </m:r>
                              <m:r>
                                <a:rPr lang="en-US" sz="2000" i="1" dirty="0">
                                  <a:latin typeface="Cambria Math" panose="02040503050406030204" pitchFamily="18" charset="0"/>
                                </a:rPr>
                                <m:t>            </m:t>
                              </m:r>
                              <m:r>
                                <a:rPr lang="en-US" sz="2000" b="0" i="1" dirty="0" smtClean="0">
                                  <a:latin typeface="Cambria Math" panose="02040503050406030204" pitchFamily="18" charset="0"/>
                                </a:rPr>
                                <m:t>                 ,</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𝐸</m:t>
                                  </m:r>
                                </m:e>
                                <m:sub>
                                  <m:r>
                                    <a:rPr lang="en-US" sz="2000" i="1" dirty="0">
                                      <a:latin typeface="Cambria Math" panose="02040503050406030204" pitchFamily="18" charset="0"/>
                                    </a:rPr>
                                    <m:t>𝑛</m:t>
                                  </m:r>
                                  <m:r>
                                    <a:rPr lang="en-US" sz="2000" i="1" dirty="0">
                                      <a:latin typeface="Cambria Math" panose="02040503050406030204" pitchFamily="18" charset="0"/>
                                    </a:rPr>
                                    <m:t>+</m:t>
                                  </m:r>
                                  <m:r>
                                    <a:rPr lang="en-US" sz="2000" i="1" dirty="0">
                                      <a:latin typeface="Cambria Math" panose="02040503050406030204" pitchFamily="18" charset="0"/>
                                    </a:rPr>
                                    <m:t>1</m:t>
                                  </m:r>
                                </m:sub>
                              </m:sSub>
                              <m:r>
                                <a:rPr lang="en-US" sz="2000" i="1" dirty="0">
                                  <a:latin typeface="Cambria Math" panose="02040503050406030204" pitchFamily="18" charset="0"/>
                                </a:rPr>
                                <m:t>&lt; </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𝐸</m:t>
                                  </m:r>
                                </m:e>
                                <m:sub>
                                  <m:r>
                                    <a:rPr lang="en-US" sz="2000" i="1" dirty="0">
                                      <a:latin typeface="Cambria Math" panose="02040503050406030204" pitchFamily="18" charset="0"/>
                                    </a:rPr>
                                    <m:t>𝑛</m:t>
                                  </m:r>
                                </m:sub>
                              </m:sSub>
                            </m:e>
                            <m:e>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f>
                                    <m:fPr>
                                      <m:ctrlPr>
                                        <a:rPr lang="en-US" sz="2000" i="1" dirty="0">
                                          <a:latin typeface="Cambria Math" panose="02040503050406030204" pitchFamily="18" charset="0"/>
                                        </a:rPr>
                                      </m:ctrlPr>
                                    </m:fPr>
                                    <m:num>
                                      <m:r>
                                        <a:rPr lang="en-US" sz="2000" i="1" dirty="0">
                                          <a:latin typeface="Cambria Math" panose="02040503050406030204" pitchFamily="18" charset="0"/>
                                          <a:ea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𝐸</m:t>
                                          </m:r>
                                        </m:e>
                                        <m:sub>
                                          <m:r>
                                            <a:rPr lang="en-US" sz="2000" i="1" dirty="0">
                                              <a:latin typeface="Cambria Math" panose="02040503050406030204" pitchFamily="18" charset="0"/>
                                            </a:rPr>
                                            <m:t>𝑛</m:t>
                                          </m:r>
                                          <m:r>
                                            <a:rPr lang="en-US" sz="2000" i="1" dirty="0">
                                              <a:latin typeface="Cambria Math" panose="02040503050406030204" pitchFamily="18" charset="0"/>
                                            </a:rPr>
                                            <m:t>+</m:t>
                                          </m:r>
                                          <m:r>
                                            <a:rPr lang="en-US" sz="2000" i="1" dirty="0">
                                              <a:latin typeface="Cambria Math" panose="02040503050406030204" pitchFamily="18" charset="0"/>
                                            </a:rPr>
                                            <m:t>1</m:t>
                                          </m:r>
                                        </m:sub>
                                      </m:sSub>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𝐸</m:t>
                                          </m:r>
                                        </m:e>
                                        <m:sub>
                                          <m:r>
                                            <a:rPr lang="en-US" sz="2000" i="1" dirty="0">
                                              <a:latin typeface="Cambria Math" panose="02040503050406030204" pitchFamily="18" charset="0"/>
                                            </a:rPr>
                                            <m:t>𝑛</m:t>
                                          </m:r>
                                        </m:sub>
                                      </m:sSub>
                                      <m:r>
                                        <a:rPr lang="en-US" sz="2000" i="1" dirty="0">
                                          <a:latin typeface="Cambria Math" panose="02040503050406030204" pitchFamily="18" charset="0"/>
                                        </a:rPr>
                                        <m:t>)</m:t>
                                      </m:r>
                                    </m:num>
                                    <m:den>
                                      <m:sSub>
                                        <m:sSubPr>
                                          <m:ctrlPr>
                                            <a:rPr lang="en-US" sz="2000" i="1" dirty="0">
                                              <a:latin typeface="Cambria Math" panose="02040503050406030204" pitchFamily="18" charset="0"/>
                                            </a:rPr>
                                          </m:ctrlPr>
                                        </m:sSubPr>
                                        <m:e>
                                          <m:r>
                                            <a:rPr lang="en-US" sz="2000" i="1" dirty="0">
                                              <a:latin typeface="Cambria Math" panose="02040503050406030204" pitchFamily="18" charset="0"/>
                                            </a:rPr>
                                            <m:t>𝑘</m:t>
                                          </m:r>
                                        </m:e>
                                        <m:sub>
                                          <m:r>
                                            <a:rPr lang="en-US" sz="2000" i="1" dirty="0">
                                              <a:latin typeface="Cambria Math" panose="02040503050406030204" pitchFamily="18" charset="0"/>
                                            </a:rPr>
                                            <m:t>𝐵</m:t>
                                          </m:r>
                                        </m:sub>
                                      </m:sSub>
                                      <m:sSub>
                                        <m:sSubPr>
                                          <m:ctrlPr>
                                            <a:rPr lang="en-US" sz="2000" i="1" dirty="0" smtClean="0">
                                              <a:latin typeface="Cambria Math" panose="02040503050406030204" pitchFamily="18" charset="0"/>
                                            </a:rPr>
                                          </m:ctrlPr>
                                        </m:sSubPr>
                                        <m:e>
                                          <m:r>
                                            <a:rPr lang="en-US" sz="2000" i="1" dirty="0">
                                              <a:latin typeface="Cambria Math" panose="02040503050406030204" pitchFamily="18" charset="0"/>
                                            </a:rPr>
                                            <m:t>𝑇</m:t>
                                          </m:r>
                                        </m:e>
                                        <m:sub>
                                          <m:r>
                                            <a:rPr lang="en-US" sz="2000" b="0" i="1" dirty="0" smtClean="0">
                                              <a:latin typeface="Cambria Math" panose="02040503050406030204" pitchFamily="18" charset="0"/>
                                            </a:rPr>
                                            <m:t>𝑛</m:t>
                                          </m:r>
                                        </m:sub>
                                      </m:sSub>
                                    </m:den>
                                  </m:f>
                                </m:sup>
                              </m:sSup>
                              <m:r>
                                <a:rPr lang="en-US" sz="2000" b="0" i="1" dirty="0" smtClean="0">
                                  <a:latin typeface="Cambria Math" panose="02040503050406030204" pitchFamily="18" charset="0"/>
                                </a:rPr>
                                <m:t>         </m:t>
                              </m:r>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𝐸</m:t>
                                  </m:r>
                                </m:e>
                                <m:sub>
                                  <m:r>
                                    <a:rPr lang="en-US" sz="2000" i="1" dirty="0">
                                      <a:latin typeface="Cambria Math" panose="02040503050406030204" pitchFamily="18" charset="0"/>
                                    </a:rPr>
                                    <m:t>𝑛</m:t>
                                  </m:r>
                                  <m:r>
                                    <a:rPr lang="en-US" sz="2000" i="1" dirty="0">
                                      <a:latin typeface="Cambria Math" panose="02040503050406030204" pitchFamily="18" charset="0"/>
                                    </a:rPr>
                                    <m:t>+</m:t>
                                  </m:r>
                                  <m:r>
                                    <a:rPr lang="en-US" sz="2000" i="1" dirty="0">
                                      <a:latin typeface="Cambria Math" panose="02040503050406030204" pitchFamily="18" charset="0"/>
                                    </a:rPr>
                                    <m:t>1</m:t>
                                  </m:r>
                                </m:sub>
                              </m:sSub>
                              <m:r>
                                <a:rPr lang="en-US" sz="2000" i="1" dirty="0">
                                  <a:latin typeface="Cambria Math" panose="02040503050406030204" pitchFamily="18" charset="0"/>
                                </a:rPr>
                                <m:t>&gt; </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𝐸</m:t>
                                  </m:r>
                                </m:e>
                                <m:sub>
                                  <m:r>
                                    <a:rPr lang="en-US" sz="2000" i="1" dirty="0">
                                      <a:latin typeface="Cambria Math" panose="02040503050406030204" pitchFamily="18" charset="0"/>
                                    </a:rPr>
                                    <m:t>𝑛</m:t>
                                  </m:r>
                                </m:sub>
                              </m:sSub>
                            </m:e>
                          </m:eqArr>
                        </m:e>
                      </m:d>
                    </m:oMath>
                  </m:oMathPara>
                </a14:m>
                <a:endParaRPr lang="he-IL" sz="2000" i="1" dirty="0"/>
              </a:p>
            </p:txBody>
          </p:sp>
        </mc:Choice>
        <mc:Fallback xmlns="">
          <p:sp>
            <p:nvSpPr>
              <p:cNvPr id="26" name="תיבת טקסט 25">
                <a:extLst>
                  <a:ext uri="{FF2B5EF4-FFF2-40B4-BE49-F238E27FC236}">
                    <a16:creationId xmlns:a16="http://schemas.microsoft.com/office/drawing/2014/main" id="{6468CADB-5890-A604-C507-1F5F553B4957}"/>
                  </a:ext>
                </a:extLst>
              </p:cNvPr>
              <p:cNvSpPr txBox="1">
                <a:spLocks noRot="1" noChangeAspect="1" noMove="1" noResize="1" noEditPoints="1" noAdjustHandles="1" noChangeArrowheads="1" noChangeShapeType="1" noTextEdit="1"/>
              </p:cNvSpPr>
              <p:nvPr/>
            </p:nvSpPr>
            <p:spPr>
              <a:xfrm>
                <a:off x="-270216" y="2477955"/>
                <a:ext cx="6292850" cy="1074910"/>
              </a:xfrm>
              <a:prstGeom prst="rect">
                <a:avLst/>
              </a:prstGeom>
              <a:blipFill>
                <a:blip r:embed="rId5"/>
                <a:stretch>
                  <a:fillRect/>
                </a:stretch>
              </a:blipFill>
            </p:spPr>
            <p:txBody>
              <a:bodyPr/>
              <a:lstStyle/>
              <a:p>
                <a:r>
                  <a:rPr lang="he-IL">
                    <a:noFill/>
                  </a:rPr>
                  <a:t> </a:t>
                </a:r>
              </a:p>
            </p:txBody>
          </p:sp>
        </mc:Fallback>
      </mc:AlternateContent>
      <p:sp>
        <p:nvSpPr>
          <p:cNvPr id="3" name="תיבת טקסט 2">
            <a:extLst>
              <a:ext uri="{FF2B5EF4-FFF2-40B4-BE49-F238E27FC236}">
                <a16:creationId xmlns:a16="http://schemas.microsoft.com/office/drawing/2014/main" id="{A0337A1A-8273-FC86-1182-5E576068E25B}"/>
              </a:ext>
            </a:extLst>
          </p:cNvPr>
          <p:cNvSpPr txBox="1"/>
          <p:nvPr/>
        </p:nvSpPr>
        <p:spPr>
          <a:xfrm>
            <a:off x="1922538" y="1863302"/>
            <a:ext cx="1748960" cy="400110"/>
          </a:xfrm>
          <a:prstGeom prst="rect">
            <a:avLst/>
          </a:prstGeom>
          <a:noFill/>
        </p:spPr>
        <p:txBody>
          <a:bodyPr wrap="square" rtlCol="1">
            <a:spAutoFit/>
          </a:bodyPr>
          <a:lstStyle/>
          <a:p>
            <a:pPr algn="ctr"/>
            <a:r>
              <a:rPr lang="en-US" sz="2000" dirty="0"/>
              <a:t>random move</a:t>
            </a:r>
            <a:endParaRPr lang="he-IL" sz="2000" dirty="0"/>
          </a:p>
        </p:txBody>
      </p:sp>
      <p:cxnSp>
        <p:nvCxnSpPr>
          <p:cNvPr id="15" name="מחבר חץ ישר 14">
            <a:extLst>
              <a:ext uri="{FF2B5EF4-FFF2-40B4-BE49-F238E27FC236}">
                <a16:creationId xmlns:a16="http://schemas.microsoft.com/office/drawing/2014/main" id="{3E49E459-D4CB-9427-D600-489756AF72C9}"/>
              </a:ext>
            </a:extLst>
          </p:cNvPr>
          <p:cNvCxnSpPr>
            <a:cxnSpLocks/>
            <a:stCxn id="9" idx="0"/>
          </p:cNvCxnSpPr>
          <p:nvPr/>
        </p:nvCxnSpPr>
        <p:spPr>
          <a:xfrm flipV="1">
            <a:off x="2048020" y="3327238"/>
            <a:ext cx="922092" cy="623736"/>
          </a:xfrm>
          <a:prstGeom prst="straightConnector1">
            <a:avLst/>
          </a:prstGeom>
          <a:ln w="19050">
            <a:solidFill>
              <a:srgbClr val="008080"/>
            </a:solidFill>
            <a:tailEnd type="triangle"/>
          </a:ln>
        </p:spPr>
        <p:style>
          <a:lnRef idx="1">
            <a:schemeClr val="accent1"/>
          </a:lnRef>
          <a:fillRef idx="0">
            <a:schemeClr val="accent1"/>
          </a:fillRef>
          <a:effectRef idx="0">
            <a:schemeClr val="accent1"/>
          </a:effectRef>
          <a:fontRef idx="minor">
            <a:schemeClr val="tx1"/>
          </a:fontRef>
        </p:style>
      </p:cxnSp>
      <p:sp>
        <p:nvSpPr>
          <p:cNvPr id="21" name="מלבן: פינות מעוגלות 20">
            <a:extLst>
              <a:ext uri="{FF2B5EF4-FFF2-40B4-BE49-F238E27FC236}">
                <a16:creationId xmlns:a16="http://schemas.microsoft.com/office/drawing/2014/main" id="{A5E0B66B-7D42-C782-1558-6608736C8B1F}"/>
              </a:ext>
            </a:extLst>
          </p:cNvPr>
          <p:cNvSpPr/>
          <p:nvPr/>
        </p:nvSpPr>
        <p:spPr>
          <a:xfrm>
            <a:off x="2765541" y="3053079"/>
            <a:ext cx="428873" cy="377704"/>
          </a:xfrm>
          <a:prstGeom prst="roundRect">
            <a:avLst/>
          </a:prstGeom>
          <a:solidFill>
            <a:srgbClr val="009999">
              <a:alpha val="5300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7" name="קבוצה 36">
            <a:extLst>
              <a:ext uri="{FF2B5EF4-FFF2-40B4-BE49-F238E27FC236}">
                <a16:creationId xmlns:a16="http://schemas.microsoft.com/office/drawing/2014/main" id="{4BA847DC-F165-D32F-BBFC-FB5607EE97B9}"/>
              </a:ext>
            </a:extLst>
          </p:cNvPr>
          <p:cNvGrpSpPr/>
          <p:nvPr/>
        </p:nvGrpSpPr>
        <p:grpSpPr>
          <a:xfrm>
            <a:off x="1103607" y="5028118"/>
            <a:ext cx="3314088" cy="1189210"/>
            <a:chOff x="1103607" y="5503206"/>
            <a:chExt cx="3314088" cy="1189210"/>
          </a:xfrm>
        </p:grpSpPr>
        <p:grpSp>
          <p:nvGrpSpPr>
            <p:cNvPr id="31" name="קבוצה 30">
              <a:extLst>
                <a:ext uri="{FF2B5EF4-FFF2-40B4-BE49-F238E27FC236}">
                  <a16:creationId xmlns:a16="http://schemas.microsoft.com/office/drawing/2014/main" id="{CD58F0F6-28CD-055A-E8E7-5F03F4434562}"/>
                </a:ext>
              </a:extLst>
            </p:cNvPr>
            <p:cNvGrpSpPr/>
            <p:nvPr/>
          </p:nvGrpSpPr>
          <p:grpSpPr>
            <a:xfrm>
              <a:off x="1381683" y="5503206"/>
              <a:ext cx="2723731" cy="683329"/>
              <a:chOff x="1394383" y="5681006"/>
              <a:chExt cx="2723731" cy="683329"/>
            </a:xfrm>
          </p:grpSpPr>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6F7ECCA2-EE34-45B7-368A-815BE4B3D4E2}"/>
                      </a:ext>
                    </a:extLst>
                  </p:cNvPr>
                  <p:cNvSpPr txBox="1"/>
                  <p:nvPr/>
                </p:nvSpPr>
                <p:spPr>
                  <a:xfrm>
                    <a:off x="2280014" y="5681006"/>
                    <a:ext cx="977900" cy="6833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𝑒</m:t>
                              </m:r>
                            </m:e>
                            <m:sup>
                              <m:r>
                                <a:rPr lang="en-US" sz="2400" i="1" dirty="0">
                                  <a:latin typeface="Cambria Math" panose="02040503050406030204" pitchFamily="18" charset="0"/>
                                  <a:ea typeface="Cambria Math" panose="02040503050406030204" pitchFamily="18" charset="0"/>
                                </a:rPr>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𝐸</m:t>
                                  </m:r>
                                </m:num>
                                <m:den>
                                  <m:sSub>
                                    <m:sSubPr>
                                      <m:ctrlPr>
                                        <a:rPr lang="en-US" sz="2400" i="1" dirty="0">
                                          <a:latin typeface="Cambria Math" panose="02040503050406030204" pitchFamily="18" charset="0"/>
                                        </a:rPr>
                                      </m:ctrlPr>
                                    </m:sSubPr>
                                    <m:e>
                                      <m:r>
                                        <a:rPr lang="en-US" sz="2400" i="1" dirty="0">
                                          <a:latin typeface="Cambria Math" panose="02040503050406030204" pitchFamily="18" charset="0"/>
                                        </a:rPr>
                                        <m:t>𝑘</m:t>
                                      </m:r>
                                    </m:e>
                                    <m:sub>
                                      <m:r>
                                        <a:rPr lang="en-US" sz="2400" i="1" dirty="0">
                                          <a:latin typeface="Cambria Math" panose="02040503050406030204" pitchFamily="18" charset="0"/>
                                        </a:rPr>
                                        <m:t>𝐵</m:t>
                                      </m:r>
                                    </m:sub>
                                  </m:sSub>
                                  <m:r>
                                    <a:rPr lang="en-US" sz="2400" i="1" dirty="0" smtClean="0">
                                      <a:latin typeface="Cambria Math" panose="02040503050406030204" pitchFamily="18" charset="0"/>
                                    </a:rPr>
                                    <m:t>𝑇</m:t>
                                  </m:r>
                                </m:den>
                              </m:f>
                            </m:sup>
                          </m:sSup>
                        </m:oMath>
                      </m:oMathPara>
                    </a14:m>
                    <a:endParaRPr lang="he-IL" sz="2400" dirty="0"/>
                  </a:p>
                </p:txBody>
              </p:sp>
            </mc:Choice>
            <mc:Fallback xmlns="">
              <p:sp>
                <p:nvSpPr>
                  <p:cNvPr id="24" name="תיבת טקסט 23">
                    <a:extLst>
                      <a:ext uri="{FF2B5EF4-FFF2-40B4-BE49-F238E27FC236}">
                        <a16:creationId xmlns:a16="http://schemas.microsoft.com/office/drawing/2014/main" id="{6F7ECCA2-EE34-45B7-368A-815BE4B3D4E2}"/>
                      </a:ext>
                    </a:extLst>
                  </p:cNvPr>
                  <p:cNvSpPr txBox="1">
                    <a:spLocks noRot="1" noChangeAspect="1" noMove="1" noResize="1" noEditPoints="1" noAdjustHandles="1" noChangeArrowheads="1" noChangeShapeType="1" noTextEdit="1"/>
                  </p:cNvSpPr>
                  <p:nvPr/>
                </p:nvSpPr>
                <p:spPr>
                  <a:xfrm>
                    <a:off x="2280014" y="5681006"/>
                    <a:ext cx="977900" cy="683329"/>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1704A7C4-B7BC-55DB-6FCC-6AC8BFBF5D6A}"/>
                      </a:ext>
                    </a:extLst>
                  </p:cNvPr>
                  <p:cNvSpPr txBox="1"/>
                  <p:nvPr/>
                </p:nvSpPr>
                <p:spPr>
                  <a:xfrm>
                    <a:off x="3041789" y="5818516"/>
                    <a:ext cx="64452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&lt;</m:t>
                          </m:r>
                        </m:oMath>
                      </m:oMathPara>
                    </a14:m>
                    <a:endParaRPr lang="he-IL" sz="2800" dirty="0"/>
                  </a:p>
                </p:txBody>
              </p:sp>
            </mc:Choice>
            <mc:Fallback xmlns="">
              <p:sp>
                <p:nvSpPr>
                  <p:cNvPr id="27" name="תיבת טקסט 26">
                    <a:extLst>
                      <a:ext uri="{FF2B5EF4-FFF2-40B4-BE49-F238E27FC236}">
                        <a16:creationId xmlns:a16="http://schemas.microsoft.com/office/drawing/2014/main" id="{1704A7C4-B7BC-55DB-6FCC-6AC8BFBF5D6A}"/>
                      </a:ext>
                    </a:extLst>
                  </p:cNvPr>
                  <p:cNvSpPr txBox="1">
                    <a:spLocks noRot="1" noChangeAspect="1" noMove="1" noResize="1" noEditPoints="1" noAdjustHandles="1" noChangeArrowheads="1" noChangeShapeType="1" noTextEdit="1"/>
                  </p:cNvSpPr>
                  <p:nvPr/>
                </p:nvSpPr>
                <p:spPr>
                  <a:xfrm>
                    <a:off x="3041789" y="5818516"/>
                    <a:ext cx="644525" cy="523220"/>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BB04D7B8-EFF2-7EF0-21ED-24D5B13ADC1C}"/>
                      </a:ext>
                    </a:extLst>
                  </p:cNvPr>
                  <p:cNvSpPr txBox="1"/>
                  <p:nvPr/>
                </p:nvSpPr>
                <p:spPr>
                  <a:xfrm>
                    <a:off x="1826214" y="5820733"/>
                    <a:ext cx="64452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&lt;</m:t>
                          </m:r>
                        </m:oMath>
                      </m:oMathPara>
                    </a14:m>
                    <a:endParaRPr lang="he-IL" sz="2800" dirty="0"/>
                  </a:p>
                </p:txBody>
              </p:sp>
            </mc:Choice>
            <mc:Fallback xmlns="">
              <p:sp>
                <p:nvSpPr>
                  <p:cNvPr id="28" name="תיבת טקסט 27">
                    <a:extLst>
                      <a:ext uri="{FF2B5EF4-FFF2-40B4-BE49-F238E27FC236}">
                        <a16:creationId xmlns:a16="http://schemas.microsoft.com/office/drawing/2014/main" id="{BB04D7B8-EFF2-7EF0-21ED-24D5B13ADC1C}"/>
                      </a:ext>
                    </a:extLst>
                  </p:cNvPr>
                  <p:cNvSpPr txBox="1">
                    <a:spLocks noRot="1" noChangeAspect="1" noMove="1" noResize="1" noEditPoints="1" noAdjustHandles="1" noChangeArrowheads="1" noChangeShapeType="1" noTextEdit="1"/>
                  </p:cNvSpPr>
                  <p:nvPr/>
                </p:nvSpPr>
                <p:spPr>
                  <a:xfrm>
                    <a:off x="1826214" y="5820733"/>
                    <a:ext cx="644525" cy="523220"/>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3D73C274-7D9B-191B-2A48-42F4790C4155}"/>
                      </a:ext>
                    </a:extLst>
                  </p:cNvPr>
                  <p:cNvSpPr txBox="1"/>
                  <p:nvPr/>
                </p:nvSpPr>
                <p:spPr>
                  <a:xfrm>
                    <a:off x="3473589" y="5818516"/>
                    <a:ext cx="64452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1</m:t>
                          </m:r>
                        </m:oMath>
                      </m:oMathPara>
                    </a14:m>
                    <a:endParaRPr lang="he-IL" sz="2800" dirty="0"/>
                  </a:p>
                </p:txBody>
              </p:sp>
            </mc:Choice>
            <mc:Fallback xmlns="">
              <p:sp>
                <p:nvSpPr>
                  <p:cNvPr id="29" name="תיבת טקסט 28">
                    <a:extLst>
                      <a:ext uri="{FF2B5EF4-FFF2-40B4-BE49-F238E27FC236}">
                        <a16:creationId xmlns:a16="http://schemas.microsoft.com/office/drawing/2014/main" id="{3D73C274-7D9B-191B-2A48-42F4790C4155}"/>
                      </a:ext>
                    </a:extLst>
                  </p:cNvPr>
                  <p:cNvSpPr txBox="1">
                    <a:spLocks noRot="1" noChangeAspect="1" noMove="1" noResize="1" noEditPoints="1" noAdjustHandles="1" noChangeArrowheads="1" noChangeShapeType="1" noTextEdit="1"/>
                  </p:cNvSpPr>
                  <p:nvPr/>
                </p:nvSpPr>
                <p:spPr>
                  <a:xfrm>
                    <a:off x="3473589" y="5818516"/>
                    <a:ext cx="644525" cy="523220"/>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 name="תיבת טקסט 29">
                    <a:extLst>
                      <a:ext uri="{FF2B5EF4-FFF2-40B4-BE49-F238E27FC236}">
                        <a16:creationId xmlns:a16="http://schemas.microsoft.com/office/drawing/2014/main" id="{F4D0C9B6-E101-F892-D7DC-FE8FD96F543E}"/>
                      </a:ext>
                    </a:extLst>
                  </p:cNvPr>
                  <p:cNvSpPr txBox="1"/>
                  <p:nvPr/>
                </p:nvSpPr>
                <p:spPr>
                  <a:xfrm>
                    <a:off x="1394383" y="5808033"/>
                    <a:ext cx="64452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0</m:t>
                          </m:r>
                        </m:oMath>
                      </m:oMathPara>
                    </a14:m>
                    <a:endParaRPr lang="he-IL" sz="2800" dirty="0"/>
                  </a:p>
                </p:txBody>
              </p:sp>
            </mc:Choice>
            <mc:Fallback xmlns="">
              <p:sp>
                <p:nvSpPr>
                  <p:cNvPr id="30" name="תיבת טקסט 29">
                    <a:extLst>
                      <a:ext uri="{FF2B5EF4-FFF2-40B4-BE49-F238E27FC236}">
                        <a16:creationId xmlns:a16="http://schemas.microsoft.com/office/drawing/2014/main" id="{F4D0C9B6-E101-F892-D7DC-FE8FD96F543E}"/>
                      </a:ext>
                    </a:extLst>
                  </p:cNvPr>
                  <p:cNvSpPr txBox="1">
                    <a:spLocks noRot="1" noChangeAspect="1" noMove="1" noResize="1" noEditPoints="1" noAdjustHandles="1" noChangeArrowheads="1" noChangeShapeType="1" noTextEdit="1"/>
                  </p:cNvSpPr>
                  <p:nvPr/>
                </p:nvSpPr>
                <p:spPr>
                  <a:xfrm>
                    <a:off x="1394383" y="5808033"/>
                    <a:ext cx="644525" cy="523220"/>
                  </a:xfrm>
                  <a:prstGeom prst="rect">
                    <a:avLst/>
                  </a:prstGeom>
                  <a:blipFill>
                    <a:blip r:embed="rId10"/>
                    <a:stretch>
                      <a:fillRect/>
                    </a:stretch>
                  </a:blipFill>
                </p:spPr>
                <p:txBody>
                  <a:bodyPr/>
                  <a:lstStyle/>
                  <a:p>
                    <a:r>
                      <a:rPr lang="he-IL">
                        <a:noFill/>
                      </a:rPr>
                      <a:t> </a:t>
                    </a:r>
                  </a:p>
                </p:txBody>
              </p:sp>
            </mc:Fallback>
          </mc:AlternateContent>
        </p:grpSp>
        <p:sp>
          <p:nvSpPr>
            <p:cNvPr id="32" name="סוגר מסולסל שמאלי 31">
              <a:extLst>
                <a:ext uri="{FF2B5EF4-FFF2-40B4-BE49-F238E27FC236}">
                  <a16:creationId xmlns:a16="http://schemas.microsoft.com/office/drawing/2014/main" id="{AC83C4E2-F0ED-6FCF-A966-7471371D9309}"/>
                </a:ext>
              </a:extLst>
            </p:cNvPr>
            <p:cNvSpPr/>
            <p:nvPr/>
          </p:nvSpPr>
          <p:spPr>
            <a:xfrm rot="16200000">
              <a:off x="3746594" y="5938245"/>
              <a:ext cx="150627" cy="589914"/>
            </a:xfrm>
            <a:prstGeom prst="leftBrace">
              <a:avLst/>
            </a:prstGeom>
            <a:ln>
              <a:solidFill>
                <a:srgbClr val="00808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3" name="סוגר מסולסל שמאלי 32">
              <a:extLst>
                <a:ext uri="{FF2B5EF4-FFF2-40B4-BE49-F238E27FC236}">
                  <a16:creationId xmlns:a16="http://schemas.microsoft.com/office/drawing/2014/main" id="{7AEB4610-EA35-E492-4BC4-AEFD679C1FD1}"/>
                </a:ext>
              </a:extLst>
            </p:cNvPr>
            <p:cNvSpPr/>
            <p:nvPr/>
          </p:nvSpPr>
          <p:spPr>
            <a:xfrm rot="16200000">
              <a:off x="1625038" y="5933809"/>
              <a:ext cx="150627" cy="589914"/>
            </a:xfrm>
            <a:prstGeom prst="leftBrace">
              <a:avLst/>
            </a:prstGeom>
            <a:ln>
              <a:solidFill>
                <a:srgbClr val="00808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62C28B43-5BFF-3E04-EA64-549EE8F6F795}"/>
                    </a:ext>
                  </a:extLst>
                </p:cNvPr>
                <p:cNvSpPr txBox="1"/>
                <p:nvPr/>
              </p:nvSpPr>
              <p:spPr>
                <a:xfrm>
                  <a:off x="3194414" y="6323084"/>
                  <a:ext cx="12232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𝑘</m:t>
                            </m:r>
                          </m:e>
                          <m:sub>
                            <m:r>
                              <a:rPr lang="en-US" i="1" dirty="0">
                                <a:latin typeface="Cambria Math" panose="02040503050406030204" pitchFamily="18" charset="0"/>
                              </a:rPr>
                              <m:t>𝐵</m:t>
                            </m:r>
                          </m:sub>
                        </m:sSub>
                        <m:r>
                          <a:rPr lang="en-US" sz="1800" b="0" i="1" dirty="0" smtClean="0">
                            <a:latin typeface="Cambria Math" panose="02040503050406030204" pitchFamily="18" charset="0"/>
                            <a:ea typeface="Cambria Math" panose="02040503050406030204" pitchFamily="18" charset="0"/>
                          </a:rPr>
                          <m:t>𝑇</m:t>
                        </m:r>
                        <m:r>
                          <a:rPr lang="en-US" sz="1800" b="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𝐸</m:t>
                        </m:r>
                      </m:oMath>
                    </m:oMathPara>
                  </a14:m>
                  <a:endParaRPr lang="he-IL" i="1" dirty="0"/>
                </a:p>
              </p:txBody>
            </p:sp>
          </mc:Choice>
          <mc:Fallback xmlns="">
            <p:sp>
              <p:nvSpPr>
                <p:cNvPr id="35" name="תיבת טקסט 34">
                  <a:extLst>
                    <a:ext uri="{FF2B5EF4-FFF2-40B4-BE49-F238E27FC236}">
                      <a16:creationId xmlns:a16="http://schemas.microsoft.com/office/drawing/2014/main" id="{62C28B43-5BFF-3E04-EA64-549EE8F6F795}"/>
                    </a:ext>
                  </a:extLst>
                </p:cNvPr>
                <p:cNvSpPr txBox="1">
                  <a:spLocks noRot="1" noChangeAspect="1" noMove="1" noResize="1" noEditPoints="1" noAdjustHandles="1" noChangeArrowheads="1" noChangeShapeType="1" noTextEdit="1"/>
                </p:cNvSpPr>
                <p:nvPr/>
              </p:nvSpPr>
              <p:spPr>
                <a:xfrm>
                  <a:off x="3194414" y="6323084"/>
                  <a:ext cx="1223281" cy="369332"/>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E65735FB-08C4-4712-E6CA-431BC3F63B09}"/>
                    </a:ext>
                  </a:extLst>
                </p:cNvPr>
                <p:cNvSpPr txBox="1"/>
                <p:nvPr/>
              </p:nvSpPr>
              <p:spPr>
                <a:xfrm>
                  <a:off x="1103607" y="6304276"/>
                  <a:ext cx="12232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𝑘</m:t>
                            </m:r>
                          </m:e>
                          <m:sub>
                            <m:r>
                              <a:rPr lang="en-US" i="1" dirty="0">
                                <a:latin typeface="Cambria Math" panose="02040503050406030204" pitchFamily="18" charset="0"/>
                              </a:rPr>
                              <m:t>𝐵</m:t>
                            </m:r>
                          </m:sub>
                        </m:sSub>
                        <m:r>
                          <a:rPr lang="en-US" i="1" dirty="0">
                            <a:latin typeface="Cambria Math" panose="02040503050406030204" pitchFamily="18" charset="0"/>
                            <a:ea typeface="Cambria Math" panose="02040503050406030204" pitchFamily="18" charset="0"/>
                          </a:rPr>
                          <m:t>𝑇</m:t>
                        </m:r>
                        <m:r>
                          <a:rPr lang="en-US"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𝐸</m:t>
                        </m:r>
                      </m:oMath>
                    </m:oMathPara>
                  </a14:m>
                  <a:endParaRPr lang="he-IL" i="1" dirty="0"/>
                </a:p>
              </p:txBody>
            </p:sp>
          </mc:Choice>
          <mc:Fallback xmlns="">
            <p:sp>
              <p:nvSpPr>
                <p:cNvPr id="36" name="תיבת טקסט 35">
                  <a:extLst>
                    <a:ext uri="{FF2B5EF4-FFF2-40B4-BE49-F238E27FC236}">
                      <a16:creationId xmlns:a16="http://schemas.microsoft.com/office/drawing/2014/main" id="{E65735FB-08C4-4712-E6CA-431BC3F63B09}"/>
                    </a:ext>
                  </a:extLst>
                </p:cNvPr>
                <p:cNvSpPr txBox="1">
                  <a:spLocks noRot="1" noChangeAspect="1" noMove="1" noResize="1" noEditPoints="1" noAdjustHandles="1" noChangeArrowheads="1" noChangeShapeType="1" noTextEdit="1"/>
                </p:cNvSpPr>
                <p:nvPr/>
              </p:nvSpPr>
              <p:spPr>
                <a:xfrm>
                  <a:off x="1103607" y="6304276"/>
                  <a:ext cx="1223281" cy="369332"/>
                </a:xfrm>
                <a:prstGeom prst="rect">
                  <a:avLst/>
                </a:prstGeom>
                <a:blipFill>
                  <a:blip r:embed="rId12"/>
                  <a:stretch>
                    <a:fillRect/>
                  </a:stretch>
                </a:blipFill>
              </p:spPr>
              <p:txBody>
                <a:bodyPr/>
                <a:lstStyle/>
                <a:p>
                  <a:r>
                    <a:rPr lang="he-IL">
                      <a:noFill/>
                    </a:rPr>
                    <a:t> </a:t>
                  </a:r>
                </a:p>
              </p:txBody>
            </p:sp>
          </mc:Fallback>
        </mc:AlternateContent>
      </p:grpSp>
      <p:sp>
        <p:nvSpPr>
          <p:cNvPr id="10" name="תיבת טקסט 9">
            <a:extLst>
              <a:ext uri="{FF2B5EF4-FFF2-40B4-BE49-F238E27FC236}">
                <a16:creationId xmlns:a16="http://schemas.microsoft.com/office/drawing/2014/main" id="{6D00C3B4-E8A0-B23B-DDB0-4010F5584195}"/>
              </a:ext>
            </a:extLst>
          </p:cNvPr>
          <p:cNvSpPr txBox="1"/>
          <p:nvPr/>
        </p:nvSpPr>
        <p:spPr>
          <a:xfrm>
            <a:off x="36764" y="6559197"/>
            <a:ext cx="14541915" cy="338554"/>
          </a:xfrm>
          <a:prstGeom prst="rect">
            <a:avLst/>
          </a:prstGeom>
          <a:noFill/>
        </p:spPr>
        <p:txBody>
          <a:bodyPr wrap="square">
            <a:spAutoFit/>
          </a:bodyPr>
          <a:lstStyle/>
          <a:p>
            <a:r>
              <a:rPr lang="en-US" sz="1600" i="1" dirty="0">
                <a:solidFill>
                  <a:schemeClr val="bg1">
                    <a:lumMod val="65000"/>
                  </a:schemeClr>
                </a:solidFill>
              </a:rPr>
              <a:t>Kirkpatrick, S. et al (1983) Optimization by simulated annealing. Science 220(4598): 671–680.doi:10.1126/science.220.4598.671.</a:t>
            </a:r>
            <a:endParaRPr lang="he-IL" sz="1600" i="1" dirty="0">
              <a:solidFill>
                <a:schemeClr val="bg1">
                  <a:lumMod val="65000"/>
                </a:schemeClr>
              </a:solidFill>
            </a:endParaRPr>
          </a:p>
        </p:txBody>
      </p:sp>
      <p:sp>
        <p:nvSpPr>
          <p:cNvPr id="13" name="תיבת טקסט 12">
            <a:extLst>
              <a:ext uri="{FF2B5EF4-FFF2-40B4-BE49-F238E27FC236}">
                <a16:creationId xmlns:a16="http://schemas.microsoft.com/office/drawing/2014/main" id="{CAF9228C-A595-DC46-1B17-D7A7C87C17F2}"/>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Numerical methods</a:t>
            </a:r>
          </a:p>
        </p:txBody>
      </p:sp>
      <p:sp>
        <p:nvSpPr>
          <p:cNvPr id="16" name="תיבת טקסט 15">
            <a:extLst>
              <a:ext uri="{FF2B5EF4-FFF2-40B4-BE49-F238E27FC236}">
                <a16:creationId xmlns:a16="http://schemas.microsoft.com/office/drawing/2014/main" id="{991CE77B-E75F-A005-5DB6-9D0CFF65AE6D}"/>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a:t>
            </a:r>
            <a:r>
              <a:rPr lang="en-US" sz="3200" b="1" dirty="0">
                <a:solidFill>
                  <a:schemeClr val="bg1">
                    <a:lumMod val="85000"/>
                  </a:schemeClr>
                </a:solidFill>
              </a:rPr>
              <a:t>I</a:t>
            </a:r>
            <a:r>
              <a:rPr lang="en-US" sz="3200" b="1" dirty="0">
                <a:solidFill>
                  <a:schemeClr val="bg2">
                    <a:lumMod val="50000"/>
                  </a:schemeClr>
                </a:solidFill>
              </a:rPr>
              <a:t>I</a:t>
            </a:r>
            <a:endParaRPr lang="he-IL" sz="3200" b="1" dirty="0">
              <a:solidFill>
                <a:schemeClr val="bg2">
                  <a:lumMod val="50000"/>
                </a:schemeClr>
              </a:solidFill>
            </a:endParaRPr>
          </a:p>
        </p:txBody>
      </p:sp>
      <p:sp>
        <p:nvSpPr>
          <p:cNvPr id="2" name="תיבת טקסט 1">
            <a:extLst>
              <a:ext uri="{FF2B5EF4-FFF2-40B4-BE49-F238E27FC236}">
                <a16:creationId xmlns:a16="http://schemas.microsoft.com/office/drawing/2014/main" id="{D911C632-EDC7-4D3B-E41C-A7B80CE62AD4}"/>
              </a:ext>
            </a:extLst>
          </p:cNvPr>
          <p:cNvSpPr txBox="1"/>
          <p:nvPr/>
        </p:nvSpPr>
        <p:spPr>
          <a:xfrm>
            <a:off x="470860" y="1431562"/>
            <a:ext cx="2026558" cy="400110"/>
          </a:xfrm>
          <a:prstGeom prst="rect">
            <a:avLst/>
          </a:prstGeom>
          <a:noFill/>
        </p:spPr>
        <p:txBody>
          <a:bodyPr wrap="square" rtlCol="1">
            <a:spAutoFit/>
          </a:bodyPr>
          <a:lstStyle/>
          <a:p>
            <a:r>
              <a:rPr lang="en-US" sz="2000" dirty="0"/>
              <a:t>The algorithm:</a:t>
            </a:r>
          </a:p>
        </p:txBody>
      </p:sp>
    </p:spTree>
    <p:extLst>
      <p:ext uri="{BB962C8B-B14F-4D97-AF65-F5344CB8AC3E}">
        <p14:creationId xmlns:p14="http://schemas.microsoft.com/office/powerpoint/2010/main" val="147421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6000" decel="94000" fill="hold" grpId="1" nodeType="clickEffect">
                                  <p:stCondLst>
                                    <p:cond delay="0"/>
                                  </p:stCondLst>
                                  <p:childTnLst>
                                    <p:animMotion origin="layout" path="M 4.79167E-6 -1.11111E-6 L -0.02292 0.14445 " pathEditMode="relative" rAng="0" ptsTypes="AA">
                                      <p:cBhvr>
                                        <p:cTn id="32" dur="500" fill="hold"/>
                                        <p:tgtEl>
                                          <p:spTgt spid="14"/>
                                        </p:tgtEl>
                                        <p:attrNameLst>
                                          <p:attrName>ppt_x</p:attrName>
                                          <p:attrName>ppt_y</p:attrName>
                                        </p:attrNameLst>
                                      </p:cBhvr>
                                      <p:rCtr x="-1146" y="7222"/>
                                    </p:animMotion>
                                  </p:childTnLst>
                                </p:cTn>
                              </p:par>
                            </p:childTnLst>
                          </p:cTn>
                        </p:par>
                        <p:par>
                          <p:cTn id="33" fill="hold">
                            <p:stCondLst>
                              <p:cond delay="500"/>
                            </p:stCondLst>
                            <p:childTnLst>
                              <p:par>
                                <p:cTn id="34" presetID="42" presetClass="path" presetSubtype="0" accel="6000" decel="94000" fill="hold" grpId="2" nodeType="afterEffect">
                                  <p:stCondLst>
                                    <p:cond delay="0"/>
                                  </p:stCondLst>
                                  <p:childTnLst>
                                    <p:animMotion origin="layout" path="M -0.02292 0.14445 L -0.37409 0.02662 " pathEditMode="relative" rAng="0" ptsTypes="AA">
                                      <p:cBhvr>
                                        <p:cTn id="35" dur="500" fill="hold"/>
                                        <p:tgtEl>
                                          <p:spTgt spid="14"/>
                                        </p:tgtEl>
                                        <p:attrNameLst>
                                          <p:attrName>ppt_x</p:attrName>
                                          <p:attrName>ppt_y</p:attrName>
                                        </p:attrNameLst>
                                      </p:cBhvr>
                                      <p:rCtr x="-17565" y="-5903"/>
                                    </p:animMotion>
                                  </p:childTnLst>
                                </p:cTn>
                              </p:par>
                            </p:childTnLst>
                          </p:cTn>
                        </p:par>
                        <p:par>
                          <p:cTn id="36" fill="hold">
                            <p:stCondLst>
                              <p:cond delay="1000"/>
                            </p:stCondLst>
                            <p:childTnLst>
                              <p:par>
                                <p:cTn id="37" presetID="42" presetClass="path" presetSubtype="0" accel="6000" decel="94000" fill="hold" grpId="3" nodeType="afterEffect">
                                  <p:stCondLst>
                                    <p:cond delay="0"/>
                                  </p:stCondLst>
                                  <p:childTnLst>
                                    <p:animMotion origin="layout" path="M -0.37409 0.02662 L -0.36706 0.23773 " pathEditMode="relative" rAng="0" ptsTypes="AA">
                                      <p:cBhvr>
                                        <p:cTn id="38" dur="500" fill="hold"/>
                                        <p:tgtEl>
                                          <p:spTgt spid="14"/>
                                        </p:tgtEl>
                                        <p:attrNameLst>
                                          <p:attrName>ppt_x</p:attrName>
                                          <p:attrName>ppt_y</p:attrName>
                                        </p:attrNameLst>
                                      </p:cBhvr>
                                      <p:rCtr x="352" y="10556"/>
                                    </p:animMotion>
                                  </p:childTnLst>
                                </p:cTn>
                              </p:par>
                            </p:childTnLst>
                          </p:cTn>
                        </p:par>
                        <p:par>
                          <p:cTn id="39" fill="hold">
                            <p:stCondLst>
                              <p:cond delay="1500"/>
                            </p:stCondLst>
                            <p:childTnLst>
                              <p:par>
                                <p:cTn id="40" presetID="42" presetClass="path" presetSubtype="0" accel="6000" decel="94000" fill="hold" grpId="4" nodeType="afterEffect">
                                  <p:stCondLst>
                                    <p:cond delay="0"/>
                                  </p:stCondLst>
                                  <p:childTnLst>
                                    <p:animMotion origin="layout" path="M -0.36706 0.23773 L -0.02292 0.14445 " pathEditMode="relative" rAng="0" ptsTypes="AA">
                                      <p:cBhvr>
                                        <p:cTn id="41" dur="500" fill="hold"/>
                                        <p:tgtEl>
                                          <p:spTgt spid="14"/>
                                        </p:tgtEl>
                                        <p:attrNameLst>
                                          <p:attrName>ppt_x</p:attrName>
                                          <p:attrName>ppt_y</p:attrName>
                                        </p:attrNameLst>
                                      </p:cBhvr>
                                      <p:rCtr x="17201" y="-4676"/>
                                    </p:animMotion>
                                  </p:childTnLst>
                                </p:cTn>
                              </p:par>
                            </p:childTnLst>
                          </p:cTn>
                        </p:par>
                        <p:par>
                          <p:cTn id="42" fill="hold">
                            <p:stCondLst>
                              <p:cond delay="2000"/>
                            </p:stCondLst>
                            <p:childTnLst>
                              <p:par>
                                <p:cTn id="43" presetID="42" presetClass="path" presetSubtype="0" accel="6000" decel="94000" fill="hold" grpId="5" nodeType="afterEffect">
                                  <p:stCondLst>
                                    <p:cond delay="0"/>
                                  </p:stCondLst>
                                  <p:childTnLst>
                                    <p:animMotion origin="layout" path="M -0.02292 0.14445 L -0.0892 0.39514 " pathEditMode="relative" rAng="0" ptsTypes="AA">
                                      <p:cBhvr>
                                        <p:cTn id="44" dur="500" fill="hold"/>
                                        <p:tgtEl>
                                          <p:spTgt spid="14"/>
                                        </p:tgtEl>
                                        <p:attrNameLst>
                                          <p:attrName>ppt_x</p:attrName>
                                          <p:attrName>ppt_y</p:attrName>
                                        </p:attrNameLst>
                                      </p:cBhvr>
                                      <p:rCtr x="-3320" y="12523"/>
                                    </p:animMotion>
                                  </p:childTnLst>
                                </p:cTn>
                              </p:par>
                            </p:childTnLst>
                          </p:cTn>
                        </p:par>
                        <p:par>
                          <p:cTn id="45" fill="hold">
                            <p:stCondLst>
                              <p:cond delay="2500"/>
                            </p:stCondLst>
                            <p:childTnLst>
                              <p:par>
                                <p:cTn id="46" presetID="42" presetClass="path" presetSubtype="0" accel="6000" decel="94000" fill="hold" grpId="6" nodeType="afterEffect">
                                  <p:stCondLst>
                                    <p:cond delay="0"/>
                                  </p:stCondLst>
                                  <p:childTnLst>
                                    <p:animMotion origin="layout" path="M -0.0892 0.39514 L -0.17409 0.31389 " pathEditMode="relative" rAng="0" ptsTypes="AA">
                                      <p:cBhvr>
                                        <p:cTn id="47" dur="500" fill="hold"/>
                                        <p:tgtEl>
                                          <p:spTgt spid="14"/>
                                        </p:tgtEl>
                                        <p:attrNameLst>
                                          <p:attrName>ppt_x</p:attrName>
                                          <p:attrName>ppt_y</p:attrName>
                                        </p:attrNameLst>
                                      </p:cBhvr>
                                      <p:rCtr x="-4245" y="-4074"/>
                                    </p:animMotion>
                                  </p:childTnLst>
                                </p:cTn>
                              </p:par>
                            </p:childTnLst>
                          </p:cTn>
                        </p:par>
                        <p:par>
                          <p:cTn id="48" fill="hold">
                            <p:stCondLst>
                              <p:cond delay="3000"/>
                            </p:stCondLst>
                            <p:childTnLst>
                              <p:par>
                                <p:cTn id="49" presetID="42" presetClass="path" presetSubtype="0" accel="6000" decel="94000" fill="hold" grpId="7" nodeType="afterEffect">
                                  <p:stCondLst>
                                    <p:cond delay="0"/>
                                  </p:stCondLst>
                                  <p:childTnLst>
                                    <p:animMotion origin="layout" path="M -0.17409 0.31389 L -0.35235 0.34769 " pathEditMode="relative" rAng="0" ptsTypes="AA">
                                      <p:cBhvr>
                                        <p:cTn id="50" dur="500" fill="hold"/>
                                        <p:tgtEl>
                                          <p:spTgt spid="14"/>
                                        </p:tgtEl>
                                        <p:attrNameLst>
                                          <p:attrName>ppt_x</p:attrName>
                                          <p:attrName>ppt_y</p:attrName>
                                        </p:attrNameLst>
                                      </p:cBhvr>
                                      <p:rCtr x="-8919" y="1690"/>
                                    </p:animMotion>
                                  </p:childTnLst>
                                </p:cTn>
                              </p:par>
                            </p:childTnLst>
                          </p:cTn>
                        </p:par>
                        <p:par>
                          <p:cTn id="51" fill="hold">
                            <p:stCondLst>
                              <p:cond delay="3500"/>
                            </p:stCondLst>
                            <p:childTnLst>
                              <p:par>
                                <p:cTn id="52" presetID="42" presetClass="path" presetSubtype="0" accel="6000" decel="94000" fill="hold" grpId="8" nodeType="afterEffect">
                                  <p:stCondLst>
                                    <p:cond delay="0"/>
                                  </p:stCondLst>
                                  <p:childTnLst>
                                    <p:animMotion origin="layout" path="M -0.35235 0.34769 L -0.24388 0.4007 " pathEditMode="relative" rAng="0" ptsTypes="AA">
                                      <p:cBhvr>
                                        <p:cTn id="53" dur="500" fill="hold"/>
                                        <p:tgtEl>
                                          <p:spTgt spid="14"/>
                                        </p:tgtEl>
                                        <p:attrNameLst>
                                          <p:attrName>ppt_x</p:attrName>
                                          <p:attrName>ppt_y</p:attrName>
                                        </p:attrNameLst>
                                      </p:cBhvr>
                                      <p:rCtr x="5417" y="2639"/>
                                    </p:animMotion>
                                  </p:childTnLst>
                                </p:cTn>
                              </p:par>
                            </p:childTnLst>
                          </p:cTn>
                        </p:par>
                        <p:par>
                          <p:cTn id="54" fill="hold">
                            <p:stCondLst>
                              <p:cond delay="4000"/>
                            </p:stCondLst>
                            <p:childTnLst>
                              <p:par>
                                <p:cTn id="55" presetID="42" presetClass="path" presetSubtype="0" accel="6000" decel="94000" fill="hold" grpId="9" nodeType="afterEffect">
                                  <p:stCondLst>
                                    <p:cond delay="0"/>
                                  </p:stCondLst>
                                  <p:childTnLst>
                                    <p:animMotion origin="layout" path="M -0.24388 0.4007 L -0.32305 0.46435 " pathEditMode="relative" rAng="0" ptsTypes="AA">
                                      <p:cBhvr>
                                        <p:cTn id="56" dur="500" fill="hold"/>
                                        <p:tgtEl>
                                          <p:spTgt spid="14"/>
                                        </p:tgtEl>
                                        <p:attrNameLst>
                                          <p:attrName>ppt_x</p:attrName>
                                          <p:attrName>ppt_y</p:attrName>
                                        </p:attrNameLst>
                                      </p:cBhvr>
                                      <p:rCtr x="-3958" y="3171"/>
                                    </p:animMotion>
                                  </p:childTnLst>
                                </p:cTn>
                              </p:par>
                            </p:childTnLst>
                          </p:cTn>
                        </p:par>
                        <p:par>
                          <p:cTn id="57" fill="hold">
                            <p:stCondLst>
                              <p:cond delay="4500"/>
                            </p:stCondLst>
                            <p:childTnLst>
                              <p:par>
                                <p:cTn id="58" presetID="42" presetClass="path" presetSubtype="0" accel="6000" decel="94000" fill="hold" grpId="10" nodeType="afterEffect">
                                  <p:stCondLst>
                                    <p:cond delay="0"/>
                                  </p:stCondLst>
                                  <p:childTnLst>
                                    <p:animMotion origin="layout" path="M -0.32305 0.46435 L -0.30925 0.4919 " pathEditMode="relative" rAng="0" ptsTypes="AA">
                                      <p:cBhvr>
                                        <p:cTn id="59" dur="500" fill="hold"/>
                                        <p:tgtEl>
                                          <p:spTgt spid="14"/>
                                        </p:tgtEl>
                                        <p:attrNameLst>
                                          <p:attrName>ppt_x</p:attrName>
                                          <p:attrName>ppt_y</p:attrName>
                                        </p:attrNameLst>
                                      </p:cBhvr>
                                      <p:rCtr x="690" y="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4" grpId="1" animBg="1"/>
      <p:bldP spid="14" grpId="2" animBg="1"/>
      <p:bldP spid="14" grpId="3" animBg="1"/>
      <p:bldP spid="14" grpId="4" animBg="1"/>
      <p:bldP spid="14" grpId="5" animBg="1"/>
      <p:bldP spid="14" grpId="6" animBg="1"/>
      <p:bldP spid="14" grpId="7" animBg="1"/>
      <p:bldP spid="14" grpId="8" animBg="1"/>
      <p:bldP spid="14" grpId="9" animBg="1"/>
      <p:bldP spid="14" grpId="1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758A9-7209-CF95-8FD6-A558290F44E6}"/>
            </a:ext>
          </a:extLst>
        </p:cNvPr>
        <p:cNvGrpSpPr/>
        <p:nvPr/>
      </p:nvGrpSpPr>
      <p:grpSpPr>
        <a:xfrm>
          <a:off x="0" y="0"/>
          <a:ext cx="0" cy="0"/>
          <a:chOff x="0" y="0"/>
          <a:chExt cx="0" cy="0"/>
        </a:xfrm>
      </p:grpSpPr>
      <p:sp>
        <p:nvSpPr>
          <p:cNvPr id="70" name="מלבן: פינות מעוגלות 69">
            <a:extLst>
              <a:ext uri="{FF2B5EF4-FFF2-40B4-BE49-F238E27FC236}">
                <a16:creationId xmlns:a16="http://schemas.microsoft.com/office/drawing/2014/main" id="{F116D7EB-173F-14D9-7507-7B40358264A7}"/>
              </a:ext>
            </a:extLst>
          </p:cNvPr>
          <p:cNvSpPr/>
          <p:nvPr/>
        </p:nvSpPr>
        <p:spPr>
          <a:xfrm>
            <a:off x="346102" y="1651791"/>
            <a:ext cx="1753814" cy="605857"/>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itle 1">
            <a:extLst>
              <a:ext uri="{FF2B5EF4-FFF2-40B4-BE49-F238E27FC236}">
                <a16:creationId xmlns:a16="http://schemas.microsoft.com/office/drawing/2014/main" id="{4D005AA5-F89C-4598-D052-5B332B6698C6}"/>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4C62AA10-29CE-4007-F78A-C4DF954A389F}"/>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Simulated annealing – modified Lam</a:t>
            </a:r>
          </a:p>
        </p:txBody>
      </p:sp>
      <p:sp>
        <p:nvSpPr>
          <p:cNvPr id="5" name="תיבת טקסט 4">
            <a:extLst>
              <a:ext uri="{FF2B5EF4-FFF2-40B4-BE49-F238E27FC236}">
                <a16:creationId xmlns:a16="http://schemas.microsoft.com/office/drawing/2014/main" id="{1D9FE066-67DA-4DC1-9255-EC20267AECE4}"/>
              </a:ext>
            </a:extLst>
          </p:cNvPr>
          <p:cNvSpPr txBox="1"/>
          <p:nvPr/>
        </p:nvSpPr>
        <p:spPr>
          <a:xfrm>
            <a:off x="614585" y="3351082"/>
            <a:ext cx="1748960" cy="400110"/>
          </a:xfrm>
          <a:prstGeom prst="rect">
            <a:avLst/>
          </a:prstGeom>
          <a:noFill/>
        </p:spPr>
        <p:txBody>
          <a:bodyPr wrap="square" rtlCol="1">
            <a:spAutoFit/>
          </a:bodyPr>
          <a:lstStyle/>
          <a:p>
            <a:pPr algn="ctr"/>
            <a:r>
              <a:rPr lang="en-US" sz="2000" dirty="0"/>
              <a:t>accepting</a:t>
            </a:r>
            <a:endParaRPr lang="he-IL" sz="2000" dirty="0"/>
          </a:p>
        </p:txBody>
      </p:sp>
      <p:sp>
        <p:nvSpPr>
          <p:cNvPr id="10" name="תיבת טקסט 9">
            <a:extLst>
              <a:ext uri="{FF2B5EF4-FFF2-40B4-BE49-F238E27FC236}">
                <a16:creationId xmlns:a16="http://schemas.microsoft.com/office/drawing/2014/main" id="{7020989F-C848-3C3E-43B6-5338ACBB03EA}"/>
              </a:ext>
            </a:extLst>
          </p:cNvPr>
          <p:cNvSpPr txBox="1"/>
          <p:nvPr/>
        </p:nvSpPr>
        <p:spPr>
          <a:xfrm>
            <a:off x="4717377" y="3338141"/>
            <a:ext cx="1748960" cy="400110"/>
          </a:xfrm>
          <a:prstGeom prst="rect">
            <a:avLst/>
          </a:prstGeom>
          <a:noFill/>
        </p:spPr>
        <p:txBody>
          <a:bodyPr wrap="square" rtlCol="1">
            <a:spAutoFit/>
          </a:bodyPr>
          <a:lstStyle/>
          <a:p>
            <a:pPr algn="ctr"/>
            <a:r>
              <a:rPr lang="en-US" sz="2000" dirty="0"/>
              <a:t>declining</a:t>
            </a:r>
            <a:endParaRPr lang="he-IL" sz="2000" dirty="0"/>
          </a:p>
        </p:txBody>
      </p:sp>
      <mc:AlternateContent xmlns:mc="http://schemas.openxmlformats.org/markup-compatibility/2006" xmlns:a14="http://schemas.microsoft.com/office/drawing/2010/main">
        <mc:Choice Requires="a14">
          <p:sp>
            <p:nvSpPr>
              <p:cNvPr id="23" name="תיבת טקסט 22">
                <a:extLst>
                  <a:ext uri="{FF2B5EF4-FFF2-40B4-BE49-F238E27FC236}">
                    <a16:creationId xmlns:a16="http://schemas.microsoft.com/office/drawing/2014/main" id="{756E77D7-0901-ADE6-F06F-72D54F2BC2B1}"/>
                  </a:ext>
                </a:extLst>
              </p:cNvPr>
              <p:cNvSpPr txBox="1"/>
              <p:nvPr/>
            </p:nvSpPr>
            <p:spPr>
              <a:xfrm>
                <a:off x="431901" y="1693817"/>
                <a:ext cx="161921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a:latin typeface="Cambria Math" panose="02040503050406030204" pitchFamily="18" charset="0"/>
                            </a:rPr>
                            <m:t>𝐸</m:t>
                          </m:r>
                        </m:e>
                        <m:sub>
                          <m:r>
                            <a:rPr lang="en-US" sz="2400" i="1" dirty="0">
                              <a:latin typeface="Cambria Math" panose="02040503050406030204" pitchFamily="18" charset="0"/>
                            </a:rPr>
                            <m:t>𝑛</m:t>
                          </m:r>
                          <m:r>
                            <a:rPr lang="en-US" sz="2400" i="1" dirty="0">
                              <a:latin typeface="Cambria Math" panose="02040503050406030204" pitchFamily="18" charset="0"/>
                            </a:rPr>
                            <m:t>+</m:t>
                          </m:r>
                          <m:r>
                            <a:rPr lang="en-US" sz="2400" i="1" dirty="0">
                              <a:latin typeface="Cambria Math" panose="02040503050406030204" pitchFamily="18" charset="0"/>
                            </a:rPr>
                            <m:t>1</m:t>
                          </m:r>
                        </m:sub>
                      </m:sSub>
                      <m:r>
                        <a:rPr lang="en-US" sz="2400" i="1" dirty="0">
                          <a:latin typeface="Cambria Math" panose="02040503050406030204" pitchFamily="18" charset="0"/>
                        </a:rPr>
                        <m:t>&lt;</m:t>
                      </m:r>
                      <m:r>
                        <a:rPr lang="en-US" sz="2400" i="1" dirty="0" smtClean="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𝐸</m:t>
                          </m:r>
                        </m:e>
                        <m:sub>
                          <m:r>
                            <a:rPr lang="en-US" sz="2400" i="1" dirty="0">
                              <a:latin typeface="Cambria Math" panose="02040503050406030204" pitchFamily="18" charset="0"/>
                            </a:rPr>
                            <m:t>𝑛</m:t>
                          </m:r>
                        </m:sub>
                      </m:sSub>
                    </m:oMath>
                  </m:oMathPara>
                </a14:m>
                <a:endParaRPr lang="he-IL" sz="2400" dirty="0"/>
              </a:p>
            </p:txBody>
          </p:sp>
        </mc:Choice>
        <mc:Fallback xmlns="">
          <p:sp>
            <p:nvSpPr>
              <p:cNvPr id="23" name="תיבת טקסט 22">
                <a:extLst>
                  <a:ext uri="{FF2B5EF4-FFF2-40B4-BE49-F238E27FC236}">
                    <a16:creationId xmlns:a16="http://schemas.microsoft.com/office/drawing/2014/main" id="{756E77D7-0901-ADE6-F06F-72D54F2BC2B1}"/>
                  </a:ext>
                </a:extLst>
              </p:cNvPr>
              <p:cNvSpPr txBox="1">
                <a:spLocks noRot="1" noChangeAspect="1" noMove="1" noResize="1" noEditPoints="1" noAdjustHandles="1" noChangeArrowheads="1" noChangeShapeType="1" noTextEdit="1"/>
              </p:cNvSpPr>
              <p:nvPr/>
            </p:nvSpPr>
            <p:spPr>
              <a:xfrm>
                <a:off x="431901" y="1693817"/>
                <a:ext cx="1619215" cy="461665"/>
              </a:xfrm>
              <a:prstGeom prst="rect">
                <a:avLst/>
              </a:prstGeom>
              <a:blipFill>
                <a:blip r:embed="rId3"/>
                <a:stretch>
                  <a:fillRect l="-755" b="-3947"/>
                </a:stretch>
              </a:blipFill>
            </p:spPr>
            <p:txBody>
              <a:bodyPr/>
              <a:lstStyle/>
              <a:p>
                <a:r>
                  <a:rPr lang="he-IL">
                    <a:noFill/>
                  </a:rPr>
                  <a:t> </a:t>
                </a:r>
              </a:p>
            </p:txBody>
          </p:sp>
        </mc:Fallback>
      </mc:AlternateContent>
      <p:grpSp>
        <p:nvGrpSpPr>
          <p:cNvPr id="71" name="קבוצה 70">
            <a:extLst>
              <a:ext uri="{FF2B5EF4-FFF2-40B4-BE49-F238E27FC236}">
                <a16:creationId xmlns:a16="http://schemas.microsoft.com/office/drawing/2014/main" id="{E01CFC6F-F970-AEBE-FE92-08103FCB6CF6}"/>
              </a:ext>
            </a:extLst>
          </p:cNvPr>
          <p:cNvGrpSpPr/>
          <p:nvPr/>
        </p:nvGrpSpPr>
        <p:grpSpPr>
          <a:xfrm>
            <a:off x="1753759" y="2042073"/>
            <a:ext cx="2362917" cy="1313144"/>
            <a:chOff x="1753759" y="2042073"/>
            <a:chExt cx="2362917" cy="1313144"/>
          </a:xfrm>
        </p:grpSpPr>
        <p:cxnSp>
          <p:nvCxnSpPr>
            <p:cNvPr id="13" name="מחבר חץ ישר 12">
              <a:extLst>
                <a:ext uri="{FF2B5EF4-FFF2-40B4-BE49-F238E27FC236}">
                  <a16:creationId xmlns:a16="http://schemas.microsoft.com/office/drawing/2014/main" id="{027FCA18-3EC1-F934-C475-348A1584FECE}"/>
                </a:ext>
              </a:extLst>
            </p:cNvPr>
            <p:cNvCxnSpPr>
              <a:cxnSpLocks/>
              <a:stCxn id="47" idx="2"/>
            </p:cNvCxnSpPr>
            <p:nvPr/>
          </p:nvCxnSpPr>
          <p:spPr>
            <a:xfrm flipH="1">
              <a:off x="1753759" y="2128645"/>
              <a:ext cx="2036659" cy="1226572"/>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תיבת טקסט 38">
                  <a:extLst>
                    <a:ext uri="{FF2B5EF4-FFF2-40B4-BE49-F238E27FC236}">
                      <a16:creationId xmlns:a16="http://schemas.microsoft.com/office/drawing/2014/main" id="{BE016E66-E64B-4792-5273-9C84D007977D}"/>
                    </a:ext>
                  </a:extLst>
                </p:cNvPr>
                <p:cNvSpPr txBox="1"/>
                <p:nvPr/>
              </p:nvSpPr>
              <p:spPr>
                <a:xfrm rot="19683084">
                  <a:off x="1782277" y="2042073"/>
                  <a:ext cx="2334399" cy="531940"/>
                </a:xfrm>
                <a:prstGeom prst="rect">
                  <a:avLst/>
                </a:prstGeom>
                <a:noFill/>
              </p:spPr>
              <p:txBody>
                <a:bodyPr wrap="square">
                  <a:spAutoFit/>
                </a:bodyPr>
                <a:lstStyle/>
                <a:p>
                  <a14:m>
                    <m:oMath xmlns:m="http://schemas.openxmlformats.org/officeDocument/2006/math">
                      <m:sSup>
                        <m:sSupPr>
                          <m:ctrlPr>
                            <a:rPr lang="en-US" sz="1800" i="1" dirty="0" smtClean="0">
                              <a:latin typeface="Cambria Math" panose="02040503050406030204" pitchFamily="18" charset="0"/>
                              <a:ea typeface="Cambria Math" panose="02040503050406030204" pitchFamily="18" charset="0"/>
                            </a:rPr>
                          </m:ctrlPr>
                        </m:sSupPr>
                        <m:e>
                          <m:r>
                            <a:rPr lang="en-US" sz="1800" i="1" dirty="0">
                              <a:latin typeface="Cambria Math" panose="02040503050406030204" pitchFamily="18" charset="0"/>
                              <a:ea typeface="Cambria Math" panose="02040503050406030204" pitchFamily="18" charset="0"/>
                            </a:rPr>
                            <m:t>𝑒</m:t>
                          </m:r>
                        </m:e>
                        <m:sup>
                          <m:r>
                            <a:rPr lang="en-US" sz="1800" i="1" dirty="0">
                              <a:latin typeface="Cambria Math" panose="02040503050406030204" pitchFamily="18" charset="0"/>
                              <a:ea typeface="Cambria Math" panose="02040503050406030204" pitchFamily="18" charset="0"/>
                            </a:rPr>
                            <m:t>−</m:t>
                          </m:r>
                          <m:f>
                            <m:fPr>
                              <m:ctrlPr>
                                <a:rPr lang="en-US" sz="1800" i="1" dirty="0">
                                  <a:latin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𝐸</m:t>
                              </m:r>
                            </m:num>
                            <m:den>
                              <m:sSub>
                                <m:sSubPr>
                                  <m:ctrlPr>
                                    <a:rPr lang="en-US" sz="1800" i="1" dirty="0">
                                      <a:latin typeface="Cambria Math" panose="02040503050406030204" pitchFamily="18" charset="0"/>
                                    </a:rPr>
                                  </m:ctrlPr>
                                </m:sSubPr>
                                <m:e>
                                  <m:r>
                                    <a:rPr lang="en-US" sz="1800" i="1" dirty="0">
                                      <a:latin typeface="Cambria Math" panose="02040503050406030204" pitchFamily="18" charset="0"/>
                                    </a:rPr>
                                    <m:t>𝑘</m:t>
                                  </m:r>
                                </m:e>
                                <m:sub>
                                  <m:r>
                                    <a:rPr lang="en-US" sz="1800" i="1" dirty="0">
                                      <a:latin typeface="Cambria Math" panose="02040503050406030204" pitchFamily="18" charset="0"/>
                                    </a:rPr>
                                    <m:t>𝐵</m:t>
                                  </m:r>
                                </m:sub>
                              </m:sSub>
                              <m:sSub>
                                <m:sSubPr>
                                  <m:ctrlPr>
                                    <a:rPr lang="en-US" sz="1800" i="1" dirty="0" smtClean="0">
                                      <a:latin typeface="Cambria Math" panose="02040503050406030204" pitchFamily="18" charset="0"/>
                                    </a:rPr>
                                  </m:ctrlPr>
                                </m:sSubPr>
                                <m:e>
                                  <m:r>
                                    <a:rPr lang="en-US" sz="1800" i="1" dirty="0">
                                      <a:latin typeface="Cambria Math" panose="02040503050406030204" pitchFamily="18" charset="0"/>
                                    </a:rPr>
                                    <m:t>𝑇</m:t>
                                  </m:r>
                                </m:e>
                                <m:sub>
                                  <m:r>
                                    <a:rPr lang="en-US" sz="1800" b="0" i="1" dirty="0" smtClean="0">
                                      <a:latin typeface="Cambria Math" panose="02040503050406030204" pitchFamily="18" charset="0"/>
                                    </a:rPr>
                                    <m:t>𝑛</m:t>
                                  </m:r>
                                </m:sub>
                              </m:sSub>
                            </m:den>
                          </m:f>
                        </m:sup>
                      </m:sSup>
                    </m:oMath>
                  </a14:m>
                  <a:r>
                    <a:rPr lang="en-US" dirty="0"/>
                    <a:t>&gt; </a:t>
                  </a:r>
                  <a:r>
                    <a:rPr lang="en-US" sz="1400" dirty="0"/>
                    <a:t>random</a:t>
                  </a:r>
                  <a:endParaRPr lang="he-IL" dirty="0"/>
                </a:p>
              </p:txBody>
            </p:sp>
          </mc:Choice>
          <mc:Fallback xmlns="">
            <p:sp>
              <p:nvSpPr>
                <p:cNvPr id="39" name="תיבת טקסט 38">
                  <a:extLst>
                    <a:ext uri="{FF2B5EF4-FFF2-40B4-BE49-F238E27FC236}">
                      <a16:creationId xmlns:a16="http://schemas.microsoft.com/office/drawing/2014/main" id="{BE016E66-E64B-4792-5273-9C84D007977D}"/>
                    </a:ext>
                  </a:extLst>
                </p:cNvPr>
                <p:cNvSpPr txBox="1">
                  <a:spLocks noRot="1" noChangeAspect="1" noMove="1" noResize="1" noEditPoints="1" noAdjustHandles="1" noChangeArrowheads="1" noChangeShapeType="1" noTextEdit="1"/>
                </p:cNvSpPr>
                <p:nvPr/>
              </p:nvSpPr>
              <p:spPr>
                <a:xfrm rot="19683084">
                  <a:off x="1782277" y="2042073"/>
                  <a:ext cx="2334399" cy="531940"/>
                </a:xfrm>
                <a:prstGeom prst="rect">
                  <a:avLst/>
                </a:prstGeom>
                <a:blipFill>
                  <a:blip r:embed="rId4"/>
                  <a:stretch>
                    <a:fillRect/>
                  </a:stretch>
                </a:blipFill>
              </p:spPr>
              <p:txBody>
                <a:bodyPr/>
                <a:lstStyle/>
                <a:p>
                  <a:r>
                    <a:rPr lang="he-IL">
                      <a:noFill/>
                    </a:rPr>
                    <a:t> </a:t>
                  </a:r>
                </a:p>
              </p:txBody>
            </p:sp>
          </mc:Fallback>
        </mc:AlternateContent>
      </p:grpSp>
      <p:cxnSp>
        <p:nvCxnSpPr>
          <p:cNvPr id="40" name="מחבר חץ ישר 39">
            <a:extLst>
              <a:ext uri="{FF2B5EF4-FFF2-40B4-BE49-F238E27FC236}">
                <a16:creationId xmlns:a16="http://schemas.microsoft.com/office/drawing/2014/main" id="{DA4F10E5-EFAE-5574-586C-5809D86B4DD6}"/>
              </a:ext>
            </a:extLst>
          </p:cNvPr>
          <p:cNvCxnSpPr>
            <a:cxnSpLocks/>
          </p:cNvCxnSpPr>
          <p:nvPr/>
        </p:nvCxnSpPr>
        <p:spPr>
          <a:xfrm>
            <a:off x="1460490" y="3899233"/>
            <a:ext cx="0" cy="532640"/>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sp>
        <p:nvSpPr>
          <p:cNvPr id="44" name="תיבת טקסט 43">
            <a:extLst>
              <a:ext uri="{FF2B5EF4-FFF2-40B4-BE49-F238E27FC236}">
                <a16:creationId xmlns:a16="http://schemas.microsoft.com/office/drawing/2014/main" id="{C0469C14-0162-B77B-F289-CBC67CB75846}"/>
              </a:ext>
            </a:extLst>
          </p:cNvPr>
          <p:cNvSpPr txBox="1"/>
          <p:nvPr/>
        </p:nvSpPr>
        <p:spPr>
          <a:xfrm>
            <a:off x="572946" y="4485133"/>
            <a:ext cx="1748960" cy="707886"/>
          </a:xfrm>
          <a:prstGeom prst="rect">
            <a:avLst/>
          </a:prstGeom>
          <a:noFill/>
        </p:spPr>
        <p:txBody>
          <a:bodyPr wrap="square" rtlCol="1">
            <a:spAutoFit/>
          </a:bodyPr>
          <a:lstStyle/>
          <a:p>
            <a:pPr algn="ctr"/>
            <a:r>
              <a:rPr lang="en-US" sz="2000" dirty="0"/>
              <a:t>acceptance rate increases</a:t>
            </a:r>
            <a:endParaRPr lang="he-IL" sz="2000" dirty="0"/>
          </a:p>
        </p:txBody>
      </p:sp>
      <p:sp>
        <p:nvSpPr>
          <p:cNvPr id="46" name="תיבת טקסט 45">
            <a:extLst>
              <a:ext uri="{FF2B5EF4-FFF2-40B4-BE49-F238E27FC236}">
                <a16:creationId xmlns:a16="http://schemas.microsoft.com/office/drawing/2014/main" id="{DD26AED9-6365-EF0A-4ED1-C74A7B5C0236}"/>
              </a:ext>
            </a:extLst>
          </p:cNvPr>
          <p:cNvSpPr txBox="1"/>
          <p:nvPr/>
        </p:nvSpPr>
        <p:spPr>
          <a:xfrm>
            <a:off x="4733450" y="4431873"/>
            <a:ext cx="1748960" cy="707886"/>
          </a:xfrm>
          <a:prstGeom prst="rect">
            <a:avLst/>
          </a:prstGeom>
          <a:noFill/>
        </p:spPr>
        <p:txBody>
          <a:bodyPr wrap="square" rtlCol="1">
            <a:spAutoFit/>
          </a:bodyPr>
          <a:lstStyle/>
          <a:p>
            <a:pPr algn="ctr"/>
            <a:r>
              <a:rPr lang="en-US" sz="2000" dirty="0"/>
              <a:t>acceptance rate decreases</a:t>
            </a:r>
            <a:endParaRPr lang="he-IL" sz="2000" dirty="0"/>
          </a:p>
        </p:txBody>
      </p:sp>
      <mc:AlternateContent xmlns:mc="http://schemas.openxmlformats.org/markup-compatibility/2006" xmlns:a14="http://schemas.microsoft.com/office/drawing/2010/main">
        <mc:Choice Requires="a14">
          <p:sp>
            <p:nvSpPr>
              <p:cNvPr id="47" name="תיבת טקסט 46">
                <a:extLst>
                  <a:ext uri="{FF2B5EF4-FFF2-40B4-BE49-F238E27FC236}">
                    <a16:creationId xmlns:a16="http://schemas.microsoft.com/office/drawing/2014/main" id="{A63DCC63-DE16-9B05-033B-9B3A5C5774A7}"/>
                  </a:ext>
                </a:extLst>
              </p:cNvPr>
              <p:cNvSpPr txBox="1"/>
              <p:nvPr/>
            </p:nvSpPr>
            <p:spPr>
              <a:xfrm>
                <a:off x="2912530" y="1666980"/>
                <a:ext cx="175577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a:latin typeface="Cambria Math" panose="02040503050406030204" pitchFamily="18" charset="0"/>
                            </a:rPr>
                            <m:t>𝐸</m:t>
                          </m:r>
                        </m:e>
                        <m:sub>
                          <m:r>
                            <a:rPr lang="en-US" sz="2400" i="1" dirty="0">
                              <a:latin typeface="Cambria Math" panose="02040503050406030204" pitchFamily="18" charset="0"/>
                            </a:rPr>
                            <m:t>𝑛</m:t>
                          </m:r>
                          <m:r>
                            <a:rPr lang="en-US" sz="2400" i="1" dirty="0">
                              <a:latin typeface="Cambria Math" panose="02040503050406030204" pitchFamily="18" charset="0"/>
                            </a:rPr>
                            <m:t>+</m:t>
                          </m:r>
                          <m:r>
                            <a:rPr lang="en-US" sz="2400" i="1" dirty="0">
                              <a:latin typeface="Cambria Math" panose="02040503050406030204" pitchFamily="18" charset="0"/>
                            </a:rPr>
                            <m:t>1</m:t>
                          </m:r>
                        </m:sub>
                      </m:sSub>
                      <m:r>
                        <a:rPr lang="en-US" sz="2400" i="1" dirty="0">
                          <a:latin typeface="Cambria Math" panose="02040503050406030204" pitchFamily="18" charset="0"/>
                        </a:rPr>
                        <m:t>&gt;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𝐸</m:t>
                          </m:r>
                        </m:e>
                        <m:sub>
                          <m:r>
                            <a:rPr lang="en-US" sz="2400" i="1" dirty="0">
                              <a:latin typeface="Cambria Math" panose="02040503050406030204" pitchFamily="18" charset="0"/>
                            </a:rPr>
                            <m:t>𝑛</m:t>
                          </m:r>
                        </m:sub>
                      </m:sSub>
                    </m:oMath>
                  </m:oMathPara>
                </a14:m>
                <a:endParaRPr lang="he-IL" sz="2400" i="1" dirty="0"/>
              </a:p>
            </p:txBody>
          </p:sp>
        </mc:Choice>
        <mc:Fallback xmlns="">
          <p:sp>
            <p:nvSpPr>
              <p:cNvPr id="47" name="תיבת טקסט 46">
                <a:extLst>
                  <a:ext uri="{FF2B5EF4-FFF2-40B4-BE49-F238E27FC236}">
                    <a16:creationId xmlns:a16="http://schemas.microsoft.com/office/drawing/2014/main" id="{A63DCC63-DE16-9B05-033B-9B3A5C5774A7}"/>
                  </a:ext>
                </a:extLst>
              </p:cNvPr>
              <p:cNvSpPr txBox="1">
                <a:spLocks noRot="1" noChangeAspect="1" noMove="1" noResize="1" noEditPoints="1" noAdjustHandles="1" noChangeArrowheads="1" noChangeShapeType="1" noTextEdit="1"/>
              </p:cNvSpPr>
              <p:nvPr/>
            </p:nvSpPr>
            <p:spPr>
              <a:xfrm>
                <a:off x="2912530" y="1666980"/>
                <a:ext cx="1755775" cy="461665"/>
              </a:xfrm>
              <a:prstGeom prst="rect">
                <a:avLst/>
              </a:prstGeom>
              <a:blipFill>
                <a:blip r:embed="rId5"/>
                <a:stretch>
                  <a:fillRect b="-5263"/>
                </a:stretch>
              </a:blipFill>
            </p:spPr>
            <p:txBody>
              <a:bodyPr/>
              <a:lstStyle/>
              <a:p>
                <a:r>
                  <a:rPr lang="he-IL">
                    <a:noFill/>
                  </a:rPr>
                  <a:t> </a:t>
                </a:r>
              </a:p>
            </p:txBody>
          </p:sp>
        </mc:Fallback>
      </mc:AlternateContent>
      <p:grpSp>
        <p:nvGrpSpPr>
          <p:cNvPr id="72" name="קבוצה 71">
            <a:extLst>
              <a:ext uri="{FF2B5EF4-FFF2-40B4-BE49-F238E27FC236}">
                <a16:creationId xmlns:a16="http://schemas.microsoft.com/office/drawing/2014/main" id="{A447CC73-F1B8-EE4C-2B79-3B33877B90A5}"/>
              </a:ext>
            </a:extLst>
          </p:cNvPr>
          <p:cNvGrpSpPr/>
          <p:nvPr/>
        </p:nvGrpSpPr>
        <p:grpSpPr>
          <a:xfrm>
            <a:off x="3790418" y="2128645"/>
            <a:ext cx="2465319" cy="1209496"/>
            <a:chOff x="3790418" y="2128645"/>
            <a:chExt cx="2465319" cy="1209496"/>
          </a:xfrm>
        </p:grpSpPr>
        <p:cxnSp>
          <p:nvCxnSpPr>
            <p:cNvPr id="17" name="מחבר חץ ישר 16">
              <a:extLst>
                <a:ext uri="{FF2B5EF4-FFF2-40B4-BE49-F238E27FC236}">
                  <a16:creationId xmlns:a16="http://schemas.microsoft.com/office/drawing/2014/main" id="{BB6B6BE8-2729-7CEF-6070-ACAD95D3E6E9}"/>
                </a:ext>
              </a:extLst>
            </p:cNvPr>
            <p:cNvCxnSpPr>
              <a:cxnSpLocks/>
              <a:stCxn id="47" idx="2"/>
              <a:endCxn id="10" idx="0"/>
            </p:cNvCxnSpPr>
            <p:nvPr/>
          </p:nvCxnSpPr>
          <p:spPr>
            <a:xfrm>
              <a:off x="3790418" y="2128645"/>
              <a:ext cx="1801439" cy="1209496"/>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תיבת טקסט 47">
                  <a:extLst>
                    <a:ext uri="{FF2B5EF4-FFF2-40B4-BE49-F238E27FC236}">
                      <a16:creationId xmlns:a16="http://schemas.microsoft.com/office/drawing/2014/main" id="{41A1442F-4BFB-0EC2-8929-2878B4ABD13C}"/>
                    </a:ext>
                  </a:extLst>
                </p:cNvPr>
                <p:cNvSpPr txBox="1"/>
                <p:nvPr/>
              </p:nvSpPr>
              <p:spPr>
                <a:xfrm rot="2045239">
                  <a:off x="4077431" y="2485242"/>
                  <a:ext cx="2178306" cy="531940"/>
                </a:xfrm>
                <a:prstGeom prst="rect">
                  <a:avLst/>
                </a:prstGeom>
                <a:noFill/>
              </p:spPr>
              <p:txBody>
                <a:bodyPr wrap="square">
                  <a:spAutoFit/>
                </a:bodyPr>
                <a:lstStyle/>
                <a:p>
                  <a14:m>
                    <m:oMath xmlns:m="http://schemas.openxmlformats.org/officeDocument/2006/math">
                      <m:sSup>
                        <m:sSupPr>
                          <m:ctrlPr>
                            <a:rPr lang="en-US" sz="1800" i="1" dirty="0" smtClean="0">
                              <a:latin typeface="Cambria Math" panose="02040503050406030204" pitchFamily="18" charset="0"/>
                              <a:ea typeface="Cambria Math" panose="02040503050406030204" pitchFamily="18" charset="0"/>
                            </a:rPr>
                          </m:ctrlPr>
                        </m:sSupPr>
                        <m:e>
                          <m:r>
                            <a:rPr lang="en-US" sz="1800" i="1" dirty="0">
                              <a:latin typeface="Cambria Math" panose="02040503050406030204" pitchFamily="18" charset="0"/>
                              <a:ea typeface="Cambria Math" panose="02040503050406030204" pitchFamily="18" charset="0"/>
                            </a:rPr>
                            <m:t>𝑒</m:t>
                          </m:r>
                        </m:e>
                        <m:sup>
                          <m:r>
                            <a:rPr lang="en-US" sz="1800" i="1" dirty="0">
                              <a:latin typeface="Cambria Math" panose="02040503050406030204" pitchFamily="18" charset="0"/>
                              <a:ea typeface="Cambria Math" panose="02040503050406030204" pitchFamily="18" charset="0"/>
                            </a:rPr>
                            <m:t>−</m:t>
                          </m:r>
                          <m:f>
                            <m:fPr>
                              <m:ctrlPr>
                                <a:rPr lang="en-US" sz="1800" i="1" dirty="0">
                                  <a:latin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𝐸</m:t>
                              </m:r>
                            </m:num>
                            <m:den>
                              <m:sSub>
                                <m:sSubPr>
                                  <m:ctrlPr>
                                    <a:rPr lang="en-US" sz="1800" i="1" dirty="0">
                                      <a:latin typeface="Cambria Math" panose="02040503050406030204" pitchFamily="18" charset="0"/>
                                    </a:rPr>
                                  </m:ctrlPr>
                                </m:sSubPr>
                                <m:e>
                                  <m:r>
                                    <a:rPr lang="en-US" sz="1800" i="1" dirty="0">
                                      <a:latin typeface="Cambria Math" panose="02040503050406030204" pitchFamily="18" charset="0"/>
                                    </a:rPr>
                                    <m:t>𝑘</m:t>
                                  </m:r>
                                </m:e>
                                <m:sub>
                                  <m:r>
                                    <a:rPr lang="en-US" sz="1800" i="1" dirty="0">
                                      <a:latin typeface="Cambria Math" panose="02040503050406030204" pitchFamily="18" charset="0"/>
                                    </a:rPr>
                                    <m:t>𝐵</m:t>
                                  </m:r>
                                </m:sub>
                              </m:sSub>
                              <m:sSub>
                                <m:sSubPr>
                                  <m:ctrlPr>
                                    <a:rPr lang="en-US" sz="1800" i="1" dirty="0" smtClean="0">
                                      <a:latin typeface="Cambria Math" panose="02040503050406030204" pitchFamily="18" charset="0"/>
                                    </a:rPr>
                                  </m:ctrlPr>
                                </m:sSubPr>
                                <m:e>
                                  <m:r>
                                    <a:rPr lang="en-US" sz="1800" i="1" dirty="0">
                                      <a:latin typeface="Cambria Math" panose="02040503050406030204" pitchFamily="18" charset="0"/>
                                    </a:rPr>
                                    <m:t>𝑇</m:t>
                                  </m:r>
                                </m:e>
                                <m:sub>
                                  <m:r>
                                    <a:rPr lang="en-US" sz="1800" b="0" i="1" dirty="0" smtClean="0">
                                      <a:latin typeface="Cambria Math" panose="02040503050406030204" pitchFamily="18" charset="0"/>
                                    </a:rPr>
                                    <m:t>𝑛</m:t>
                                  </m:r>
                                </m:sub>
                              </m:sSub>
                            </m:den>
                          </m:f>
                        </m:sup>
                      </m:sSup>
                    </m:oMath>
                  </a14:m>
                  <a:r>
                    <a:rPr lang="en-US" dirty="0"/>
                    <a:t>&lt; </a:t>
                  </a:r>
                  <a:r>
                    <a:rPr lang="en-US" sz="1400" dirty="0"/>
                    <a:t>random</a:t>
                  </a:r>
                  <a:endParaRPr lang="he-IL" dirty="0"/>
                </a:p>
              </p:txBody>
            </p:sp>
          </mc:Choice>
          <mc:Fallback xmlns="">
            <p:sp>
              <p:nvSpPr>
                <p:cNvPr id="48" name="תיבת טקסט 47">
                  <a:extLst>
                    <a:ext uri="{FF2B5EF4-FFF2-40B4-BE49-F238E27FC236}">
                      <a16:creationId xmlns:a16="http://schemas.microsoft.com/office/drawing/2014/main" id="{41A1442F-4BFB-0EC2-8929-2878B4ABD13C}"/>
                    </a:ext>
                  </a:extLst>
                </p:cNvPr>
                <p:cNvSpPr txBox="1">
                  <a:spLocks noRot="1" noChangeAspect="1" noMove="1" noResize="1" noEditPoints="1" noAdjustHandles="1" noChangeArrowheads="1" noChangeShapeType="1" noTextEdit="1"/>
                </p:cNvSpPr>
                <p:nvPr/>
              </p:nvSpPr>
              <p:spPr>
                <a:xfrm rot="2045239">
                  <a:off x="4077431" y="2485242"/>
                  <a:ext cx="2178306" cy="531940"/>
                </a:xfrm>
                <a:prstGeom prst="rect">
                  <a:avLst/>
                </a:prstGeom>
                <a:blipFill>
                  <a:blip r:embed="rId6"/>
                  <a:stretch>
                    <a:fillRect/>
                  </a:stretch>
                </a:blipFill>
              </p:spPr>
              <p:txBody>
                <a:bodyPr/>
                <a:lstStyle/>
                <a:p>
                  <a:r>
                    <a:rPr lang="he-IL">
                      <a:noFill/>
                    </a:rPr>
                    <a:t> </a:t>
                  </a:r>
                </a:p>
              </p:txBody>
            </p:sp>
          </mc:Fallback>
        </mc:AlternateContent>
      </p:grpSp>
      <p:cxnSp>
        <p:nvCxnSpPr>
          <p:cNvPr id="51" name="מחבר חץ ישר 50">
            <a:extLst>
              <a:ext uri="{FF2B5EF4-FFF2-40B4-BE49-F238E27FC236}">
                <a16:creationId xmlns:a16="http://schemas.microsoft.com/office/drawing/2014/main" id="{7B2BE10C-460D-4043-69E7-1FF2F017BF2C}"/>
              </a:ext>
            </a:extLst>
          </p:cNvPr>
          <p:cNvCxnSpPr>
            <a:cxnSpLocks/>
          </p:cNvCxnSpPr>
          <p:nvPr/>
        </p:nvCxnSpPr>
        <p:spPr>
          <a:xfrm>
            <a:off x="5588764" y="3861885"/>
            <a:ext cx="0" cy="557852"/>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id="{280CF34F-EED8-3F4D-6786-595FDF725F31}"/>
              </a:ext>
            </a:extLst>
          </p:cNvPr>
          <p:cNvCxnSpPr>
            <a:cxnSpLocks/>
          </p:cNvCxnSpPr>
          <p:nvPr/>
        </p:nvCxnSpPr>
        <p:spPr>
          <a:xfrm>
            <a:off x="6515864" y="4508636"/>
            <a:ext cx="0" cy="5578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52">
            <a:extLst>
              <a:ext uri="{FF2B5EF4-FFF2-40B4-BE49-F238E27FC236}">
                <a16:creationId xmlns:a16="http://schemas.microsoft.com/office/drawing/2014/main" id="{439C2E43-CD19-3899-1F68-FA150C6CB268}"/>
              </a:ext>
            </a:extLst>
          </p:cNvPr>
          <p:cNvCxnSpPr>
            <a:cxnSpLocks/>
          </p:cNvCxnSpPr>
          <p:nvPr/>
        </p:nvCxnSpPr>
        <p:spPr>
          <a:xfrm flipV="1">
            <a:off x="2315920" y="4485133"/>
            <a:ext cx="0" cy="62433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מחבר חץ ישר 55">
            <a:extLst>
              <a:ext uri="{FF2B5EF4-FFF2-40B4-BE49-F238E27FC236}">
                <a16:creationId xmlns:a16="http://schemas.microsoft.com/office/drawing/2014/main" id="{D45A7713-6A2B-41A6-C01C-82C9D37DA769}"/>
              </a:ext>
            </a:extLst>
          </p:cNvPr>
          <p:cNvCxnSpPr>
            <a:cxnSpLocks/>
          </p:cNvCxnSpPr>
          <p:nvPr/>
        </p:nvCxnSpPr>
        <p:spPr>
          <a:xfrm>
            <a:off x="2155631" y="5243932"/>
            <a:ext cx="333635" cy="553586"/>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מחבר חץ ישר 56">
            <a:extLst>
              <a:ext uri="{FF2B5EF4-FFF2-40B4-BE49-F238E27FC236}">
                <a16:creationId xmlns:a16="http://schemas.microsoft.com/office/drawing/2014/main" id="{A63DA44E-CAF1-65E8-1693-C2C208ABD72B}"/>
              </a:ext>
            </a:extLst>
          </p:cNvPr>
          <p:cNvCxnSpPr>
            <a:cxnSpLocks/>
          </p:cNvCxnSpPr>
          <p:nvPr/>
        </p:nvCxnSpPr>
        <p:spPr>
          <a:xfrm flipH="1">
            <a:off x="4339801" y="5231119"/>
            <a:ext cx="382138" cy="571500"/>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sp>
        <p:nvSpPr>
          <p:cNvPr id="58" name="תיבת טקסט 57">
            <a:extLst>
              <a:ext uri="{FF2B5EF4-FFF2-40B4-BE49-F238E27FC236}">
                <a16:creationId xmlns:a16="http://schemas.microsoft.com/office/drawing/2014/main" id="{40D4D7A3-F376-9109-4333-09C6306D977D}"/>
              </a:ext>
            </a:extLst>
          </p:cNvPr>
          <p:cNvSpPr txBox="1"/>
          <p:nvPr/>
        </p:nvSpPr>
        <p:spPr>
          <a:xfrm>
            <a:off x="1689559" y="5737035"/>
            <a:ext cx="3326239" cy="400110"/>
          </a:xfrm>
          <a:prstGeom prst="rect">
            <a:avLst/>
          </a:prstGeom>
          <a:noFill/>
        </p:spPr>
        <p:txBody>
          <a:bodyPr wrap="square" rtlCol="1">
            <a:spAutoFit/>
          </a:bodyPr>
          <a:lstStyle/>
          <a:p>
            <a:pPr algn="ctr"/>
            <a:r>
              <a:rPr lang="en-US" sz="2000" dirty="0"/>
              <a:t>acceptance rate &lt; Lam rate</a:t>
            </a:r>
            <a:endParaRPr lang="he-IL" sz="2000" dirty="0"/>
          </a:p>
        </p:txBody>
      </p:sp>
      <p:cxnSp>
        <p:nvCxnSpPr>
          <p:cNvPr id="60" name="מחבר חץ ישר 59">
            <a:extLst>
              <a:ext uri="{FF2B5EF4-FFF2-40B4-BE49-F238E27FC236}">
                <a16:creationId xmlns:a16="http://schemas.microsoft.com/office/drawing/2014/main" id="{FCB9947B-C831-AAE4-DAB7-8000D9D205C5}"/>
              </a:ext>
            </a:extLst>
          </p:cNvPr>
          <p:cNvCxnSpPr>
            <a:cxnSpLocks/>
          </p:cNvCxnSpPr>
          <p:nvPr/>
        </p:nvCxnSpPr>
        <p:spPr>
          <a:xfrm>
            <a:off x="4878905" y="5949843"/>
            <a:ext cx="506962" cy="0"/>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תיבת טקסט 61">
                <a:extLst>
                  <a:ext uri="{FF2B5EF4-FFF2-40B4-BE49-F238E27FC236}">
                    <a16:creationId xmlns:a16="http://schemas.microsoft.com/office/drawing/2014/main" id="{B64C75A1-12BA-20BD-3609-C8706BA4E51E}"/>
                  </a:ext>
                </a:extLst>
              </p:cNvPr>
              <p:cNvSpPr txBox="1"/>
              <p:nvPr/>
            </p:nvSpPr>
            <p:spPr>
              <a:xfrm>
                <a:off x="5479876" y="5752424"/>
                <a:ext cx="1755775" cy="369332"/>
              </a:xfrm>
              <a:prstGeom prst="rect">
                <a:avLst/>
              </a:prstGeom>
              <a:noFill/>
            </p:spPr>
            <p:txBody>
              <a:bodyPr wrap="square">
                <a:spAutoFit/>
              </a:bodyPr>
              <a:lstStyle/>
              <a:p>
                <a14:m>
                  <m:oMath xmlns:m="http://schemas.openxmlformats.org/officeDocument/2006/math">
                    <m:r>
                      <m:rPr>
                        <m:sty m:val="p"/>
                      </m:rPr>
                      <a:rPr lang="en-US" sz="1800" i="1" dirty="0" smtClean="0">
                        <a:latin typeface="Cambria Math" panose="02040503050406030204" pitchFamily="18" charset="0"/>
                      </a:rPr>
                      <m:t>T</m:t>
                    </m:r>
                  </m:oMath>
                </a14:m>
                <a:r>
                  <a:rPr lang="en-US" dirty="0"/>
                  <a:t> increases</a:t>
                </a:r>
                <a:endParaRPr lang="he-IL" dirty="0"/>
              </a:p>
            </p:txBody>
          </p:sp>
        </mc:Choice>
        <mc:Fallback xmlns="">
          <p:sp>
            <p:nvSpPr>
              <p:cNvPr id="62" name="תיבת טקסט 61">
                <a:extLst>
                  <a:ext uri="{FF2B5EF4-FFF2-40B4-BE49-F238E27FC236}">
                    <a16:creationId xmlns:a16="http://schemas.microsoft.com/office/drawing/2014/main" id="{B64C75A1-12BA-20BD-3609-C8706BA4E51E}"/>
                  </a:ext>
                </a:extLst>
              </p:cNvPr>
              <p:cNvSpPr txBox="1">
                <a:spLocks noRot="1" noChangeAspect="1" noMove="1" noResize="1" noEditPoints="1" noAdjustHandles="1" noChangeArrowheads="1" noChangeShapeType="1" noTextEdit="1"/>
              </p:cNvSpPr>
              <p:nvPr/>
            </p:nvSpPr>
            <p:spPr>
              <a:xfrm>
                <a:off x="5479876" y="5752424"/>
                <a:ext cx="1755775" cy="369332"/>
              </a:xfrm>
              <a:prstGeom prst="rect">
                <a:avLst/>
              </a:prstGeom>
              <a:blipFill>
                <a:blip r:embed="rId7"/>
                <a:stretch>
                  <a:fillRect t="-10000" b="-26667"/>
                </a:stretch>
              </a:blipFill>
            </p:spPr>
            <p:txBody>
              <a:bodyPr/>
              <a:lstStyle/>
              <a:p>
                <a:r>
                  <a:rPr lang="he-IL">
                    <a:noFill/>
                  </a:rPr>
                  <a:t> </a:t>
                </a:r>
              </a:p>
            </p:txBody>
          </p:sp>
        </mc:Fallback>
      </mc:AlternateContent>
      <p:cxnSp>
        <p:nvCxnSpPr>
          <p:cNvPr id="63" name="מחבר חץ ישר 62">
            <a:extLst>
              <a:ext uri="{FF2B5EF4-FFF2-40B4-BE49-F238E27FC236}">
                <a16:creationId xmlns:a16="http://schemas.microsoft.com/office/drawing/2014/main" id="{605E85B0-D26C-9BAD-02A1-74DDE7C1E080}"/>
              </a:ext>
            </a:extLst>
          </p:cNvPr>
          <p:cNvCxnSpPr>
            <a:cxnSpLocks/>
          </p:cNvCxnSpPr>
          <p:nvPr/>
        </p:nvCxnSpPr>
        <p:spPr>
          <a:xfrm flipV="1">
            <a:off x="6773575" y="5752424"/>
            <a:ext cx="0" cy="28543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6" name="תיבת טקסט 65">
            <a:extLst>
              <a:ext uri="{FF2B5EF4-FFF2-40B4-BE49-F238E27FC236}">
                <a16:creationId xmlns:a16="http://schemas.microsoft.com/office/drawing/2014/main" id="{A542C9DA-E672-B151-704F-1B88C4DB7BE9}"/>
              </a:ext>
            </a:extLst>
          </p:cNvPr>
          <p:cNvSpPr txBox="1"/>
          <p:nvPr/>
        </p:nvSpPr>
        <p:spPr>
          <a:xfrm>
            <a:off x="1689558" y="6050785"/>
            <a:ext cx="3326239" cy="400110"/>
          </a:xfrm>
          <a:prstGeom prst="rect">
            <a:avLst/>
          </a:prstGeom>
          <a:noFill/>
        </p:spPr>
        <p:txBody>
          <a:bodyPr wrap="square" rtlCol="1">
            <a:spAutoFit/>
          </a:bodyPr>
          <a:lstStyle/>
          <a:p>
            <a:pPr algn="ctr"/>
            <a:r>
              <a:rPr lang="en-US" sz="2000" dirty="0"/>
              <a:t>acceptance rate &gt; Lam rate</a:t>
            </a:r>
            <a:endParaRPr lang="he-IL" sz="2000" dirty="0"/>
          </a:p>
        </p:txBody>
      </p:sp>
      <p:cxnSp>
        <p:nvCxnSpPr>
          <p:cNvPr id="67" name="מחבר חץ ישר 66">
            <a:extLst>
              <a:ext uri="{FF2B5EF4-FFF2-40B4-BE49-F238E27FC236}">
                <a16:creationId xmlns:a16="http://schemas.microsoft.com/office/drawing/2014/main" id="{B8D196C4-A71D-E388-C66B-7B985E2E8CE2}"/>
              </a:ext>
            </a:extLst>
          </p:cNvPr>
          <p:cNvCxnSpPr>
            <a:cxnSpLocks/>
          </p:cNvCxnSpPr>
          <p:nvPr/>
        </p:nvCxnSpPr>
        <p:spPr>
          <a:xfrm>
            <a:off x="4878905" y="6254643"/>
            <a:ext cx="506962" cy="0"/>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תיבת טקסט 67">
                <a:extLst>
                  <a:ext uri="{FF2B5EF4-FFF2-40B4-BE49-F238E27FC236}">
                    <a16:creationId xmlns:a16="http://schemas.microsoft.com/office/drawing/2014/main" id="{F908DFC7-3DA0-E308-25B7-78485F212395}"/>
                  </a:ext>
                </a:extLst>
              </p:cNvPr>
              <p:cNvSpPr txBox="1"/>
              <p:nvPr/>
            </p:nvSpPr>
            <p:spPr>
              <a:xfrm>
                <a:off x="5479875" y="6059937"/>
                <a:ext cx="1755775" cy="369332"/>
              </a:xfrm>
              <a:prstGeom prst="rect">
                <a:avLst/>
              </a:prstGeom>
              <a:noFill/>
            </p:spPr>
            <p:txBody>
              <a:bodyPr wrap="square">
                <a:spAutoFit/>
              </a:bodyPr>
              <a:lstStyle/>
              <a:p>
                <a14:m>
                  <m:oMath xmlns:m="http://schemas.openxmlformats.org/officeDocument/2006/math">
                    <m:r>
                      <m:rPr>
                        <m:sty m:val="p"/>
                      </m:rPr>
                      <a:rPr lang="en-US" sz="1800" i="1" dirty="0" smtClean="0">
                        <a:latin typeface="Cambria Math" panose="02040503050406030204" pitchFamily="18" charset="0"/>
                      </a:rPr>
                      <m:t>T</m:t>
                    </m:r>
                  </m:oMath>
                </a14:m>
                <a:r>
                  <a:rPr lang="en-US" dirty="0"/>
                  <a:t> decreases</a:t>
                </a:r>
                <a:endParaRPr lang="he-IL" dirty="0"/>
              </a:p>
            </p:txBody>
          </p:sp>
        </mc:Choice>
        <mc:Fallback xmlns="">
          <p:sp>
            <p:nvSpPr>
              <p:cNvPr id="68" name="תיבת טקסט 67">
                <a:extLst>
                  <a:ext uri="{FF2B5EF4-FFF2-40B4-BE49-F238E27FC236}">
                    <a16:creationId xmlns:a16="http://schemas.microsoft.com/office/drawing/2014/main" id="{F908DFC7-3DA0-E308-25B7-78485F212395}"/>
                  </a:ext>
                </a:extLst>
              </p:cNvPr>
              <p:cNvSpPr txBox="1">
                <a:spLocks noRot="1" noChangeAspect="1" noMove="1" noResize="1" noEditPoints="1" noAdjustHandles="1" noChangeArrowheads="1" noChangeShapeType="1" noTextEdit="1"/>
              </p:cNvSpPr>
              <p:nvPr/>
            </p:nvSpPr>
            <p:spPr>
              <a:xfrm>
                <a:off x="5479875" y="6059937"/>
                <a:ext cx="1755775" cy="369332"/>
              </a:xfrm>
              <a:prstGeom prst="rect">
                <a:avLst/>
              </a:prstGeom>
              <a:blipFill>
                <a:blip r:embed="rId8"/>
                <a:stretch>
                  <a:fillRect t="-8197" b="-24590"/>
                </a:stretch>
              </a:blipFill>
            </p:spPr>
            <p:txBody>
              <a:bodyPr/>
              <a:lstStyle/>
              <a:p>
                <a:r>
                  <a:rPr lang="he-IL">
                    <a:noFill/>
                  </a:rPr>
                  <a:t> </a:t>
                </a:r>
              </a:p>
            </p:txBody>
          </p:sp>
        </mc:Fallback>
      </mc:AlternateContent>
      <p:pic>
        <p:nvPicPr>
          <p:cNvPr id="73" name="תמונה 72" descr="תמונה שמכילה טקסט, עלילה, קו, תרשים&#10;&#10;תוכן בינה מלאכותית גנרטיבית עשוי להיות שגוי.">
            <a:extLst>
              <a:ext uri="{FF2B5EF4-FFF2-40B4-BE49-F238E27FC236}">
                <a16:creationId xmlns:a16="http://schemas.microsoft.com/office/drawing/2014/main" id="{964B8CB9-6DED-2DCF-284B-BEFDA5A67E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4025" y="1412767"/>
            <a:ext cx="5536575" cy="4113257"/>
          </a:xfrm>
          <a:prstGeom prst="rect">
            <a:avLst/>
          </a:prstGeom>
        </p:spPr>
      </p:pic>
      <p:sp>
        <p:nvSpPr>
          <p:cNvPr id="75" name="תיבת טקסט 74">
            <a:extLst>
              <a:ext uri="{FF2B5EF4-FFF2-40B4-BE49-F238E27FC236}">
                <a16:creationId xmlns:a16="http://schemas.microsoft.com/office/drawing/2014/main" id="{FE2DAB49-6E20-9846-B25A-2BBDB685333F}"/>
              </a:ext>
            </a:extLst>
          </p:cNvPr>
          <p:cNvSpPr txBox="1"/>
          <p:nvPr/>
        </p:nvSpPr>
        <p:spPr>
          <a:xfrm rot="16200000">
            <a:off x="5922014" y="3194090"/>
            <a:ext cx="2357650" cy="400110"/>
          </a:xfrm>
          <a:prstGeom prst="rect">
            <a:avLst/>
          </a:prstGeom>
          <a:noFill/>
        </p:spPr>
        <p:txBody>
          <a:bodyPr wrap="square" rtlCol="1">
            <a:spAutoFit/>
          </a:bodyPr>
          <a:lstStyle/>
          <a:p>
            <a:pPr algn="ctr"/>
            <a:r>
              <a:rPr lang="en-US" sz="2000" dirty="0"/>
              <a:t>acceptance rate</a:t>
            </a:r>
            <a:endParaRPr lang="he-IL" sz="2000" dirty="0"/>
          </a:p>
        </p:txBody>
      </p:sp>
      <p:sp>
        <p:nvSpPr>
          <p:cNvPr id="76" name="תיבת טקסט 75">
            <a:extLst>
              <a:ext uri="{FF2B5EF4-FFF2-40B4-BE49-F238E27FC236}">
                <a16:creationId xmlns:a16="http://schemas.microsoft.com/office/drawing/2014/main" id="{49E32946-D328-A60D-4CDB-20E475CD82C3}"/>
              </a:ext>
            </a:extLst>
          </p:cNvPr>
          <p:cNvSpPr txBox="1"/>
          <p:nvPr/>
        </p:nvSpPr>
        <p:spPr>
          <a:xfrm>
            <a:off x="8829460" y="5111743"/>
            <a:ext cx="1748960" cy="400110"/>
          </a:xfrm>
          <a:prstGeom prst="rect">
            <a:avLst/>
          </a:prstGeom>
          <a:noFill/>
        </p:spPr>
        <p:txBody>
          <a:bodyPr wrap="square" rtlCol="1">
            <a:spAutoFit/>
          </a:bodyPr>
          <a:lstStyle/>
          <a:p>
            <a:pPr algn="ctr"/>
            <a:r>
              <a:rPr lang="en-US" sz="2000" dirty="0"/>
              <a:t>steps</a:t>
            </a:r>
            <a:endParaRPr lang="he-IL" sz="2000" dirty="0"/>
          </a:p>
        </p:txBody>
      </p:sp>
      <p:grpSp>
        <p:nvGrpSpPr>
          <p:cNvPr id="83" name="קבוצה 82">
            <a:extLst>
              <a:ext uri="{FF2B5EF4-FFF2-40B4-BE49-F238E27FC236}">
                <a16:creationId xmlns:a16="http://schemas.microsoft.com/office/drawing/2014/main" id="{4CC69B36-0DD1-7FD7-8A39-F9EBF3E37EBE}"/>
              </a:ext>
            </a:extLst>
          </p:cNvPr>
          <p:cNvGrpSpPr/>
          <p:nvPr/>
        </p:nvGrpSpPr>
        <p:grpSpPr>
          <a:xfrm>
            <a:off x="7632170" y="-115120"/>
            <a:ext cx="4999480" cy="5165394"/>
            <a:chOff x="7644870" y="-140520"/>
            <a:chExt cx="4999480" cy="5165394"/>
          </a:xfrm>
        </p:grpSpPr>
        <p:sp>
          <p:nvSpPr>
            <p:cNvPr id="77" name="קשת 76">
              <a:extLst>
                <a:ext uri="{FF2B5EF4-FFF2-40B4-BE49-F238E27FC236}">
                  <a16:creationId xmlns:a16="http://schemas.microsoft.com/office/drawing/2014/main" id="{63EE1C3F-57E3-5EFB-A543-9C56689DBF5A}"/>
                </a:ext>
              </a:extLst>
            </p:cNvPr>
            <p:cNvSpPr/>
            <p:nvPr/>
          </p:nvSpPr>
          <p:spPr>
            <a:xfrm rot="10800000">
              <a:off x="7644870" y="-140520"/>
              <a:ext cx="807241" cy="3703248"/>
            </a:xfrm>
            <a:prstGeom prst="arc">
              <a:avLst>
                <a:gd name="adj1" fmla="val 16106476"/>
                <a:gd name="adj2" fmla="val 197474"/>
              </a:avLst>
            </a:prstGeom>
            <a:ln w="111125">
              <a:solidFill>
                <a:schemeClr val="accent4"/>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effectLst>
                  <a:glow rad="990600">
                    <a:schemeClr val="accent2">
                      <a:satMod val="175000"/>
                      <a:alpha val="40000"/>
                    </a:schemeClr>
                  </a:glow>
                </a:effectLst>
              </a:endParaRPr>
            </a:p>
          </p:txBody>
        </p:sp>
        <p:sp>
          <p:nvSpPr>
            <p:cNvPr id="78" name="קשת 77">
              <a:extLst>
                <a:ext uri="{FF2B5EF4-FFF2-40B4-BE49-F238E27FC236}">
                  <a16:creationId xmlns:a16="http://schemas.microsoft.com/office/drawing/2014/main" id="{D203E42D-05CF-6B71-1A83-4B9793A1B718}"/>
                </a:ext>
              </a:extLst>
            </p:cNvPr>
            <p:cNvSpPr/>
            <p:nvPr/>
          </p:nvSpPr>
          <p:spPr>
            <a:xfrm rot="10800000">
              <a:off x="10815426" y="2130546"/>
              <a:ext cx="1828924" cy="2894328"/>
            </a:xfrm>
            <a:prstGeom prst="arc">
              <a:avLst>
                <a:gd name="adj1" fmla="val 16155368"/>
                <a:gd name="adj2" fmla="val 197474"/>
              </a:avLst>
            </a:prstGeom>
            <a:ln w="111125">
              <a:solidFill>
                <a:schemeClr val="accent4"/>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effectLst>
                  <a:glow rad="990600">
                    <a:schemeClr val="accent2">
                      <a:satMod val="175000"/>
                      <a:alpha val="40000"/>
                    </a:schemeClr>
                  </a:glow>
                </a:effectLst>
              </a:endParaRPr>
            </a:p>
          </p:txBody>
        </p:sp>
        <p:cxnSp>
          <p:nvCxnSpPr>
            <p:cNvPr id="80" name="מחבר ישר 79">
              <a:extLst>
                <a:ext uri="{FF2B5EF4-FFF2-40B4-BE49-F238E27FC236}">
                  <a16:creationId xmlns:a16="http://schemas.microsoft.com/office/drawing/2014/main" id="{8C4947C4-40AA-82D5-DDAC-4DAB2AE6A669}"/>
                </a:ext>
              </a:extLst>
            </p:cNvPr>
            <p:cNvCxnSpPr>
              <a:cxnSpLocks/>
            </p:cNvCxnSpPr>
            <p:nvPr/>
          </p:nvCxnSpPr>
          <p:spPr>
            <a:xfrm>
              <a:off x="8013700" y="3562728"/>
              <a:ext cx="2827126" cy="0"/>
            </a:xfrm>
            <a:prstGeom prst="line">
              <a:avLst/>
            </a:prstGeom>
            <a:ln w="11112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4" name="תיבת טקסט 83">
            <a:extLst>
              <a:ext uri="{FF2B5EF4-FFF2-40B4-BE49-F238E27FC236}">
                <a16:creationId xmlns:a16="http://schemas.microsoft.com/office/drawing/2014/main" id="{587C3635-15BA-2E42-6162-F2C94048B6E9}"/>
              </a:ext>
            </a:extLst>
          </p:cNvPr>
          <p:cNvSpPr txBox="1"/>
          <p:nvPr/>
        </p:nvSpPr>
        <p:spPr>
          <a:xfrm>
            <a:off x="8471621" y="2757646"/>
            <a:ext cx="1748960" cy="400110"/>
          </a:xfrm>
          <a:prstGeom prst="rect">
            <a:avLst/>
          </a:prstGeom>
          <a:noFill/>
        </p:spPr>
        <p:txBody>
          <a:bodyPr wrap="square" rtlCol="1">
            <a:spAutoFit/>
          </a:bodyPr>
          <a:lstStyle/>
          <a:p>
            <a:pPr algn="ctr"/>
            <a:r>
              <a:rPr lang="en-US" sz="2000" b="1" dirty="0">
                <a:ln w="12700" cmpd="sng">
                  <a:solidFill>
                    <a:schemeClr val="accent4"/>
                  </a:solidFill>
                  <a:prstDash val="solid"/>
                </a:ln>
                <a:solidFill>
                  <a:sysClr val="windowText" lastClr="000000"/>
                </a:solidFill>
              </a:rPr>
              <a:t>Lam rate</a:t>
            </a:r>
            <a:endParaRPr lang="he-IL" sz="2000" b="1" dirty="0">
              <a:ln w="12700" cmpd="sng">
                <a:solidFill>
                  <a:schemeClr val="accent4"/>
                </a:solidFill>
                <a:prstDash val="solid"/>
              </a:ln>
              <a:solidFill>
                <a:sysClr val="windowText" lastClr="000000"/>
              </a:solidFill>
            </a:endParaRPr>
          </a:p>
        </p:txBody>
      </p:sp>
      <p:sp>
        <p:nvSpPr>
          <p:cNvPr id="4" name="תיבת טקסט 3">
            <a:extLst>
              <a:ext uri="{FF2B5EF4-FFF2-40B4-BE49-F238E27FC236}">
                <a16:creationId xmlns:a16="http://schemas.microsoft.com/office/drawing/2014/main" id="{2BF6FFC5-BB41-157B-AF6C-F99D220C0C6F}"/>
              </a:ext>
            </a:extLst>
          </p:cNvPr>
          <p:cNvSpPr txBox="1"/>
          <p:nvPr/>
        </p:nvSpPr>
        <p:spPr>
          <a:xfrm>
            <a:off x="-102087" y="6590741"/>
            <a:ext cx="13374801" cy="338554"/>
          </a:xfrm>
          <a:prstGeom prst="rect">
            <a:avLst/>
          </a:prstGeom>
          <a:noFill/>
        </p:spPr>
        <p:txBody>
          <a:bodyPr wrap="square">
            <a:spAutoFit/>
          </a:bodyPr>
          <a:lstStyle/>
          <a:p>
            <a:r>
              <a:rPr lang="en-US" sz="1600" i="1" dirty="0">
                <a:solidFill>
                  <a:schemeClr val="bg1">
                    <a:lumMod val="65000"/>
                  </a:schemeClr>
                </a:solidFill>
              </a:rPr>
              <a:t> Swartz, W.P. (1993) Automatic Layout of Analog and Digital Mixed Macro/Standard Cell Integrated Circuits. Ph.D. thesis, Yale University.</a:t>
            </a:r>
            <a:endParaRPr lang="he-IL" sz="1600" i="1" dirty="0">
              <a:solidFill>
                <a:schemeClr val="bg1">
                  <a:lumMod val="65000"/>
                </a:schemeClr>
              </a:solidFill>
            </a:endParaRPr>
          </a:p>
        </p:txBody>
      </p:sp>
      <p:sp>
        <p:nvSpPr>
          <p:cNvPr id="9" name="תיבת טקסט 8">
            <a:extLst>
              <a:ext uri="{FF2B5EF4-FFF2-40B4-BE49-F238E27FC236}">
                <a16:creationId xmlns:a16="http://schemas.microsoft.com/office/drawing/2014/main" id="{96B30DFC-A431-2255-7BE3-9D897E6F829C}"/>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Numerical methods</a:t>
            </a:r>
          </a:p>
        </p:txBody>
      </p:sp>
      <p:sp>
        <p:nvSpPr>
          <p:cNvPr id="11" name="תיבת טקסט 10">
            <a:extLst>
              <a:ext uri="{FF2B5EF4-FFF2-40B4-BE49-F238E27FC236}">
                <a16:creationId xmlns:a16="http://schemas.microsoft.com/office/drawing/2014/main" id="{C6D1C804-F5B2-2B9C-1855-DC9B72DD01FF}"/>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II</a:t>
            </a:r>
            <a:r>
              <a:rPr lang="en-US" sz="3200" b="1" dirty="0">
                <a:solidFill>
                  <a:schemeClr val="bg1">
                    <a:lumMod val="85000"/>
                  </a:schemeClr>
                </a:solidFill>
              </a:rPr>
              <a:t>I</a:t>
            </a:r>
            <a:endParaRPr lang="he-IL" sz="3200" b="1" dirty="0">
              <a:solidFill>
                <a:schemeClr val="bg2">
                  <a:lumMod val="50000"/>
                </a:schemeClr>
              </a:solidFill>
            </a:endParaRPr>
          </a:p>
        </p:txBody>
      </p:sp>
      <p:cxnSp>
        <p:nvCxnSpPr>
          <p:cNvPr id="3" name="מחבר חץ ישר 2">
            <a:extLst>
              <a:ext uri="{FF2B5EF4-FFF2-40B4-BE49-F238E27FC236}">
                <a16:creationId xmlns:a16="http://schemas.microsoft.com/office/drawing/2014/main" id="{28E8EEBA-DAAB-2757-9407-1DAEFEE9879C}"/>
              </a:ext>
            </a:extLst>
          </p:cNvPr>
          <p:cNvCxnSpPr>
            <a:cxnSpLocks/>
          </p:cNvCxnSpPr>
          <p:nvPr/>
        </p:nvCxnSpPr>
        <p:spPr>
          <a:xfrm>
            <a:off x="6773575" y="6143832"/>
            <a:ext cx="0" cy="285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קבוצה 7">
            <a:extLst>
              <a:ext uri="{FF2B5EF4-FFF2-40B4-BE49-F238E27FC236}">
                <a16:creationId xmlns:a16="http://schemas.microsoft.com/office/drawing/2014/main" id="{18BC8999-492F-D4D3-2CD3-7DD009299B86}"/>
              </a:ext>
            </a:extLst>
          </p:cNvPr>
          <p:cNvGrpSpPr/>
          <p:nvPr/>
        </p:nvGrpSpPr>
        <p:grpSpPr>
          <a:xfrm>
            <a:off x="8676793" y="5651693"/>
            <a:ext cx="3269260" cy="1035178"/>
            <a:chOff x="1148435" y="5503206"/>
            <a:chExt cx="3269260" cy="1218331"/>
          </a:xfrm>
        </p:grpSpPr>
        <p:grpSp>
          <p:nvGrpSpPr>
            <p:cNvPr id="12" name="קבוצה 11">
              <a:extLst>
                <a:ext uri="{FF2B5EF4-FFF2-40B4-BE49-F238E27FC236}">
                  <a16:creationId xmlns:a16="http://schemas.microsoft.com/office/drawing/2014/main" id="{ACECC077-3791-7DB7-83B5-DF909FDE8F57}"/>
                </a:ext>
              </a:extLst>
            </p:cNvPr>
            <p:cNvGrpSpPr/>
            <p:nvPr/>
          </p:nvGrpSpPr>
          <p:grpSpPr>
            <a:xfrm>
              <a:off x="1381683" y="5503206"/>
              <a:ext cx="2723731" cy="688768"/>
              <a:chOff x="1394383" y="5681006"/>
              <a:chExt cx="2723731" cy="688768"/>
            </a:xfrm>
          </p:grpSpPr>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0F7C58BB-37B6-3743-6857-9B84A621A512}"/>
                      </a:ext>
                    </a:extLst>
                  </p:cNvPr>
                  <p:cNvSpPr txBox="1"/>
                  <p:nvPr/>
                </p:nvSpPr>
                <p:spPr>
                  <a:xfrm>
                    <a:off x="2280014" y="5681006"/>
                    <a:ext cx="977900" cy="6887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dirty="0" smtClean="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f>
                                <m:fPr>
                                  <m:ctrlPr>
                                    <a:rPr lang="en-US" sz="2000" i="1" dirty="0">
                                      <a:latin typeface="Cambria Math" panose="02040503050406030204" pitchFamily="18" charset="0"/>
                                    </a:rPr>
                                  </m:ctrlPr>
                                </m:fPr>
                                <m:num>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𝐸</m:t>
                                  </m:r>
                                </m:num>
                                <m:den>
                                  <m:sSub>
                                    <m:sSubPr>
                                      <m:ctrlPr>
                                        <a:rPr lang="en-US" sz="2000" i="1" dirty="0">
                                          <a:latin typeface="Cambria Math" panose="02040503050406030204" pitchFamily="18" charset="0"/>
                                        </a:rPr>
                                      </m:ctrlPr>
                                    </m:sSubPr>
                                    <m:e>
                                      <m:r>
                                        <a:rPr lang="en-US" sz="2000" i="1" dirty="0">
                                          <a:latin typeface="Cambria Math" panose="02040503050406030204" pitchFamily="18" charset="0"/>
                                        </a:rPr>
                                        <m:t>𝑘</m:t>
                                      </m:r>
                                    </m:e>
                                    <m:sub>
                                      <m:r>
                                        <a:rPr lang="en-US" sz="2000" i="1" dirty="0">
                                          <a:latin typeface="Cambria Math" panose="02040503050406030204" pitchFamily="18" charset="0"/>
                                        </a:rPr>
                                        <m:t>𝐵</m:t>
                                      </m:r>
                                    </m:sub>
                                  </m:sSub>
                                  <m:r>
                                    <a:rPr lang="en-US" sz="2000" i="1" dirty="0" smtClean="0">
                                      <a:latin typeface="Cambria Math" panose="02040503050406030204" pitchFamily="18" charset="0"/>
                                    </a:rPr>
                                    <m:t>𝑇</m:t>
                                  </m:r>
                                </m:den>
                              </m:f>
                            </m:sup>
                          </m:sSup>
                        </m:oMath>
                      </m:oMathPara>
                    </a14:m>
                    <a:endParaRPr lang="he-IL" sz="2000" dirty="0"/>
                  </a:p>
                </p:txBody>
              </p:sp>
            </mc:Choice>
            <mc:Fallback xmlns="">
              <p:sp>
                <p:nvSpPr>
                  <p:cNvPr id="19" name="תיבת טקסט 18">
                    <a:extLst>
                      <a:ext uri="{FF2B5EF4-FFF2-40B4-BE49-F238E27FC236}">
                        <a16:creationId xmlns:a16="http://schemas.microsoft.com/office/drawing/2014/main" id="{0F7C58BB-37B6-3743-6857-9B84A621A512}"/>
                      </a:ext>
                    </a:extLst>
                  </p:cNvPr>
                  <p:cNvSpPr txBox="1">
                    <a:spLocks noRot="1" noChangeAspect="1" noMove="1" noResize="1" noEditPoints="1" noAdjustHandles="1" noChangeArrowheads="1" noChangeShapeType="1" noTextEdit="1"/>
                  </p:cNvSpPr>
                  <p:nvPr/>
                </p:nvSpPr>
                <p:spPr>
                  <a:xfrm>
                    <a:off x="2280014" y="5681006"/>
                    <a:ext cx="977900" cy="688768"/>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0" name="תיבת טקסט 19">
                    <a:extLst>
                      <a:ext uri="{FF2B5EF4-FFF2-40B4-BE49-F238E27FC236}">
                        <a16:creationId xmlns:a16="http://schemas.microsoft.com/office/drawing/2014/main" id="{EB2760C1-BE39-0A06-E357-43A1E0153D2E}"/>
                      </a:ext>
                    </a:extLst>
                  </p:cNvPr>
                  <p:cNvSpPr txBox="1"/>
                  <p:nvPr/>
                </p:nvSpPr>
                <p:spPr>
                  <a:xfrm>
                    <a:off x="3041789" y="5818516"/>
                    <a:ext cx="64452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&lt;</m:t>
                          </m:r>
                        </m:oMath>
                      </m:oMathPara>
                    </a14:m>
                    <a:endParaRPr lang="he-IL" sz="2400" dirty="0"/>
                  </a:p>
                </p:txBody>
              </p:sp>
            </mc:Choice>
            <mc:Fallback xmlns="">
              <p:sp>
                <p:nvSpPr>
                  <p:cNvPr id="20" name="תיבת טקסט 19">
                    <a:extLst>
                      <a:ext uri="{FF2B5EF4-FFF2-40B4-BE49-F238E27FC236}">
                        <a16:creationId xmlns:a16="http://schemas.microsoft.com/office/drawing/2014/main" id="{EB2760C1-BE39-0A06-E357-43A1E0153D2E}"/>
                      </a:ext>
                    </a:extLst>
                  </p:cNvPr>
                  <p:cNvSpPr txBox="1">
                    <a:spLocks noRot="1" noChangeAspect="1" noMove="1" noResize="1" noEditPoints="1" noAdjustHandles="1" noChangeArrowheads="1" noChangeShapeType="1" noTextEdit="1"/>
                  </p:cNvSpPr>
                  <p:nvPr/>
                </p:nvSpPr>
                <p:spPr>
                  <a:xfrm>
                    <a:off x="3041789" y="5818516"/>
                    <a:ext cx="644525" cy="461665"/>
                  </a:xfrm>
                  <a:prstGeom prst="rect">
                    <a:avLst/>
                  </a:prstGeom>
                  <a:blipFill>
                    <a:blip r:embed="rId11"/>
                    <a:stretch>
                      <a:fillRect b="-13846"/>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3EBD8BD-69D3-69C8-ECB5-32097C99B0EA}"/>
                      </a:ext>
                    </a:extLst>
                  </p:cNvPr>
                  <p:cNvSpPr txBox="1"/>
                  <p:nvPr/>
                </p:nvSpPr>
                <p:spPr>
                  <a:xfrm>
                    <a:off x="1826214" y="5820733"/>
                    <a:ext cx="64452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&lt;</m:t>
                          </m:r>
                        </m:oMath>
                      </m:oMathPara>
                    </a14:m>
                    <a:endParaRPr lang="he-IL" sz="2400" dirty="0"/>
                  </a:p>
                </p:txBody>
              </p:sp>
            </mc:Choice>
            <mc:Fallback xmlns="">
              <p:sp>
                <p:nvSpPr>
                  <p:cNvPr id="21" name="תיבת טקסט 20">
                    <a:extLst>
                      <a:ext uri="{FF2B5EF4-FFF2-40B4-BE49-F238E27FC236}">
                        <a16:creationId xmlns:a16="http://schemas.microsoft.com/office/drawing/2014/main" id="{C3EBD8BD-69D3-69C8-ECB5-32097C99B0EA}"/>
                      </a:ext>
                    </a:extLst>
                  </p:cNvPr>
                  <p:cNvSpPr txBox="1">
                    <a:spLocks noRot="1" noChangeAspect="1" noMove="1" noResize="1" noEditPoints="1" noAdjustHandles="1" noChangeArrowheads="1" noChangeShapeType="1" noTextEdit="1"/>
                  </p:cNvSpPr>
                  <p:nvPr/>
                </p:nvSpPr>
                <p:spPr>
                  <a:xfrm>
                    <a:off x="1826214" y="5820733"/>
                    <a:ext cx="644525" cy="461665"/>
                  </a:xfrm>
                  <a:prstGeom prst="rect">
                    <a:avLst/>
                  </a:prstGeom>
                  <a:blipFill>
                    <a:blip r:embed="rId12"/>
                    <a:stretch>
                      <a:fillRect b="-1406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EAF93EFD-9600-EBE2-AFA4-0C8A26AA15A0}"/>
                      </a:ext>
                    </a:extLst>
                  </p:cNvPr>
                  <p:cNvSpPr txBox="1"/>
                  <p:nvPr/>
                </p:nvSpPr>
                <p:spPr>
                  <a:xfrm>
                    <a:off x="3473589" y="5818516"/>
                    <a:ext cx="64452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1</m:t>
                          </m:r>
                        </m:oMath>
                      </m:oMathPara>
                    </a14:m>
                    <a:endParaRPr lang="he-IL" sz="2400" dirty="0"/>
                  </a:p>
                </p:txBody>
              </p:sp>
            </mc:Choice>
            <mc:Fallback xmlns="">
              <p:sp>
                <p:nvSpPr>
                  <p:cNvPr id="22" name="תיבת טקסט 21">
                    <a:extLst>
                      <a:ext uri="{FF2B5EF4-FFF2-40B4-BE49-F238E27FC236}">
                        <a16:creationId xmlns:a16="http://schemas.microsoft.com/office/drawing/2014/main" id="{EAF93EFD-9600-EBE2-AFA4-0C8A26AA15A0}"/>
                      </a:ext>
                    </a:extLst>
                  </p:cNvPr>
                  <p:cNvSpPr txBox="1">
                    <a:spLocks noRot="1" noChangeAspect="1" noMove="1" noResize="1" noEditPoints="1" noAdjustHandles="1" noChangeArrowheads="1" noChangeShapeType="1" noTextEdit="1"/>
                  </p:cNvSpPr>
                  <p:nvPr/>
                </p:nvSpPr>
                <p:spPr>
                  <a:xfrm>
                    <a:off x="3473589" y="5818516"/>
                    <a:ext cx="644525" cy="461665"/>
                  </a:xfrm>
                  <a:prstGeom prst="rect">
                    <a:avLst/>
                  </a:prstGeom>
                  <a:blipFill>
                    <a:blip r:embed="rId13"/>
                    <a:stretch>
                      <a:fillRect b="-13846"/>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7F2EA027-5F23-A6EC-6067-5DB807360F4B}"/>
                      </a:ext>
                    </a:extLst>
                  </p:cNvPr>
                  <p:cNvSpPr txBox="1"/>
                  <p:nvPr/>
                </p:nvSpPr>
                <p:spPr>
                  <a:xfrm>
                    <a:off x="1394383" y="5808033"/>
                    <a:ext cx="64452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0</m:t>
                          </m:r>
                        </m:oMath>
                      </m:oMathPara>
                    </a14:m>
                    <a:endParaRPr lang="he-IL" sz="2400" dirty="0"/>
                  </a:p>
                </p:txBody>
              </p:sp>
            </mc:Choice>
            <mc:Fallback xmlns="">
              <p:sp>
                <p:nvSpPr>
                  <p:cNvPr id="24" name="תיבת טקסט 23">
                    <a:extLst>
                      <a:ext uri="{FF2B5EF4-FFF2-40B4-BE49-F238E27FC236}">
                        <a16:creationId xmlns:a16="http://schemas.microsoft.com/office/drawing/2014/main" id="{7F2EA027-5F23-A6EC-6067-5DB807360F4B}"/>
                      </a:ext>
                    </a:extLst>
                  </p:cNvPr>
                  <p:cNvSpPr txBox="1">
                    <a:spLocks noRot="1" noChangeAspect="1" noMove="1" noResize="1" noEditPoints="1" noAdjustHandles="1" noChangeArrowheads="1" noChangeShapeType="1" noTextEdit="1"/>
                  </p:cNvSpPr>
                  <p:nvPr/>
                </p:nvSpPr>
                <p:spPr>
                  <a:xfrm>
                    <a:off x="1394383" y="5808033"/>
                    <a:ext cx="644525" cy="461665"/>
                  </a:xfrm>
                  <a:prstGeom prst="rect">
                    <a:avLst/>
                  </a:prstGeom>
                  <a:blipFill>
                    <a:blip r:embed="rId14"/>
                    <a:stretch>
                      <a:fillRect b="-15625"/>
                    </a:stretch>
                  </a:blipFill>
                </p:spPr>
                <p:txBody>
                  <a:bodyPr/>
                  <a:lstStyle/>
                  <a:p>
                    <a:r>
                      <a:rPr lang="he-IL">
                        <a:noFill/>
                      </a:rPr>
                      <a:t> </a:t>
                    </a:r>
                  </a:p>
                </p:txBody>
              </p:sp>
            </mc:Fallback>
          </mc:AlternateContent>
        </p:grpSp>
        <p:sp>
          <p:nvSpPr>
            <p:cNvPr id="14" name="סוגר מסולסל שמאלי 13">
              <a:extLst>
                <a:ext uri="{FF2B5EF4-FFF2-40B4-BE49-F238E27FC236}">
                  <a16:creationId xmlns:a16="http://schemas.microsoft.com/office/drawing/2014/main" id="{16D9BD76-51E6-5A23-B9C8-ABD2C9FF8165}"/>
                </a:ext>
              </a:extLst>
            </p:cNvPr>
            <p:cNvSpPr/>
            <p:nvPr/>
          </p:nvSpPr>
          <p:spPr>
            <a:xfrm rot="16200000">
              <a:off x="3746594" y="5938245"/>
              <a:ext cx="150627" cy="589914"/>
            </a:xfrm>
            <a:prstGeom prst="leftBrace">
              <a:avLst/>
            </a:prstGeom>
            <a:ln>
              <a:solidFill>
                <a:srgbClr val="00808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sz="1600"/>
            </a:p>
          </p:txBody>
        </p:sp>
        <p:sp>
          <p:nvSpPr>
            <p:cNvPr id="15" name="סוגר מסולסל שמאלי 14">
              <a:extLst>
                <a:ext uri="{FF2B5EF4-FFF2-40B4-BE49-F238E27FC236}">
                  <a16:creationId xmlns:a16="http://schemas.microsoft.com/office/drawing/2014/main" id="{AAE4D16D-D990-AA3F-DF2E-9C33BFF793E3}"/>
                </a:ext>
              </a:extLst>
            </p:cNvPr>
            <p:cNvSpPr/>
            <p:nvPr/>
          </p:nvSpPr>
          <p:spPr>
            <a:xfrm rot="16200000">
              <a:off x="1625038" y="5933809"/>
              <a:ext cx="150627" cy="589914"/>
            </a:xfrm>
            <a:prstGeom prst="leftBrace">
              <a:avLst/>
            </a:prstGeom>
            <a:ln>
              <a:solidFill>
                <a:srgbClr val="00808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sz="1600"/>
            </a:p>
          </p:txBody>
        </p:sp>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261A2C0D-6C2B-D910-C32C-C898063331F8}"/>
                    </a:ext>
                  </a:extLst>
                </p:cNvPr>
                <p:cNvSpPr txBox="1"/>
                <p:nvPr/>
              </p:nvSpPr>
              <p:spPr>
                <a:xfrm>
                  <a:off x="3245214" y="6323083"/>
                  <a:ext cx="1172481" cy="3984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𝑘</m:t>
                            </m:r>
                          </m:e>
                          <m:sub>
                            <m:r>
                              <a:rPr lang="en-US" sz="1600" i="1" dirty="0">
                                <a:latin typeface="Cambria Math" panose="02040503050406030204" pitchFamily="18" charset="0"/>
                              </a:rPr>
                              <m:t>𝐵</m:t>
                            </m:r>
                          </m:sub>
                        </m:sSub>
                        <m:r>
                          <a:rPr lang="en-US" sz="1600" b="0" i="1" dirty="0" smtClean="0">
                            <a:latin typeface="Cambria Math" panose="02040503050406030204" pitchFamily="18" charset="0"/>
                            <a:ea typeface="Cambria Math" panose="02040503050406030204" pitchFamily="18" charset="0"/>
                          </a:rPr>
                          <m:t>𝑇</m:t>
                        </m:r>
                        <m:r>
                          <a:rPr lang="en-US" sz="1600" b="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𝐸</m:t>
                        </m:r>
                      </m:oMath>
                    </m:oMathPara>
                  </a14:m>
                  <a:endParaRPr lang="he-IL" sz="1600" i="1" dirty="0"/>
                </a:p>
              </p:txBody>
            </p:sp>
          </mc:Choice>
          <mc:Fallback xmlns="">
            <p:sp>
              <p:nvSpPr>
                <p:cNvPr id="16" name="תיבת טקסט 15">
                  <a:extLst>
                    <a:ext uri="{FF2B5EF4-FFF2-40B4-BE49-F238E27FC236}">
                      <a16:creationId xmlns:a16="http://schemas.microsoft.com/office/drawing/2014/main" id="{261A2C0D-6C2B-D910-C32C-C898063331F8}"/>
                    </a:ext>
                  </a:extLst>
                </p:cNvPr>
                <p:cNvSpPr txBox="1">
                  <a:spLocks noRot="1" noChangeAspect="1" noMove="1" noResize="1" noEditPoints="1" noAdjustHandles="1" noChangeArrowheads="1" noChangeShapeType="1" noTextEdit="1"/>
                </p:cNvSpPr>
                <p:nvPr/>
              </p:nvSpPr>
              <p:spPr>
                <a:xfrm>
                  <a:off x="3245214" y="6323083"/>
                  <a:ext cx="1172481" cy="398454"/>
                </a:xfrm>
                <a:prstGeom prst="rect">
                  <a:avLst/>
                </a:prstGeom>
                <a:blipFill>
                  <a:blip r:embed="rId1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05B9C82F-BD5B-24F1-8020-9FBEB49899DF}"/>
                    </a:ext>
                  </a:extLst>
                </p:cNvPr>
                <p:cNvSpPr txBox="1"/>
                <p:nvPr/>
              </p:nvSpPr>
              <p:spPr>
                <a:xfrm>
                  <a:off x="1148435" y="6304276"/>
                  <a:ext cx="1118879" cy="3984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𝑘</m:t>
                            </m:r>
                          </m:e>
                          <m:sub>
                            <m:r>
                              <a:rPr lang="en-US" sz="1600" i="1" dirty="0">
                                <a:latin typeface="Cambria Math" panose="02040503050406030204" pitchFamily="18" charset="0"/>
                              </a:rPr>
                              <m:t>𝐵</m:t>
                            </m:r>
                          </m:sub>
                        </m:sSub>
                        <m:r>
                          <a:rPr lang="en-US" sz="1600" i="1" dirty="0">
                            <a:latin typeface="Cambria Math" panose="02040503050406030204" pitchFamily="18" charset="0"/>
                            <a:ea typeface="Cambria Math" panose="02040503050406030204" pitchFamily="18" charset="0"/>
                          </a:rPr>
                          <m:t>𝑇</m:t>
                        </m:r>
                        <m:r>
                          <a:rPr lang="en-US" sz="160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𝐸</m:t>
                        </m:r>
                      </m:oMath>
                    </m:oMathPara>
                  </a14:m>
                  <a:endParaRPr lang="he-IL" sz="1600" i="1" dirty="0"/>
                </a:p>
              </p:txBody>
            </p:sp>
          </mc:Choice>
          <mc:Fallback xmlns="">
            <p:sp>
              <p:nvSpPr>
                <p:cNvPr id="18" name="תיבת טקסט 17">
                  <a:extLst>
                    <a:ext uri="{FF2B5EF4-FFF2-40B4-BE49-F238E27FC236}">
                      <a16:creationId xmlns:a16="http://schemas.microsoft.com/office/drawing/2014/main" id="{05B9C82F-BD5B-24F1-8020-9FBEB49899DF}"/>
                    </a:ext>
                  </a:extLst>
                </p:cNvPr>
                <p:cNvSpPr txBox="1">
                  <a:spLocks noRot="1" noChangeAspect="1" noMove="1" noResize="1" noEditPoints="1" noAdjustHandles="1" noChangeArrowheads="1" noChangeShapeType="1" noTextEdit="1"/>
                </p:cNvSpPr>
                <p:nvPr/>
              </p:nvSpPr>
              <p:spPr>
                <a:xfrm>
                  <a:off x="1148435" y="6304276"/>
                  <a:ext cx="1118879" cy="398454"/>
                </a:xfrm>
                <a:prstGeom prst="rect">
                  <a:avLst/>
                </a:prstGeom>
                <a:blipFill>
                  <a:blip r:embed="rId16"/>
                  <a:stretch>
                    <a:fillRect/>
                  </a:stretch>
                </a:blipFill>
              </p:spPr>
              <p:txBody>
                <a:bodyPr/>
                <a:lstStyle/>
                <a:p>
                  <a:r>
                    <a:rPr lang="he-IL">
                      <a:noFill/>
                    </a:rPr>
                    <a:t> </a:t>
                  </a:r>
                </a:p>
              </p:txBody>
            </p:sp>
          </mc:Fallback>
        </mc:AlternateContent>
      </p:grpSp>
      <p:cxnSp>
        <p:nvCxnSpPr>
          <p:cNvPr id="28" name="מחבר חץ ישר 27">
            <a:extLst>
              <a:ext uri="{FF2B5EF4-FFF2-40B4-BE49-F238E27FC236}">
                <a16:creationId xmlns:a16="http://schemas.microsoft.com/office/drawing/2014/main" id="{64CE3AAA-C92B-F554-A03D-43A056CF2BF4}"/>
              </a:ext>
            </a:extLst>
          </p:cNvPr>
          <p:cNvCxnSpPr>
            <a:cxnSpLocks/>
            <a:stCxn id="23" idx="2"/>
          </p:cNvCxnSpPr>
          <p:nvPr/>
        </p:nvCxnSpPr>
        <p:spPr>
          <a:xfrm flipH="1">
            <a:off x="1223009" y="2155482"/>
            <a:ext cx="18500" cy="1200858"/>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sp>
        <p:nvSpPr>
          <p:cNvPr id="65" name="מלבן: פינות מעוגלות 64">
            <a:extLst>
              <a:ext uri="{FF2B5EF4-FFF2-40B4-BE49-F238E27FC236}">
                <a16:creationId xmlns:a16="http://schemas.microsoft.com/office/drawing/2014/main" id="{63F936D3-3D97-4CF1-842B-CD4E0C863A9B}"/>
              </a:ext>
            </a:extLst>
          </p:cNvPr>
          <p:cNvSpPr/>
          <p:nvPr/>
        </p:nvSpPr>
        <p:spPr>
          <a:xfrm>
            <a:off x="2888983" y="1608541"/>
            <a:ext cx="1753814" cy="605857"/>
          </a:xfrm>
          <a:prstGeom prst="roundRect">
            <a:avLst/>
          </a:prstGeom>
          <a:solidFill>
            <a:srgbClr val="009999">
              <a:alpha val="3098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תיבת טקסט 81">
            <a:extLst>
              <a:ext uri="{FF2B5EF4-FFF2-40B4-BE49-F238E27FC236}">
                <a16:creationId xmlns:a16="http://schemas.microsoft.com/office/drawing/2014/main" id="{2CA3A645-9309-FCC8-39C2-175A67A071CA}"/>
              </a:ext>
            </a:extLst>
          </p:cNvPr>
          <p:cNvSpPr txBox="1"/>
          <p:nvPr/>
        </p:nvSpPr>
        <p:spPr>
          <a:xfrm>
            <a:off x="3413772" y="5739009"/>
            <a:ext cx="1748960" cy="400110"/>
          </a:xfrm>
          <a:prstGeom prst="rect">
            <a:avLst/>
          </a:prstGeom>
          <a:noFill/>
        </p:spPr>
        <p:txBody>
          <a:bodyPr wrap="square" rtlCol="1">
            <a:spAutoFit/>
          </a:bodyPr>
          <a:lstStyle/>
          <a:p>
            <a:pPr algn="ctr"/>
            <a:r>
              <a:rPr lang="en-US" sz="2000" b="1" dirty="0">
                <a:ln w="12700" cmpd="sng">
                  <a:solidFill>
                    <a:schemeClr val="accent4"/>
                  </a:solidFill>
                  <a:prstDash val="solid"/>
                </a:ln>
                <a:solidFill>
                  <a:sysClr val="windowText" lastClr="000000"/>
                </a:solidFill>
              </a:rPr>
              <a:t>Lam rate</a:t>
            </a:r>
            <a:endParaRPr lang="he-IL" sz="2000" b="1" dirty="0">
              <a:ln w="12700" cmpd="sng">
                <a:solidFill>
                  <a:schemeClr val="accent4"/>
                </a:solidFill>
                <a:prstDash val="solid"/>
              </a:ln>
              <a:solidFill>
                <a:sysClr val="windowText" lastClr="000000"/>
              </a:solidFill>
            </a:endParaRPr>
          </a:p>
        </p:txBody>
      </p:sp>
      <p:sp>
        <p:nvSpPr>
          <p:cNvPr id="85" name="תיבת טקסט 84">
            <a:extLst>
              <a:ext uri="{FF2B5EF4-FFF2-40B4-BE49-F238E27FC236}">
                <a16:creationId xmlns:a16="http://schemas.microsoft.com/office/drawing/2014/main" id="{FBEAF07E-2464-F77E-2F23-066A710140FB}"/>
              </a:ext>
            </a:extLst>
          </p:cNvPr>
          <p:cNvSpPr txBox="1"/>
          <p:nvPr/>
        </p:nvSpPr>
        <p:spPr>
          <a:xfrm>
            <a:off x="3413772" y="6043809"/>
            <a:ext cx="1748960" cy="400110"/>
          </a:xfrm>
          <a:prstGeom prst="rect">
            <a:avLst/>
          </a:prstGeom>
          <a:noFill/>
        </p:spPr>
        <p:txBody>
          <a:bodyPr wrap="square" rtlCol="1">
            <a:spAutoFit/>
          </a:bodyPr>
          <a:lstStyle/>
          <a:p>
            <a:pPr algn="ctr"/>
            <a:r>
              <a:rPr lang="en-US" sz="2000" b="1" dirty="0">
                <a:ln w="12700" cmpd="sng">
                  <a:solidFill>
                    <a:schemeClr val="accent4"/>
                  </a:solidFill>
                  <a:prstDash val="solid"/>
                </a:ln>
                <a:solidFill>
                  <a:sysClr val="windowText" lastClr="000000"/>
                </a:solidFill>
              </a:rPr>
              <a:t>Lam rate</a:t>
            </a:r>
            <a:endParaRPr lang="he-IL" sz="2000" b="1" dirty="0">
              <a:ln w="12700" cmpd="sng">
                <a:solidFill>
                  <a:schemeClr val="accent4"/>
                </a:solidFill>
                <a:prstDash val="solid"/>
              </a:ln>
              <a:solidFill>
                <a:sysClr val="windowText" lastClr="000000"/>
              </a:solidFill>
            </a:endParaRPr>
          </a:p>
        </p:txBody>
      </p:sp>
    </p:spTree>
    <p:extLst>
      <p:ext uri="{BB962C8B-B14F-4D97-AF65-F5344CB8AC3E}">
        <p14:creationId xmlns:p14="http://schemas.microsoft.com/office/powerpoint/2010/main" val="344789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fade">
                                      <p:cBhvr>
                                        <p:cTn id="65" dur="500"/>
                                        <p:tgtEl>
                                          <p:spTgt spid="7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500"/>
                                        <p:tgtEl>
                                          <p:spTgt spid="5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fade">
                                      <p:cBhvr>
                                        <p:cTn id="85" dur="500"/>
                                        <p:tgtEl>
                                          <p:spTgt spid="66"/>
                                        </p:tgtEl>
                                      </p:cBhvr>
                                    </p:animEffect>
                                  </p:childTnLst>
                                </p:cTn>
                              </p:par>
                              <p:par>
                                <p:cTn id="86" presetID="10" presetClass="entr" presetSubtype="0"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500"/>
                                        <p:tgtEl>
                                          <p:spTgt spid="60"/>
                                        </p:tgtEl>
                                      </p:cBhvr>
                                    </p:animEffect>
                                  </p:childTnLst>
                                </p:cTn>
                              </p:par>
                              <p:par>
                                <p:cTn id="89" presetID="10" presetClass="entr" presetSubtype="0" fill="hold"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500"/>
                                        <p:tgtEl>
                                          <p:spTgt spid="6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fade">
                                      <p:cBhvr>
                                        <p:cTn id="94" dur="500"/>
                                        <p:tgtEl>
                                          <p:spTgt spid="62"/>
                                        </p:tgtEl>
                                      </p:cBhvr>
                                    </p:animEffect>
                                  </p:childTnLst>
                                </p:cTn>
                              </p:par>
                              <p:par>
                                <p:cTn id="95" presetID="10" presetClass="entr" presetSubtype="0" fill="hold"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500"/>
                                        <p:tgtEl>
                                          <p:spTgt spid="6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fade">
                                      <p:cBhvr>
                                        <p:cTn id="100" dur="500"/>
                                        <p:tgtEl>
                                          <p:spTgt spid="68"/>
                                        </p:tgtEl>
                                      </p:cBhvr>
                                    </p:animEffect>
                                  </p:childTnLst>
                                </p:cTn>
                              </p:par>
                              <p:par>
                                <p:cTn id="101" presetID="10" presetClass="entr" presetSubtype="0"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500"/>
                                        <p:tgtEl>
                                          <p:spTgt spid="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fade">
                                      <p:cBhvr>
                                        <p:cTn id="108" dur="500"/>
                                        <p:tgtEl>
                                          <p:spTgt spid="8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fade">
                                      <p:cBhvr>
                                        <p:cTn id="111" dur="500"/>
                                        <p:tgtEl>
                                          <p:spTgt spid="8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500"/>
                                        <p:tgtEl>
                                          <p:spTgt spid="8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fade">
                                      <p:cBhvr>
                                        <p:cTn id="11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5" grpId="0"/>
      <p:bldP spid="10" grpId="0"/>
      <p:bldP spid="23" grpId="0"/>
      <p:bldP spid="44" grpId="0"/>
      <p:bldP spid="46" grpId="0"/>
      <p:bldP spid="47" grpId="0"/>
      <p:bldP spid="58" grpId="0"/>
      <p:bldP spid="62" grpId="0"/>
      <p:bldP spid="66" grpId="0"/>
      <p:bldP spid="68" grpId="0"/>
      <p:bldP spid="75" grpId="0"/>
      <p:bldP spid="76" grpId="0"/>
      <p:bldP spid="84" grpId="0"/>
      <p:bldP spid="65" grpId="0" animBg="1"/>
      <p:bldP spid="82" grpId="0"/>
      <p:bldP spid="8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03859-EB27-5E76-2662-183F5C70136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73561BF-563B-FC7D-0651-3888F1425893}"/>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22BB9974-E3D2-4A63-A947-8EF7B419C5A2}"/>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3-6 apertures </a:t>
            </a:r>
          </a:p>
        </p:txBody>
      </p:sp>
      <p:pic>
        <p:nvPicPr>
          <p:cNvPr id="6" name="תמונה 5" descr="תמונה שמכילה צילום מסך, צבעוני&#10;&#10;תוכן בינה מלאכותית גנרטיבית עשוי להיות שגוי.">
            <a:extLst>
              <a:ext uri="{FF2B5EF4-FFF2-40B4-BE49-F238E27FC236}">
                <a16:creationId xmlns:a16="http://schemas.microsoft.com/office/drawing/2014/main" id="{42FA2C9D-B523-6323-4D18-8D01A9EDC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72" y="3956555"/>
            <a:ext cx="3920490" cy="2940368"/>
          </a:xfrm>
          <a:prstGeom prst="rect">
            <a:avLst/>
          </a:prstGeom>
        </p:spPr>
      </p:pic>
      <p:pic>
        <p:nvPicPr>
          <p:cNvPr id="11" name="תמונה 10" descr="תמונה שמכילה צילום מסך, תרשים, קו, טקסט&#10;&#10;תוכן בינה מלאכותית גנרטיבית עשוי להיות שגוי.">
            <a:extLst>
              <a:ext uri="{FF2B5EF4-FFF2-40B4-BE49-F238E27FC236}">
                <a16:creationId xmlns:a16="http://schemas.microsoft.com/office/drawing/2014/main" id="{34414337-147F-3E92-115D-7B8E12711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12" y="1534984"/>
            <a:ext cx="3264000" cy="2448000"/>
          </a:xfrm>
          <a:prstGeom prst="rect">
            <a:avLst/>
          </a:prstGeom>
        </p:spPr>
      </p:pic>
      <p:pic>
        <p:nvPicPr>
          <p:cNvPr id="13" name="תמונה 12" descr="תמונה שמכילה צילום מסך, צבעוני&#10;&#10;תוכן בינה מלאכותית גנרטיבית עשוי להיות שגוי.">
            <a:extLst>
              <a:ext uri="{FF2B5EF4-FFF2-40B4-BE49-F238E27FC236}">
                <a16:creationId xmlns:a16="http://schemas.microsoft.com/office/drawing/2014/main" id="{85CC81B6-16B8-FBEB-C8A7-06D9E6090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286" y="3947503"/>
            <a:ext cx="3920490" cy="2940368"/>
          </a:xfrm>
          <a:prstGeom prst="rect">
            <a:avLst/>
          </a:prstGeom>
        </p:spPr>
      </p:pic>
      <p:pic>
        <p:nvPicPr>
          <p:cNvPr id="16" name="תמונה 15" descr="תמונה שמכילה צילום מסך, טקסט, תרשים, קו&#10;&#10;תוכן בינה מלאכותית גנרטיבית עשוי להיות שגוי.">
            <a:extLst>
              <a:ext uri="{FF2B5EF4-FFF2-40B4-BE49-F238E27FC236}">
                <a16:creationId xmlns:a16="http://schemas.microsoft.com/office/drawing/2014/main" id="{BE53CC71-A918-30BF-D283-F46A4D8CC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100" y="1510711"/>
            <a:ext cx="3264000" cy="2448000"/>
          </a:xfrm>
          <a:prstGeom prst="rect">
            <a:avLst/>
          </a:prstGeom>
        </p:spPr>
      </p:pic>
      <p:pic>
        <p:nvPicPr>
          <p:cNvPr id="20" name="תמונה 19" descr="תמונה שמכילה תרשים, צילום מסך, קו&#10;&#10;תוכן בינה מלאכותית גנרטיבית עשוי להיות שגוי.">
            <a:extLst>
              <a:ext uri="{FF2B5EF4-FFF2-40B4-BE49-F238E27FC236}">
                <a16:creationId xmlns:a16="http://schemas.microsoft.com/office/drawing/2014/main" id="{2B6D14DE-1045-D5B1-CF86-C16BDB153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2112" y="1532866"/>
            <a:ext cx="3264000" cy="2448000"/>
          </a:xfrm>
          <a:prstGeom prst="rect">
            <a:avLst/>
          </a:prstGeom>
        </p:spPr>
      </p:pic>
      <p:pic>
        <p:nvPicPr>
          <p:cNvPr id="18" name="תמונה 17" descr="תמונה שמכילה צילום מסך, טקסט, צבעוני, מפה&#10;&#10;תוכן בינה מלאכותית גנרטיבית עשוי להיות שגוי.">
            <a:extLst>
              <a:ext uri="{FF2B5EF4-FFF2-40B4-BE49-F238E27FC236}">
                <a16:creationId xmlns:a16="http://schemas.microsoft.com/office/drawing/2014/main" id="{D8361506-F1F8-117E-8FA4-985FD283B2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167" y="3954738"/>
            <a:ext cx="3920490" cy="2940368"/>
          </a:xfrm>
          <a:prstGeom prst="rect">
            <a:avLst/>
          </a:prstGeom>
        </p:spPr>
      </p:pic>
      <p:pic>
        <p:nvPicPr>
          <p:cNvPr id="25" name="תמונה 24" descr="תמונה שמכילה צילום מסך, תרשים, קו&#10;&#10;תוכן בינה מלאכותית גנרטיבית עשוי להיות שגוי.">
            <a:extLst>
              <a:ext uri="{FF2B5EF4-FFF2-40B4-BE49-F238E27FC236}">
                <a16:creationId xmlns:a16="http://schemas.microsoft.com/office/drawing/2014/main" id="{43547ACB-15AD-D7D1-B091-4C861FFFFE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3200" y="1532029"/>
            <a:ext cx="3264000" cy="2448000"/>
          </a:xfrm>
          <a:prstGeom prst="rect">
            <a:avLst/>
          </a:prstGeom>
        </p:spPr>
      </p:pic>
      <p:sp>
        <p:nvSpPr>
          <p:cNvPr id="10" name="תיבת טקסט 9">
            <a:extLst>
              <a:ext uri="{FF2B5EF4-FFF2-40B4-BE49-F238E27FC236}">
                <a16:creationId xmlns:a16="http://schemas.microsoft.com/office/drawing/2014/main" id="{FF7C1BE1-DCB9-E53B-742C-D52E2897581B}"/>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Results</a:t>
            </a:r>
          </a:p>
        </p:txBody>
      </p:sp>
      <p:sp>
        <p:nvSpPr>
          <p:cNvPr id="12" name="תיבת טקסט 11">
            <a:extLst>
              <a:ext uri="{FF2B5EF4-FFF2-40B4-BE49-F238E27FC236}">
                <a16:creationId xmlns:a16="http://schemas.microsoft.com/office/drawing/2014/main" id="{A598412C-EF1A-96AF-07D9-FA13F0F1A568}"/>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1">
                    <a:lumMod val="85000"/>
                  </a:schemeClr>
                </a:solidFill>
              </a:rPr>
              <a:t>I</a:t>
            </a:r>
            <a:r>
              <a:rPr lang="en-US" sz="3200" b="1" dirty="0">
                <a:solidFill>
                  <a:schemeClr val="bg2">
                    <a:lumMod val="50000"/>
                  </a:schemeClr>
                </a:solidFill>
              </a:rPr>
              <a:t>IIII</a:t>
            </a:r>
            <a:endParaRPr lang="he-IL" sz="3200" b="1" dirty="0">
              <a:solidFill>
                <a:schemeClr val="bg2">
                  <a:lumMod val="50000"/>
                </a:schemeClr>
              </a:solidFill>
            </a:endParaRPr>
          </a:p>
        </p:txBody>
      </p:sp>
      <p:sp>
        <p:nvSpPr>
          <p:cNvPr id="15" name="מלבן 14">
            <a:extLst>
              <a:ext uri="{FF2B5EF4-FFF2-40B4-BE49-F238E27FC236}">
                <a16:creationId xmlns:a16="http://schemas.microsoft.com/office/drawing/2014/main" id="{2573E250-27F7-27C1-4CAA-CCA40BE59BC4}"/>
              </a:ext>
            </a:extLst>
          </p:cNvPr>
          <p:cNvSpPr/>
          <p:nvPr/>
        </p:nvSpPr>
        <p:spPr>
          <a:xfrm>
            <a:off x="-304772" y="4095345"/>
            <a:ext cx="466190"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360A0800-4951-48C5-7847-B27D285CE1AA}"/>
              </a:ext>
            </a:extLst>
          </p:cNvPr>
          <p:cNvSpPr/>
          <p:nvPr/>
        </p:nvSpPr>
        <p:spPr>
          <a:xfrm>
            <a:off x="2638919" y="4094697"/>
            <a:ext cx="576381"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a:extLst>
              <a:ext uri="{FF2B5EF4-FFF2-40B4-BE49-F238E27FC236}">
                <a16:creationId xmlns:a16="http://schemas.microsoft.com/office/drawing/2014/main" id="{C8967121-4232-A22C-62E3-2204ACB123A9}"/>
              </a:ext>
            </a:extLst>
          </p:cNvPr>
          <p:cNvSpPr/>
          <p:nvPr/>
        </p:nvSpPr>
        <p:spPr>
          <a:xfrm>
            <a:off x="5595166" y="4130076"/>
            <a:ext cx="660219"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8" name="תמונה 37" descr="תמונה שמכילה צילום מסך, צבעוני&#10;&#10;תוכן בינה מלאכותית גנרטיבית עשוי להיות שגוי.">
            <a:extLst>
              <a:ext uri="{FF2B5EF4-FFF2-40B4-BE49-F238E27FC236}">
                <a16:creationId xmlns:a16="http://schemas.microsoft.com/office/drawing/2014/main" id="{2F701E71-5164-5766-C0C8-0B0348D71C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3082" y="3971199"/>
            <a:ext cx="3840480" cy="2880360"/>
          </a:xfrm>
          <a:prstGeom prst="rect">
            <a:avLst/>
          </a:prstGeom>
          <a:ln>
            <a:noFill/>
          </a:ln>
        </p:spPr>
      </p:pic>
      <p:sp>
        <p:nvSpPr>
          <p:cNvPr id="14" name="מלבן 13">
            <a:extLst>
              <a:ext uri="{FF2B5EF4-FFF2-40B4-BE49-F238E27FC236}">
                <a16:creationId xmlns:a16="http://schemas.microsoft.com/office/drawing/2014/main" id="{1244F400-677C-47B8-871D-10A277B0FD62}"/>
              </a:ext>
            </a:extLst>
          </p:cNvPr>
          <p:cNvSpPr/>
          <p:nvPr/>
        </p:nvSpPr>
        <p:spPr>
          <a:xfrm>
            <a:off x="124326" y="6506319"/>
            <a:ext cx="11481178" cy="127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תיבת טקסט 30">
            <a:extLst>
              <a:ext uri="{FF2B5EF4-FFF2-40B4-BE49-F238E27FC236}">
                <a16:creationId xmlns:a16="http://schemas.microsoft.com/office/drawing/2014/main" id="{98D081D2-4122-997C-53B6-EBFF0890E288}"/>
              </a:ext>
            </a:extLst>
          </p:cNvPr>
          <p:cNvSpPr txBox="1"/>
          <p:nvPr/>
        </p:nvSpPr>
        <p:spPr>
          <a:xfrm>
            <a:off x="9051626" y="6198178"/>
            <a:ext cx="455306" cy="369332"/>
          </a:xfrm>
          <a:prstGeom prst="rect">
            <a:avLst/>
          </a:prstGeom>
          <a:noFill/>
        </p:spPr>
        <p:txBody>
          <a:bodyPr wrap="square" rtlCol="1">
            <a:spAutoFit/>
          </a:bodyPr>
          <a:lstStyle/>
          <a:p>
            <a:r>
              <a:rPr lang="en-US" dirty="0">
                <a:solidFill>
                  <a:schemeClr val="bg1"/>
                </a:solidFill>
              </a:rPr>
              <a:t>6</a:t>
            </a:r>
            <a:endParaRPr lang="he-IL" dirty="0">
              <a:solidFill>
                <a:schemeClr val="bg1"/>
              </a:solidFill>
            </a:endParaRPr>
          </a:p>
        </p:txBody>
      </p:sp>
      <p:sp>
        <p:nvSpPr>
          <p:cNvPr id="8" name="מלבן 7">
            <a:extLst>
              <a:ext uri="{FF2B5EF4-FFF2-40B4-BE49-F238E27FC236}">
                <a16:creationId xmlns:a16="http://schemas.microsoft.com/office/drawing/2014/main" id="{59A327F7-61C1-4B08-02DB-DB37CCB508F5}"/>
              </a:ext>
            </a:extLst>
          </p:cNvPr>
          <p:cNvSpPr/>
          <p:nvPr/>
        </p:nvSpPr>
        <p:spPr>
          <a:xfrm>
            <a:off x="123920" y="4046705"/>
            <a:ext cx="11481178" cy="127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תיבת טקסט 25">
            <a:extLst>
              <a:ext uri="{FF2B5EF4-FFF2-40B4-BE49-F238E27FC236}">
                <a16:creationId xmlns:a16="http://schemas.microsoft.com/office/drawing/2014/main" id="{699010DB-DE7F-D8E4-EB83-158BA84D8319}"/>
              </a:ext>
            </a:extLst>
          </p:cNvPr>
          <p:cNvSpPr txBox="1"/>
          <p:nvPr/>
        </p:nvSpPr>
        <p:spPr>
          <a:xfrm>
            <a:off x="6196822" y="6215289"/>
            <a:ext cx="455306" cy="369332"/>
          </a:xfrm>
          <a:prstGeom prst="rect">
            <a:avLst/>
          </a:prstGeom>
          <a:noFill/>
        </p:spPr>
        <p:txBody>
          <a:bodyPr wrap="square" rtlCol="1">
            <a:spAutoFit/>
          </a:bodyPr>
          <a:lstStyle/>
          <a:p>
            <a:r>
              <a:rPr lang="en-US" dirty="0">
                <a:solidFill>
                  <a:schemeClr val="bg1"/>
                </a:solidFill>
              </a:rPr>
              <a:t>5</a:t>
            </a:r>
            <a:endParaRPr lang="he-IL" dirty="0">
              <a:solidFill>
                <a:schemeClr val="bg1"/>
              </a:solidFill>
            </a:endParaRPr>
          </a:p>
        </p:txBody>
      </p:sp>
      <p:sp>
        <p:nvSpPr>
          <p:cNvPr id="24" name="תיבת טקסט 23">
            <a:extLst>
              <a:ext uri="{FF2B5EF4-FFF2-40B4-BE49-F238E27FC236}">
                <a16:creationId xmlns:a16="http://schemas.microsoft.com/office/drawing/2014/main" id="{C8E1162A-9C3F-FE67-1E1F-CB596E315ED7}"/>
              </a:ext>
            </a:extLst>
          </p:cNvPr>
          <p:cNvSpPr txBox="1"/>
          <p:nvPr/>
        </p:nvSpPr>
        <p:spPr>
          <a:xfrm>
            <a:off x="3169628" y="6205765"/>
            <a:ext cx="455306" cy="369332"/>
          </a:xfrm>
          <a:prstGeom prst="rect">
            <a:avLst/>
          </a:prstGeom>
          <a:noFill/>
        </p:spPr>
        <p:txBody>
          <a:bodyPr wrap="square" rtlCol="1">
            <a:spAutoFit/>
          </a:bodyPr>
          <a:lstStyle/>
          <a:p>
            <a:r>
              <a:rPr lang="en-US" dirty="0">
                <a:solidFill>
                  <a:schemeClr val="bg1"/>
                </a:solidFill>
              </a:rPr>
              <a:t>4</a:t>
            </a:r>
            <a:endParaRPr lang="he-IL" dirty="0">
              <a:solidFill>
                <a:schemeClr val="bg1"/>
              </a:solidFill>
            </a:endParaRPr>
          </a:p>
        </p:txBody>
      </p:sp>
      <p:sp>
        <p:nvSpPr>
          <p:cNvPr id="21" name="מלבן 20">
            <a:extLst>
              <a:ext uri="{FF2B5EF4-FFF2-40B4-BE49-F238E27FC236}">
                <a16:creationId xmlns:a16="http://schemas.microsoft.com/office/drawing/2014/main" id="{C67290DD-48FF-29E3-8D7F-687A32904777}"/>
              </a:ext>
            </a:extLst>
          </p:cNvPr>
          <p:cNvSpPr/>
          <p:nvPr/>
        </p:nvSpPr>
        <p:spPr>
          <a:xfrm>
            <a:off x="8415159" y="4094697"/>
            <a:ext cx="698912"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תיבת טקסט 38">
            <a:extLst>
              <a:ext uri="{FF2B5EF4-FFF2-40B4-BE49-F238E27FC236}">
                <a16:creationId xmlns:a16="http://schemas.microsoft.com/office/drawing/2014/main" id="{8BE0B69D-10BA-703A-E29E-3B9EE3ED0B11}"/>
              </a:ext>
            </a:extLst>
          </p:cNvPr>
          <p:cNvSpPr txBox="1"/>
          <p:nvPr/>
        </p:nvSpPr>
        <p:spPr>
          <a:xfrm>
            <a:off x="148647" y="6180571"/>
            <a:ext cx="455306" cy="369332"/>
          </a:xfrm>
          <a:prstGeom prst="rect">
            <a:avLst/>
          </a:prstGeom>
          <a:noFill/>
        </p:spPr>
        <p:txBody>
          <a:bodyPr wrap="square" rtlCol="1">
            <a:spAutoFit/>
          </a:bodyPr>
          <a:lstStyle/>
          <a:p>
            <a:r>
              <a:rPr lang="en-US" dirty="0">
                <a:solidFill>
                  <a:schemeClr val="bg1"/>
                </a:solidFill>
              </a:rPr>
              <a:t>3</a:t>
            </a:r>
            <a:endParaRPr lang="he-IL" dirty="0">
              <a:solidFill>
                <a:schemeClr val="bg1"/>
              </a:solidFill>
            </a:endParaRPr>
          </a:p>
        </p:txBody>
      </p:sp>
      <p:sp>
        <p:nvSpPr>
          <p:cNvPr id="40" name="מלבן 39">
            <a:extLst>
              <a:ext uri="{FF2B5EF4-FFF2-40B4-BE49-F238E27FC236}">
                <a16:creationId xmlns:a16="http://schemas.microsoft.com/office/drawing/2014/main" id="{A1D466C0-3574-5369-C3E9-6FB17FB2ADF0}"/>
              </a:ext>
            </a:extLst>
          </p:cNvPr>
          <p:cNvSpPr/>
          <p:nvPr/>
        </p:nvSpPr>
        <p:spPr>
          <a:xfrm>
            <a:off x="-304772" y="4095345"/>
            <a:ext cx="520178"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3" name="תיבת טקסט 42">
                <a:extLst>
                  <a:ext uri="{FF2B5EF4-FFF2-40B4-BE49-F238E27FC236}">
                    <a16:creationId xmlns:a16="http://schemas.microsoft.com/office/drawing/2014/main" id="{73A7D503-67C6-4EC2-60D2-817806776883}"/>
                  </a:ext>
                </a:extLst>
              </p:cNvPr>
              <p:cNvSpPr txBox="1"/>
              <p:nvPr/>
            </p:nvSpPr>
            <p:spPr>
              <a:xfrm>
                <a:off x="-83037" y="6571691"/>
                <a:ext cx="13374801" cy="338554"/>
              </a:xfrm>
              <a:prstGeom prst="rect">
                <a:avLst/>
              </a:prstGeom>
              <a:noFill/>
            </p:spPr>
            <p:txBody>
              <a:bodyPr wrap="square">
                <a:spAutoFit/>
              </a:bodyPr>
              <a:lstStyle/>
              <a:p>
                <a:r>
                  <a:rPr lang="en-US" sz="1600" i="1" dirty="0">
                    <a:solidFill>
                      <a:schemeClr val="bg1">
                        <a:lumMod val="65000"/>
                      </a:schemeClr>
                    </a:solidFill>
                  </a:rPr>
                  <a:t>Achieved by simulated annealing algorithm (modified Lam), parameters: </a:t>
                </a:r>
                <a14:m>
                  <m:oMath xmlns:m="http://schemas.openxmlformats.org/officeDocument/2006/math">
                    <m:r>
                      <m:rPr>
                        <m:sty m:val="p"/>
                      </m:rPr>
                      <a:rPr lang="en-US" sz="1600" i="1">
                        <a:solidFill>
                          <a:schemeClr val="bg1">
                            <a:lumMod val="65000"/>
                          </a:schemeClr>
                        </a:solidFill>
                        <a:latin typeface="Cambria Math" panose="02040503050406030204" pitchFamily="18" charset="0"/>
                      </a:rPr>
                      <m:t>c</m:t>
                    </m:r>
                    <m:r>
                      <a:rPr lang="en-US" sz="1600" i="1">
                        <a:solidFill>
                          <a:schemeClr val="bg1">
                            <a:lumMod val="65000"/>
                          </a:schemeClr>
                        </a:solidFill>
                        <a:latin typeface="Cambria Math" panose="02040503050406030204" pitchFamily="18" charset="0"/>
                      </a:rPr>
                      <m:t>=</m:t>
                    </m:r>
                    <m:r>
                      <a:rPr lang="en-US" sz="1600" i="1">
                        <a:solidFill>
                          <a:schemeClr val="bg1">
                            <a:lumMod val="65000"/>
                          </a:schemeClr>
                        </a:solidFill>
                        <a:latin typeface="Cambria Math" panose="02040503050406030204" pitchFamily="18" charset="0"/>
                      </a:rPr>
                      <m:t>2</m:t>
                    </m:r>
                    <m:r>
                      <a:rPr lang="en-US" sz="1600" i="1">
                        <a:solidFill>
                          <a:schemeClr val="bg1">
                            <a:lumMod val="65000"/>
                          </a:schemeClr>
                        </a:solidFill>
                        <a:latin typeface="Cambria Math" panose="02040503050406030204" pitchFamily="18" charset="0"/>
                      </a:rPr>
                      <m:t>, </m:t>
                    </m:r>
                    <m:r>
                      <m:rPr>
                        <m:sty m:val="p"/>
                      </m:rPr>
                      <a:rPr lang="en-US" sz="1600" i="1">
                        <a:solidFill>
                          <a:schemeClr val="bg1">
                            <a:lumMod val="65000"/>
                          </a:schemeClr>
                        </a:solidFill>
                        <a:latin typeface="Cambria Math" panose="02040503050406030204" pitchFamily="18" charset="0"/>
                      </a:rPr>
                      <m:t>g</m:t>
                    </m:r>
                    <m:r>
                      <a:rPr lang="en-US" sz="1600" i="1">
                        <a:solidFill>
                          <a:schemeClr val="bg1">
                            <a:lumMod val="65000"/>
                          </a:schemeClr>
                        </a:solidFill>
                        <a:latin typeface="Cambria Math" panose="02040503050406030204" pitchFamily="18" charset="0"/>
                      </a:rPr>
                      <m:t>=</m:t>
                    </m:r>
                    <m:r>
                      <a:rPr lang="en-US" sz="1600" i="1">
                        <a:solidFill>
                          <a:schemeClr val="bg1">
                            <a:lumMod val="65000"/>
                          </a:schemeClr>
                        </a:solidFill>
                        <a:latin typeface="Cambria Math" panose="02040503050406030204" pitchFamily="18" charset="0"/>
                      </a:rPr>
                      <m:t>1</m:t>
                    </m:r>
                    <m:r>
                      <a:rPr lang="en-US" sz="1600" i="1">
                        <a:solidFill>
                          <a:schemeClr val="bg1">
                            <a:lumMod val="65000"/>
                          </a:schemeClr>
                        </a:solidFill>
                        <a:latin typeface="Cambria Math" panose="02040503050406030204" pitchFamily="18" charset="0"/>
                      </a:rPr>
                      <m:t>, </m:t>
                    </m:r>
                    <m:r>
                      <a:rPr lang="en-US" sz="1600" i="1">
                        <a:solidFill>
                          <a:schemeClr val="bg1">
                            <a:lumMod val="65000"/>
                          </a:schemeClr>
                        </a:solidFill>
                        <a:latin typeface="Cambria Math" panose="02040503050406030204" pitchFamily="18" charset="0"/>
                      </a:rPr>
                      <m:t>2</m:t>
                    </m:r>
                    <m:r>
                      <a:rPr lang="en-US" sz="1600" i="1">
                        <a:solidFill>
                          <a:schemeClr val="bg1">
                            <a:lumMod val="65000"/>
                          </a:schemeClr>
                        </a:solidFill>
                        <a:latin typeface="Cambria Math" panose="02040503050406030204" pitchFamily="18" charset="0"/>
                      </a:rPr>
                      <m:t>≤</m:t>
                    </m:r>
                    <m:r>
                      <m:rPr>
                        <m:sty m:val="p"/>
                      </m:rPr>
                      <a:rPr lang="en-US" sz="1600" i="1">
                        <a:solidFill>
                          <a:schemeClr val="bg1">
                            <a:lumMod val="65000"/>
                          </a:schemeClr>
                        </a:solidFill>
                        <a:latin typeface="Cambria Math" panose="02040503050406030204" pitchFamily="18" charset="0"/>
                      </a:rPr>
                      <m:t>γ</m:t>
                    </m:r>
                    <m:r>
                      <a:rPr lang="en-US" sz="1600" i="1">
                        <a:solidFill>
                          <a:schemeClr val="bg1">
                            <a:lumMod val="65000"/>
                          </a:schemeClr>
                        </a:solidFill>
                        <a:latin typeface="Cambria Math" panose="02040503050406030204" pitchFamily="18" charset="0"/>
                      </a:rPr>
                      <m:t>≤</m:t>
                    </m:r>
                    <m:r>
                      <a:rPr lang="en-US" sz="1600" i="1">
                        <a:solidFill>
                          <a:schemeClr val="bg1">
                            <a:lumMod val="65000"/>
                          </a:schemeClr>
                        </a:solidFill>
                        <a:latin typeface="Cambria Math" panose="02040503050406030204" pitchFamily="18" charset="0"/>
                      </a:rPr>
                      <m:t>16</m:t>
                    </m:r>
                  </m:oMath>
                </a14:m>
                <a:endParaRPr lang="he-IL" sz="1600" i="1" dirty="0">
                  <a:solidFill>
                    <a:schemeClr val="bg1">
                      <a:lumMod val="65000"/>
                    </a:schemeClr>
                  </a:solidFill>
                </a:endParaRPr>
              </a:p>
            </p:txBody>
          </p:sp>
        </mc:Choice>
        <mc:Fallback xmlns="">
          <p:sp>
            <p:nvSpPr>
              <p:cNvPr id="43" name="תיבת טקסט 42">
                <a:extLst>
                  <a:ext uri="{FF2B5EF4-FFF2-40B4-BE49-F238E27FC236}">
                    <a16:creationId xmlns:a16="http://schemas.microsoft.com/office/drawing/2014/main" id="{73A7D503-67C6-4EC2-60D2-817806776883}"/>
                  </a:ext>
                </a:extLst>
              </p:cNvPr>
              <p:cNvSpPr txBox="1">
                <a:spLocks noRot="1" noChangeAspect="1" noMove="1" noResize="1" noEditPoints="1" noAdjustHandles="1" noChangeArrowheads="1" noChangeShapeType="1" noTextEdit="1"/>
              </p:cNvSpPr>
              <p:nvPr/>
            </p:nvSpPr>
            <p:spPr>
              <a:xfrm>
                <a:off x="-83037" y="6571691"/>
                <a:ext cx="13374801" cy="338554"/>
              </a:xfrm>
              <a:prstGeom prst="rect">
                <a:avLst/>
              </a:prstGeom>
              <a:blipFill>
                <a:blip r:embed="rId11"/>
                <a:stretch>
                  <a:fillRect l="-228" t="-5357" b="-21429"/>
                </a:stretch>
              </a:blipFill>
            </p:spPr>
            <p:txBody>
              <a:bodyPr/>
              <a:lstStyle/>
              <a:p>
                <a:r>
                  <a:rPr lang="he-IL">
                    <a:noFill/>
                  </a:rPr>
                  <a:t> </a:t>
                </a:r>
              </a:p>
            </p:txBody>
          </p:sp>
        </mc:Fallback>
      </mc:AlternateContent>
    </p:spTree>
    <p:extLst>
      <p:ext uri="{BB962C8B-B14F-4D97-AF65-F5344CB8AC3E}">
        <p14:creationId xmlns:p14="http://schemas.microsoft.com/office/powerpoint/2010/main" val="2381416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76AEC-5E08-E900-E6C0-11DD5C2975F4}"/>
            </a:ext>
          </a:extLst>
        </p:cNvPr>
        <p:cNvGrpSpPr/>
        <p:nvPr/>
      </p:nvGrpSpPr>
      <p:grpSpPr>
        <a:xfrm>
          <a:off x="0" y="0"/>
          <a:ext cx="0" cy="0"/>
          <a:chOff x="0" y="0"/>
          <a:chExt cx="0" cy="0"/>
        </a:xfrm>
      </p:grpSpPr>
      <p:sp>
        <p:nvSpPr>
          <p:cNvPr id="65" name="Title 1">
            <a:extLst>
              <a:ext uri="{FF2B5EF4-FFF2-40B4-BE49-F238E27FC236}">
                <a16:creationId xmlns:a16="http://schemas.microsoft.com/office/drawing/2014/main" id="{CD4013D9-DBA5-6ED7-B019-EA892C90610A}"/>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pic>
        <p:nvPicPr>
          <p:cNvPr id="45" name="תמונה 44" descr="תמונה שמכילה צילום מסך, מפה, טקסט, צבעוני&#10;&#10;תוכן בינה מלאכותית גנרטיבית עשוי להיות שגוי.">
            <a:extLst>
              <a:ext uri="{FF2B5EF4-FFF2-40B4-BE49-F238E27FC236}">
                <a16:creationId xmlns:a16="http://schemas.microsoft.com/office/drawing/2014/main" id="{D211B09E-953F-0B11-06E5-71019DAAF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32" y="3888971"/>
            <a:ext cx="3953729" cy="2965298"/>
          </a:xfrm>
          <a:prstGeom prst="rect">
            <a:avLst/>
          </a:prstGeom>
        </p:spPr>
      </p:pic>
      <p:pic>
        <p:nvPicPr>
          <p:cNvPr id="43" name="תמונה 42" descr="תמונה שמכילה צילום מסך, צבעוני, טקסט&#10;&#10;תוכן בינה מלאכותית גנרטיבית עשוי להיות שגוי.">
            <a:extLst>
              <a:ext uri="{FF2B5EF4-FFF2-40B4-BE49-F238E27FC236}">
                <a16:creationId xmlns:a16="http://schemas.microsoft.com/office/drawing/2014/main" id="{2D4428EE-882F-BC66-ADDD-09B0FB53D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900" y="3861794"/>
            <a:ext cx="4000500" cy="3000375"/>
          </a:xfrm>
          <a:prstGeom prst="rect">
            <a:avLst/>
          </a:prstGeom>
        </p:spPr>
      </p:pic>
      <p:pic>
        <p:nvPicPr>
          <p:cNvPr id="41" name="תמונה 40" descr="תמונה שמכילה צילום מסך, צבעוני, צהוב, גרפיקה&#10;&#10;תוכן בינה מלאכותית גנרטיבית עשוי להיות שגוי.">
            <a:extLst>
              <a:ext uri="{FF2B5EF4-FFF2-40B4-BE49-F238E27FC236}">
                <a16:creationId xmlns:a16="http://schemas.microsoft.com/office/drawing/2014/main" id="{DA7C6328-3187-1233-7ACA-F20A24591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998" y="3950359"/>
            <a:ext cx="3871879" cy="2903910"/>
          </a:xfrm>
          <a:prstGeom prst="rect">
            <a:avLst/>
          </a:prstGeom>
        </p:spPr>
      </p:pic>
      <p:sp>
        <p:nvSpPr>
          <p:cNvPr id="7" name="Title 1">
            <a:extLst>
              <a:ext uri="{FF2B5EF4-FFF2-40B4-BE49-F238E27FC236}">
                <a16:creationId xmlns:a16="http://schemas.microsoft.com/office/drawing/2014/main" id="{096C26D7-FDF7-9546-BA8A-8BFFFE149C9E}"/>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7-10 apertures</a:t>
            </a:r>
          </a:p>
        </p:txBody>
      </p:sp>
      <p:pic>
        <p:nvPicPr>
          <p:cNvPr id="64" name="תמונה 63" descr="תמונה שמכילה צילום מסך, צבעוני, גרפיקה, טקסט&#10;&#10;תוכן בינה מלאכותית גנרטיבית עשוי להיות שגוי.">
            <a:extLst>
              <a:ext uri="{FF2B5EF4-FFF2-40B4-BE49-F238E27FC236}">
                <a16:creationId xmlns:a16="http://schemas.microsoft.com/office/drawing/2014/main" id="{2AC72596-5201-6006-08D6-F802CA962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850" y="3946798"/>
            <a:ext cx="3876629" cy="2907472"/>
          </a:xfrm>
          <a:prstGeom prst="rect">
            <a:avLst/>
          </a:prstGeom>
        </p:spPr>
      </p:pic>
      <p:pic>
        <p:nvPicPr>
          <p:cNvPr id="53" name="תמונה 52" descr="תמונה שמכילה צילום מסך, תרשים, קו, עלילה&#10;&#10;תוכן בינה מלאכותית גנרטיבית עשוי להיות שגוי.">
            <a:extLst>
              <a:ext uri="{FF2B5EF4-FFF2-40B4-BE49-F238E27FC236}">
                <a16:creationId xmlns:a16="http://schemas.microsoft.com/office/drawing/2014/main" id="{31EF192D-7FC6-0EC3-59FE-2FC34A670D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592" y="1526060"/>
            <a:ext cx="3263999" cy="2448000"/>
          </a:xfrm>
          <a:prstGeom prst="rect">
            <a:avLst/>
          </a:prstGeom>
        </p:spPr>
      </p:pic>
      <p:pic>
        <p:nvPicPr>
          <p:cNvPr id="51" name="תמונה 50" descr="תמונה שמכילה תרשים, קו&#10;&#10;תוכן בינה מלאכותית גנרטיבית עשוי להיות שגוי.">
            <a:extLst>
              <a:ext uri="{FF2B5EF4-FFF2-40B4-BE49-F238E27FC236}">
                <a16:creationId xmlns:a16="http://schemas.microsoft.com/office/drawing/2014/main" id="{4F0F7831-8E45-F301-1414-66B285FA29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5752" y="1530167"/>
            <a:ext cx="3263999" cy="2448000"/>
          </a:xfrm>
          <a:prstGeom prst="rect">
            <a:avLst/>
          </a:prstGeom>
        </p:spPr>
      </p:pic>
      <p:pic>
        <p:nvPicPr>
          <p:cNvPr id="60" name="תמונה 59" descr="תמונה שמכילה קו, תרשים, צילום מסך&#10;&#10;תוכן בינה מלאכותית גנרטיבית עשוי להיות שגוי.">
            <a:extLst>
              <a:ext uri="{FF2B5EF4-FFF2-40B4-BE49-F238E27FC236}">
                <a16:creationId xmlns:a16="http://schemas.microsoft.com/office/drawing/2014/main" id="{8BFF09B9-D95A-05AD-1C02-566EF56305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5161" y="1539724"/>
            <a:ext cx="3253740" cy="2440305"/>
          </a:xfrm>
          <a:prstGeom prst="rect">
            <a:avLst/>
          </a:prstGeom>
        </p:spPr>
      </p:pic>
      <p:pic>
        <p:nvPicPr>
          <p:cNvPr id="49" name="תמונה 48" descr="תמונה שמכילה צילום מסך, תרשים, קו&#10;&#10;תוכן בינה מלאכותית גנרטיבית עשוי להיות שגוי.">
            <a:extLst>
              <a:ext uri="{FF2B5EF4-FFF2-40B4-BE49-F238E27FC236}">
                <a16:creationId xmlns:a16="http://schemas.microsoft.com/office/drawing/2014/main" id="{19FD7F3F-8FAB-A4D8-DF6F-5F5C05FA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3646" y="1527966"/>
            <a:ext cx="3263999" cy="2448000"/>
          </a:xfrm>
          <a:prstGeom prst="rect">
            <a:avLst/>
          </a:prstGeom>
        </p:spPr>
      </p:pic>
      <p:sp>
        <p:nvSpPr>
          <p:cNvPr id="66" name="תיבת טקסט 65">
            <a:extLst>
              <a:ext uri="{FF2B5EF4-FFF2-40B4-BE49-F238E27FC236}">
                <a16:creationId xmlns:a16="http://schemas.microsoft.com/office/drawing/2014/main" id="{1D5BB39B-5E6C-FE10-CBA8-DFBF2D5972FE}"/>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Results</a:t>
            </a:r>
          </a:p>
        </p:txBody>
      </p:sp>
      <p:sp>
        <p:nvSpPr>
          <p:cNvPr id="67" name="תיבת טקסט 66">
            <a:extLst>
              <a:ext uri="{FF2B5EF4-FFF2-40B4-BE49-F238E27FC236}">
                <a16:creationId xmlns:a16="http://schemas.microsoft.com/office/drawing/2014/main" id="{AAA8B451-1FC8-7886-E086-515ECE95A253}"/>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a:t>
            </a:r>
            <a:r>
              <a:rPr lang="en-US" sz="3200" b="1" dirty="0">
                <a:solidFill>
                  <a:schemeClr val="bg1">
                    <a:lumMod val="85000"/>
                  </a:schemeClr>
                </a:solidFill>
              </a:rPr>
              <a:t>I</a:t>
            </a:r>
            <a:r>
              <a:rPr lang="en-US" sz="3200" b="1" dirty="0">
                <a:solidFill>
                  <a:schemeClr val="bg2">
                    <a:lumMod val="50000"/>
                  </a:schemeClr>
                </a:solidFill>
              </a:rPr>
              <a:t>III</a:t>
            </a:r>
            <a:endParaRPr lang="he-IL" sz="3200" b="1" dirty="0">
              <a:solidFill>
                <a:schemeClr val="bg2">
                  <a:lumMod val="50000"/>
                </a:schemeClr>
              </a:solidFill>
            </a:endParaRPr>
          </a:p>
        </p:txBody>
      </p:sp>
      <p:sp>
        <p:nvSpPr>
          <p:cNvPr id="3" name="מלבן 2">
            <a:extLst>
              <a:ext uri="{FF2B5EF4-FFF2-40B4-BE49-F238E27FC236}">
                <a16:creationId xmlns:a16="http://schemas.microsoft.com/office/drawing/2014/main" id="{F849CC83-24C3-EE64-AB2B-3CFFF4E82291}"/>
              </a:ext>
            </a:extLst>
          </p:cNvPr>
          <p:cNvSpPr/>
          <p:nvPr/>
        </p:nvSpPr>
        <p:spPr>
          <a:xfrm>
            <a:off x="123920" y="4046705"/>
            <a:ext cx="11481178" cy="127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9CCFAEF4-D9F3-6A3A-A681-3F7DD9F4E7F8}"/>
              </a:ext>
            </a:extLst>
          </p:cNvPr>
          <p:cNvSpPr/>
          <p:nvPr/>
        </p:nvSpPr>
        <p:spPr>
          <a:xfrm>
            <a:off x="163238" y="6506319"/>
            <a:ext cx="11481178" cy="127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2831781-42D1-138F-215C-9E132CF77222}"/>
              </a:ext>
            </a:extLst>
          </p:cNvPr>
          <p:cNvSpPr/>
          <p:nvPr/>
        </p:nvSpPr>
        <p:spPr>
          <a:xfrm>
            <a:off x="-304772" y="4095345"/>
            <a:ext cx="520178"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E7CB5C6B-010B-0063-9E2A-D3650CE5693E}"/>
              </a:ext>
            </a:extLst>
          </p:cNvPr>
          <p:cNvSpPr/>
          <p:nvPr/>
        </p:nvSpPr>
        <p:spPr>
          <a:xfrm>
            <a:off x="2638919" y="4094697"/>
            <a:ext cx="576381"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BD55BB8A-F6DC-72A6-533E-A24952EFE803}"/>
              </a:ext>
            </a:extLst>
          </p:cNvPr>
          <p:cNvSpPr/>
          <p:nvPr/>
        </p:nvSpPr>
        <p:spPr>
          <a:xfrm>
            <a:off x="5679004" y="4130076"/>
            <a:ext cx="576381"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D4B27337-0495-60A8-B535-8A20C72DBEB4}"/>
              </a:ext>
            </a:extLst>
          </p:cNvPr>
          <p:cNvSpPr/>
          <p:nvPr/>
        </p:nvSpPr>
        <p:spPr>
          <a:xfrm>
            <a:off x="8476424" y="4094697"/>
            <a:ext cx="576381"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2241AE10-D075-9C68-C3AC-63F8BCBF868D}"/>
              </a:ext>
            </a:extLst>
          </p:cNvPr>
          <p:cNvSpPr/>
          <p:nvPr/>
        </p:nvSpPr>
        <p:spPr>
          <a:xfrm>
            <a:off x="2638919" y="4094697"/>
            <a:ext cx="576381"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a:extLst>
              <a:ext uri="{FF2B5EF4-FFF2-40B4-BE49-F238E27FC236}">
                <a16:creationId xmlns:a16="http://schemas.microsoft.com/office/drawing/2014/main" id="{23573798-F6F2-1C9F-FDEB-51E3FB3CA29E}"/>
              </a:ext>
            </a:extLst>
          </p:cNvPr>
          <p:cNvSpPr/>
          <p:nvPr/>
        </p:nvSpPr>
        <p:spPr>
          <a:xfrm>
            <a:off x="5595166" y="4130076"/>
            <a:ext cx="660219"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a:extLst>
              <a:ext uri="{FF2B5EF4-FFF2-40B4-BE49-F238E27FC236}">
                <a16:creationId xmlns:a16="http://schemas.microsoft.com/office/drawing/2014/main" id="{9E7D17C1-9445-0F61-7206-5C311D99C1F4}"/>
              </a:ext>
            </a:extLst>
          </p:cNvPr>
          <p:cNvSpPr/>
          <p:nvPr/>
        </p:nvSpPr>
        <p:spPr>
          <a:xfrm>
            <a:off x="8415159" y="4094697"/>
            <a:ext cx="698912" cy="2456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תיבת טקסט 19">
            <a:extLst>
              <a:ext uri="{FF2B5EF4-FFF2-40B4-BE49-F238E27FC236}">
                <a16:creationId xmlns:a16="http://schemas.microsoft.com/office/drawing/2014/main" id="{A06FEDB5-6702-F3E0-1694-27C08AF7033A}"/>
              </a:ext>
            </a:extLst>
          </p:cNvPr>
          <p:cNvSpPr txBox="1"/>
          <p:nvPr/>
        </p:nvSpPr>
        <p:spPr>
          <a:xfrm>
            <a:off x="9051626" y="6198178"/>
            <a:ext cx="455306" cy="369332"/>
          </a:xfrm>
          <a:prstGeom prst="rect">
            <a:avLst/>
          </a:prstGeom>
          <a:noFill/>
        </p:spPr>
        <p:txBody>
          <a:bodyPr wrap="square" rtlCol="1">
            <a:spAutoFit/>
          </a:bodyPr>
          <a:lstStyle/>
          <a:p>
            <a:r>
              <a:rPr lang="en-US" dirty="0">
                <a:solidFill>
                  <a:schemeClr val="bg1"/>
                </a:solidFill>
              </a:rPr>
              <a:t>10</a:t>
            </a:r>
            <a:endParaRPr lang="he-IL" dirty="0">
              <a:solidFill>
                <a:schemeClr val="bg1"/>
              </a:solidFill>
            </a:endParaRPr>
          </a:p>
        </p:txBody>
      </p:sp>
      <p:sp>
        <p:nvSpPr>
          <p:cNvPr id="21" name="תיבת טקסט 20">
            <a:extLst>
              <a:ext uri="{FF2B5EF4-FFF2-40B4-BE49-F238E27FC236}">
                <a16:creationId xmlns:a16="http://schemas.microsoft.com/office/drawing/2014/main" id="{08005105-D085-AE1E-D811-8DB7BCB3099B}"/>
              </a:ext>
            </a:extLst>
          </p:cNvPr>
          <p:cNvSpPr txBox="1"/>
          <p:nvPr/>
        </p:nvSpPr>
        <p:spPr>
          <a:xfrm>
            <a:off x="6196822" y="6215289"/>
            <a:ext cx="455306" cy="369332"/>
          </a:xfrm>
          <a:prstGeom prst="rect">
            <a:avLst/>
          </a:prstGeom>
          <a:noFill/>
        </p:spPr>
        <p:txBody>
          <a:bodyPr wrap="square" rtlCol="1">
            <a:spAutoFit/>
          </a:bodyPr>
          <a:lstStyle/>
          <a:p>
            <a:r>
              <a:rPr lang="en-US" dirty="0">
                <a:solidFill>
                  <a:schemeClr val="bg1"/>
                </a:solidFill>
              </a:rPr>
              <a:t>9</a:t>
            </a:r>
            <a:endParaRPr lang="he-IL" dirty="0">
              <a:solidFill>
                <a:schemeClr val="bg1"/>
              </a:solidFill>
            </a:endParaRPr>
          </a:p>
        </p:txBody>
      </p:sp>
      <p:sp>
        <p:nvSpPr>
          <p:cNvPr id="22" name="תיבת טקסט 21">
            <a:extLst>
              <a:ext uri="{FF2B5EF4-FFF2-40B4-BE49-F238E27FC236}">
                <a16:creationId xmlns:a16="http://schemas.microsoft.com/office/drawing/2014/main" id="{C28219D6-227E-5587-0B88-3931123F49A7}"/>
              </a:ext>
            </a:extLst>
          </p:cNvPr>
          <p:cNvSpPr txBox="1"/>
          <p:nvPr/>
        </p:nvSpPr>
        <p:spPr>
          <a:xfrm>
            <a:off x="3169628" y="6205765"/>
            <a:ext cx="455306" cy="369332"/>
          </a:xfrm>
          <a:prstGeom prst="rect">
            <a:avLst/>
          </a:prstGeom>
          <a:noFill/>
        </p:spPr>
        <p:txBody>
          <a:bodyPr wrap="square" rtlCol="1">
            <a:spAutoFit/>
          </a:bodyPr>
          <a:lstStyle/>
          <a:p>
            <a:r>
              <a:rPr lang="en-US" dirty="0">
                <a:solidFill>
                  <a:schemeClr val="bg1"/>
                </a:solidFill>
              </a:rPr>
              <a:t>8</a:t>
            </a:r>
            <a:endParaRPr lang="he-IL" dirty="0">
              <a:solidFill>
                <a:schemeClr val="bg1"/>
              </a:solidFill>
            </a:endParaRPr>
          </a:p>
        </p:txBody>
      </p:sp>
      <p:sp>
        <p:nvSpPr>
          <p:cNvPr id="23" name="תיבת טקסט 22">
            <a:extLst>
              <a:ext uri="{FF2B5EF4-FFF2-40B4-BE49-F238E27FC236}">
                <a16:creationId xmlns:a16="http://schemas.microsoft.com/office/drawing/2014/main" id="{C5329F40-5D48-1778-C6AC-B1EF5610AA6C}"/>
              </a:ext>
            </a:extLst>
          </p:cNvPr>
          <p:cNvSpPr txBox="1"/>
          <p:nvPr/>
        </p:nvSpPr>
        <p:spPr>
          <a:xfrm>
            <a:off x="148647" y="6180571"/>
            <a:ext cx="455306" cy="369332"/>
          </a:xfrm>
          <a:prstGeom prst="rect">
            <a:avLst/>
          </a:prstGeom>
          <a:noFill/>
        </p:spPr>
        <p:txBody>
          <a:bodyPr wrap="square" rtlCol="1">
            <a:spAutoFit/>
          </a:bodyPr>
          <a:lstStyle/>
          <a:p>
            <a:r>
              <a:rPr lang="en-US" dirty="0">
                <a:solidFill>
                  <a:schemeClr val="bg1"/>
                </a:solidFill>
              </a:rPr>
              <a:t>7</a:t>
            </a:r>
            <a:endParaRPr lang="he-IL" dirty="0">
              <a:solidFill>
                <a:schemeClr val="bg1"/>
              </a:solidFill>
            </a:endParaRPr>
          </a:p>
        </p:txBody>
      </p:sp>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457F8D42-A438-8541-33C8-C6B2DEF1F3E3}"/>
                  </a:ext>
                </a:extLst>
              </p:cNvPr>
              <p:cNvSpPr txBox="1"/>
              <p:nvPr/>
            </p:nvSpPr>
            <p:spPr>
              <a:xfrm>
                <a:off x="-83037" y="6571691"/>
                <a:ext cx="13374801" cy="338554"/>
              </a:xfrm>
              <a:prstGeom prst="rect">
                <a:avLst/>
              </a:prstGeom>
              <a:noFill/>
            </p:spPr>
            <p:txBody>
              <a:bodyPr wrap="square">
                <a:spAutoFit/>
              </a:bodyPr>
              <a:lstStyle/>
              <a:p>
                <a:r>
                  <a:rPr lang="en-US" sz="1600" i="1" dirty="0">
                    <a:solidFill>
                      <a:schemeClr val="bg1">
                        <a:lumMod val="65000"/>
                      </a:schemeClr>
                    </a:solidFill>
                  </a:rPr>
                  <a:t>Achieved by simulated annealing algorithm (modified Lam), parameters: </a:t>
                </a:r>
                <a14:m>
                  <m:oMath xmlns:m="http://schemas.openxmlformats.org/officeDocument/2006/math">
                    <m:r>
                      <m:rPr>
                        <m:sty m:val="p"/>
                      </m:rPr>
                      <a:rPr lang="en-US" sz="1600" i="1">
                        <a:solidFill>
                          <a:schemeClr val="bg1">
                            <a:lumMod val="65000"/>
                          </a:schemeClr>
                        </a:solidFill>
                        <a:latin typeface="Cambria Math" panose="02040503050406030204" pitchFamily="18" charset="0"/>
                      </a:rPr>
                      <m:t>c</m:t>
                    </m:r>
                    <m:r>
                      <a:rPr lang="en-US" sz="1600" i="1">
                        <a:solidFill>
                          <a:schemeClr val="bg1">
                            <a:lumMod val="65000"/>
                          </a:schemeClr>
                        </a:solidFill>
                        <a:latin typeface="Cambria Math" panose="02040503050406030204" pitchFamily="18" charset="0"/>
                      </a:rPr>
                      <m:t>=</m:t>
                    </m:r>
                    <m:r>
                      <a:rPr lang="en-US" sz="1600" i="1">
                        <a:solidFill>
                          <a:schemeClr val="bg1">
                            <a:lumMod val="65000"/>
                          </a:schemeClr>
                        </a:solidFill>
                        <a:latin typeface="Cambria Math" panose="02040503050406030204" pitchFamily="18" charset="0"/>
                      </a:rPr>
                      <m:t>2</m:t>
                    </m:r>
                    <m:r>
                      <a:rPr lang="en-US" sz="1600" i="1">
                        <a:solidFill>
                          <a:schemeClr val="bg1">
                            <a:lumMod val="65000"/>
                          </a:schemeClr>
                        </a:solidFill>
                        <a:latin typeface="Cambria Math" panose="02040503050406030204" pitchFamily="18" charset="0"/>
                      </a:rPr>
                      <m:t>, </m:t>
                    </m:r>
                    <m:r>
                      <m:rPr>
                        <m:sty m:val="p"/>
                      </m:rPr>
                      <a:rPr lang="en-US" sz="1600" i="1">
                        <a:solidFill>
                          <a:schemeClr val="bg1">
                            <a:lumMod val="65000"/>
                          </a:schemeClr>
                        </a:solidFill>
                        <a:latin typeface="Cambria Math" panose="02040503050406030204" pitchFamily="18" charset="0"/>
                      </a:rPr>
                      <m:t>g</m:t>
                    </m:r>
                    <m:r>
                      <a:rPr lang="en-US" sz="1600" i="1">
                        <a:solidFill>
                          <a:schemeClr val="bg1">
                            <a:lumMod val="65000"/>
                          </a:schemeClr>
                        </a:solidFill>
                        <a:latin typeface="Cambria Math" panose="02040503050406030204" pitchFamily="18" charset="0"/>
                      </a:rPr>
                      <m:t>=</m:t>
                    </m:r>
                    <m:r>
                      <a:rPr lang="en-US" sz="1600" i="1">
                        <a:solidFill>
                          <a:schemeClr val="bg1">
                            <a:lumMod val="65000"/>
                          </a:schemeClr>
                        </a:solidFill>
                        <a:latin typeface="Cambria Math" panose="02040503050406030204" pitchFamily="18" charset="0"/>
                      </a:rPr>
                      <m:t>1</m:t>
                    </m:r>
                    <m:r>
                      <a:rPr lang="en-US" sz="1600" i="1">
                        <a:solidFill>
                          <a:schemeClr val="bg1">
                            <a:lumMod val="65000"/>
                          </a:schemeClr>
                        </a:solidFill>
                        <a:latin typeface="Cambria Math" panose="02040503050406030204" pitchFamily="18" charset="0"/>
                      </a:rPr>
                      <m:t>, </m:t>
                    </m:r>
                    <m:r>
                      <a:rPr lang="en-US" sz="1600" i="1">
                        <a:solidFill>
                          <a:schemeClr val="bg1">
                            <a:lumMod val="65000"/>
                          </a:schemeClr>
                        </a:solidFill>
                        <a:latin typeface="Cambria Math" panose="02040503050406030204" pitchFamily="18" charset="0"/>
                      </a:rPr>
                      <m:t>2</m:t>
                    </m:r>
                    <m:r>
                      <a:rPr lang="en-US" sz="1600" i="1">
                        <a:solidFill>
                          <a:schemeClr val="bg1">
                            <a:lumMod val="65000"/>
                          </a:schemeClr>
                        </a:solidFill>
                        <a:latin typeface="Cambria Math" panose="02040503050406030204" pitchFamily="18" charset="0"/>
                      </a:rPr>
                      <m:t>≤</m:t>
                    </m:r>
                    <m:r>
                      <m:rPr>
                        <m:sty m:val="p"/>
                      </m:rPr>
                      <a:rPr lang="en-US" sz="1600" i="1">
                        <a:solidFill>
                          <a:schemeClr val="bg1">
                            <a:lumMod val="65000"/>
                          </a:schemeClr>
                        </a:solidFill>
                        <a:latin typeface="Cambria Math" panose="02040503050406030204" pitchFamily="18" charset="0"/>
                      </a:rPr>
                      <m:t>γ</m:t>
                    </m:r>
                    <m:r>
                      <a:rPr lang="en-US" sz="1600" i="1">
                        <a:solidFill>
                          <a:schemeClr val="bg1">
                            <a:lumMod val="65000"/>
                          </a:schemeClr>
                        </a:solidFill>
                        <a:latin typeface="Cambria Math" panose="02040503050406030204" pitchFamily="18" charset="0"/>
                      </a:rPr>
                      <m:t>≤</m:t>
                    </m:r>
                    <m:r>
                      <a:rPr lang="en-US" sz="1600" i="1">
                        <a:solidFill>
                          <a:schemeClr val="bg1">
                            <a:lumMod val="65000"/>
                          </a:schemeClr>
                        </a:solidFill>
                        <a:latin typeface="Cambria Math" panose="02040503050406030204" pitchFamily="18" charset="0"/>
                      </a:rPr>
                      <m:t>16</m:t>
                    </m:r>
                  </m:oMath>
                </a14:m>
                <a:endParaRPr lang="he-IL" sz="1600" i="1" dirty="0">
                  <a:solidFill>
                    <a:schemeClr val="bg1">
                      <a:lumMod val="65000"/>
                    </a:schemeClr>
                  </a:solidFill>
                </a:endParaRPr>
              </a:p>
            </p:txBody>
          </p:sp>
        </mc:Choice>
        <mc:Fallback xmlns="">
          <p:sp>
            <p:nvSpPr>
              <p:cNvPr id="26" name="תיבת טקסט 25">
                <a:extLst>
                  <a:ext uri="{FF2B5EF4-FFF2-40B4-BE49-F238E27FC236}">
                    <a16:creationId xmlns:a16="http://schemas.microsoft.com/office/drawing/2014/main" id="{457F8D42-A438-8541-33C8-C6B2DEF1F3E3}"/>
                  </a:ext>
                </a:extLst>
              </p:cNvPr>
              <p:cNvSpPr txBox="1">
                <a:spLocks noRot="1" noChangeAspect="1" noMove="1" noResize="1" noEditPoints="1" noAdjustHandles="1" noChangeArrowheads="1" noChangeShapeType="1" noTextEdit="1"/>
              </p:cNvSpPr>
              <p:nvPr/>
            </p:nvSpPr>
            <p:spPr>
              <a:xfrm>
                <a:off x="-83037" y="6571691"/>
                <a:ext cx="13374801" cy="338554"/>
              </a:xfrm>
              <a:prstGeom prst="rect">
                <a:avLst/>
              </a:prstGeom>
              <a:blipFill>
                <a:blip r:embed="rId11"/>
                <a:stretch>
                  <a:fillRect l="-228" t="-5357" b="-21429"/>
                </a:stretch>
              </a:blipFill>
            </p:spPr>
            <p:txBody>
              <a:bodyPr/>
              <a:lstStyle/>
              <a:p>
                <a:r>
                  <a:rPr lang="he-IL">
                    <a:noFill/>
                  </a:rPr>
                  <a:t> </a:t>
                </a:r>
              </a:p>
            </p:txBody>
          </p:sp>
        </mc:Fallback>
      </mc:AlternateContent>
    </p:spTree>
    <p:extLst>
      <p:ext uri="{BB962C8B-B14F-4D97-AF65-F5344CB8AC3E}">
        <p14:creationId xmlns:p14="http://schemas.microsoft.com/office/powerpoint/2010/main" val="429428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A9C3-066A-9AAB-37D6-FF0E7AA1E548}"/>
            </a:ext>
          </a:extLst>
        </p:cNvPr>
        <p:cNvGrpSpPr/>
        <p:nvPr/>
      </p:nvGrpSpPr>
      <p:grpSpPr>
        <a:xfrm>
          <a:off x="0" y="0"/>
          <a:ext cx="0" cy="0"/>
          <a:chOff x="0" y="0"/>
          <a:chExt cx="0" cy="0"/>
        </a:xfrm>
      </p:grpSpPr>
      <p:sp>
        <p:nvSpPr>
          <p:cNvPr id="65" name="Title 1">
            <a:extLst>
              <a:ext uri="{FF2B5EF4-FFF2-40B4-BE49-F238E27FC236}">
                <a16:creationId xmlns:a16="http://schemas.microsoft.com/office/drawing/2014/main" id="{36268608-FF9E-BE33-7B88-7FBA327835AC}"/>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14C321D5-B2F2-DFDE-FA9A-8725FE20C20A}"/>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Parameter dependance</a:t>
            </a:r>
          </a:p>
        </p:txBody>
      </p:sp>
      <p:sp>
        <p:nvSpPr>
          <p:cNvPr id="66" name="תיבת טקסט 65">
            <a:extLst>
              <a:ext uri="{FF2B5EF4-FFF2-40B4-BE49-F238E27FC236}">
                <a16:creationId xmlns:a16="http://schemas.microsoft.com/office/drawing/2014/main" id="{5AA10556-4532-E5EA-032A-1C96897204A7}"/>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Results</a:t>
            </a:r>
          </a:p>
        </p:txBody>
      </p:sp>
      <p:sp>
        <p:nvSpPr>
          <p:cNvPr id="67" name="תיבת טקסט 66">
            <a:extLst>
              <a:ext uri="{FF2B5EF4-FFF2-40B4-BE49-F238E27FC236}">
                <a16:creationId xmlns:a16="http://schemas.microsoft.com/office/drawing/2014/main" id="{347BE54F-D0DA-2D49-6286-9FA9C8D7C032}"/>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II</a:t>
            </a:r>
            <a:r>
              <a:rPr lang="en-US" sz="3200" b="1" dirty="0">
                <a:solidFill>
                  <a:schemeClr val="bg1">
                    <a:lumMod val="85000"/>
                  </a:schemeClr>
                </a:solidFill>
              </a:rPr>
              <a:t>I</a:t>
            </a:r>
            <a:r>
              <a:rPr lang="en-US" sz="3200" b="1" dirty="0">
                <a:solidFill>
                  <a:schemeClr val="bg2">
                    <a:lumMod val="50000"/>
                  </a:schemeClr>
                </a:solidFill>
              </a:rPr>
              <a:t>II</a:t>
            </a:r>
            <a:endParaRPr lang="he-IL" sz="3200" b="1" dirty="0">
              <a:solidFill>
                <a:schemeClr val="bg2">
                  <a:lumMod val="50000"/>
                </a:schemeClr>
              </a:solidFill>
            </a:endParaRP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47FD7F26-0ECE-A130-00F4-1BB307001370}"/>
                  </a:ext>
                </a:extLst>
              </p:cNvPr>
              <p:cNvSpPr txBox="1"/>
              <p:nvPr/>
            </p:nvSpPr>
            <p:spPr>
              <a:xfrm>
                <a:off x="453147" y="1525573"/>
                <a:ext cx="5288766" cy="400110"/>
              </a:xfrm>
              <a:prstGeom prst="rect">
                <a:avLst/>
              </a:prstGeom>
              <a:noFill/>
            </p:spPr>
            <p:txBody>
              <a:bodyPr wrap="square" rtlCol="1">
                <a:spAutoFit/>
              </a:bodyPr>
              <a:lstStyle/>
              <a:p>
                <a:r>
                  <a:rPr lang="en-US" sz="2000" dirty="0"/>
                  <a:t>When changing the ratio </a:t>
                </a:r>
                <a14:m>
                  <m:oMath xmlns:m="http://schemas.openxmlformats.org/officeDocument/2006/math">
                    <m:r>
                      <a:rPr lang="en-US" sz="2000" i="1" dirty="0">
                        <a:latin typeface="Cambria Math" panose="02040503050406030204" pitchFamily="18" charset="0"/>
                      </a:rPr>
                      <m:t>𝑐</m:t>
                    </m:r>
                    <m:r>
                      <a:rPr lang="en-US" sz="2000" b="0" i="1" smtClean="0">
                        <a:latin typeface="Cambria Math" panose="02040503050406030204" pitchFamily="18" charset="0"/>
                      </a:rPr>
                      <m:t>/</m:t>
                    </m:r>
                    <m:r>
                      <a:rPr lang="en-US" sz="2000" i="1" dirty="0">
                        <a:latin typeface="Cambria Math" panose="02040503050406030204" pitchFamily="18" charset="0"/>
                      </a:rPr>
                      <m:t>𝑔</m:t>
                    </m:r>
                  </m:oMath>
                </a14:m>
                <a:r>
                  <a:rPr lang="en-US" sz="2000" dirty="0"/>
                  <a:t>  </a:t>
                </a:r>
                <a:endParaRPr lang="he-IL" sz="2000" dirty="0"/>
              </a:p>
            </p:txBody>
          </p:sp>
        </mc:Choice>
        <mc:Fallback xmlns="">
          <p:sp>
            <p:nvSpPr>
              <p:cNvPr id="3" name="תיבת טקסט 2">
                <a:extLst>
                  <a:ext uri="{FF2B5EF4-FFF2-40B4-BE49-F238E27FC236}">
                    <a16:creationId xmlns:a16="http://schemas.microsoft.com/office/drawing/2014/main" id="{47FD7F26-0ECE-A130-00F4-1BB307001370}"/>
                  </a:ext>
                </a:extLst>
              </p:cNvPr>
              <p:cNvSpPr txBox="1">
                <a:spLocks noRot="1" noChangeAspect="1" noMove="1" noResize="1" noEditPoints="1" noAdjustHandles="1" noChangeArrowheads="1" noChangeShapeType="1" noTextEdit="1"/>
              </p:cNvSpPr>
              <p:nvPr/>
            </p:nvSpPr>
            <p:spPr>
              <a:xfrm>
                <a:off x="453147" y="1525573"/>
                <a:ext cx="5288766" cy="400110"/>
              </a:xfrm>
              <a:prstGeom prst="rect">
                <a:avLst/>
              </a:prstGeom>
              <a:blipFill>
                <a:blip r:embed="rId3"/>
                <a:stretch>
                  <a:fillRect l="-1152" t="-7576" b="-25758"/>
                </a:stretch>
              </a:blipFill>
            </p:spPr>
            <p:txBody>
              <a:bodyPr/>
              <a:lstStyle/>
              <a:p>
                <a:r>
                  <a:rPr lang="he-IL">
                    <a:noFill/>
                  </a:rPr>
                  <a:t> </a:t>
                </a:r>
              </a:p>
            </p:txBody>
          </p:sp>
        </mc:Fallback>
      </mc:AlternateContent>
      <p:sp>
        <p:nvSpPr>
          <p:cNvPr id="5" name="תיבת טקסט 4">
            <a:extLst>
              <a:ext uri="{FF2B5EF4-FFF2-40B4-BE49-F238E27FC236}">
                <a16:creationId xmlns:a16="http://schemas.microsoft.com/office/drawing/2014/main" id="{DA68FFD9-652C-9DDD-F300-3E8019E1EB1B}"/>
              </a:ext>
            </a:extLst>
          </p:cNvPr>
          <p:cNvSpPr txBox="1"/>
          <p:nvPr/>
        </p:nvSpPr>
        <p:spPr>
          <a:xfrm>
            <a:off x="4489867" y="1432353"/>
            <a:ext cx="3068266" cy="1015663"/>
          </a:xfrm>
          <a:prstGeom prst="rect">
            <a:avLst/>
          </a:prstGeom>
          <a:noFill/>
        </p:spPr>
        <p:txBody>
          <a:bodyPr wrap="square">
            <a:spAutoFit/>
          </a:bodyPr>
          <a:lstStyle/>
          <a:p>
            <a:r>
              <a:rPr lang="en-US" sz="2000" dirty="0"/>
              <a:t>Distance between points in MTF changes on minimal state</a:t>
            </a:r>
            <a:endParaRPr lang="he-IL" sz="2000" dirty="0"/>
          </a:p>
        </p:txBody>
      </p:sp>
      <p:cxnSp>
        <p:nvCxnSpPr>
          <p:cNvPr id="8" name="מחבר חץ ישר 7">
            <a:extLst>
              <a:ext uri="{FF2B5EF4-FFF2-40B4-BE49-F238E27FC236}">
                <a16:creationId xmlns:a16="http://schemas.microsoft.com/office/drawing/2014/main" id="{1E059E33-5966-4504-BCA3-D22426887F2F}"/>
              </a:ext>
            </a:extLst>
          </p:cNvPr>
          <p:cNvCxnSpPr>
            <a:cxnSpLocks/>
          </p:cNvCxnSpPr>
          <p:nvPr/>
        </p:nvCxnSpPr>
        <p:spPr>
          <a:xfrm>
            <a:off x="3767138" y="1762873"/>
            <a:ext cx="484413" cy="0"/>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grpSp>
        <p:nvGrpSpPr>
          <p:cNvPr id="40" name="קבוצה 39">
            <a:extLst>
              <a:ext uri="{FF2B5EF4-FFF2-40B4-BE49-F238E27FC236}">
                <a16:creationId xmlns:a16="http://schemas.microsoft.com/office/drawing/2014/main" id="{3FC7ABC2-42B9-343C-BB47-FC37FA5710F7}"/>
              </a:ext>
            </a:extLst>
          </p:cNvPr>
          <p:cNvGrpSpPr/>
          <p:nvPr/>
        </p:nvGrpSpPr>
        <p:grpSpPr>
          <a:xfrm>
            <a:off x="592997" y="4395870"/>
            <a:ext cx="3200400" cy="2489469"/>
            <a:chOff x="1256498" y="4368531"/>
            <a:chExt cx="3200400" cy="2489469"/>
          </a:xfrm>
        </p:grpSpPr>
        <p:pic>
          <p:nvPicPr>
            <p:cNvPr id="12" name="תמונה 11" descr="תמונה שמכילה צילום מסך, צבעוני&#10;&#10;תוכן בינה מלאכותית גנרטיבית עשוי להיות שגוי.">
              <a:extLst>
                <a:ext uri="{FF2B5EF4-FFF2-40B4-BE49-F238E27FC236}">
                  <a16:creationId xmlns:a16="http://schemas.microsoft.com/office/drawing/2014/main" id="{52777223-A719-EA16-6C2A-28ABD2D41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498" y="4368531"/>
              <a:ext cx="3200400" cy="2400300"/>
            </a:xfrm>
            <a:prstGeom prst="rect">
              <a:avLst/>
            </a:prstGeom>
          </p:spPr>
        </p:pic>
        <mc:AlternateContent xmlns:mc="http://schemas.openxmlformats.org/markup-compatibility/2006" xmlns:a14="http://schemas.microsoft.com/office/drawing/2010/main">
          <mc:Choice Requires="a14">
            <p:sp>
              <p:nvSpPr>
                <p:cNvPr id="25" name="תיבת טקסט 24">
                  <a:extLst>
                    <a:ext uri="{FF2B5EF4-FFF2-40B4-BE49-F238E27FC236}">
                      <a16:creationId xmlns:a16="http://schemas.microsoft.com/office/drawing/2014/main" id="{C4477CCA-CB6F-E084-459C-9D86B458D709}"/>
                    </a:ext>
                  </a:extLst>
                </p:cNvPr>
                <p:cNvSpPr txBox="1"/>
                <p:nvPr/>
              </p:nvSpPr>
              <p:spPr>
                <a:xfrm>
                  <a:off x="1598403" y="6488668"/>
                  <a:ext cx="1543050" cy="369332"/>
                </a:xfrm>
                <a:prstGeom prst="rect">
                  <a:avLst/>
                </a:prstGeom>
                <a:noFill/>
              </p:spPr>
              <p:txBody>
                <a:bodyPr wrap="square">
                  <a:spAutoFit/>
                </a:bodyPr>
                <a:lstStyle/>
                <a:p>
                  <a14:m>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4</m:t>
                      </m:r>
                    </m:oMath>
                  </a14:m>
                  <a:r>
                    <a:rPr lang="en-US" dirty="0"/>
                    <a:t> </a:t>
                  </a:r>
                  <a:endParaRPr lang="he-IL" dirty="0"/>
                </a:p>
              </p:txBody>
            </p:sp>
          </mc:Choice>
          <mc:Fallback xmlns="">
            <p:sp>
              <p:nvSpPr>
                <p:cNvPr id="25" name="תיבת טקסט 24">
                  <a:extLst>
                    <a:ext uri="{FF2B5EF4-FFF2-40B4-BE49-F238E27FC236}">
                      <a16:creationId xmlns:a16="http://schemas.microsoft.com/office/drawing/2014/main" id="{C4477CCA-CB6F-E084-459C-9D86B458D709}"/>
                    </a:ext>
                  </a:extLst>
                </p:cNvPr>
                <p:cNvSpPr txBox="1">
                  <a:spLocks noRot="1" noChangeAspect="1" noMove="1" noResize="1" noEditPoints="1" noAdjustHandles="1" noChangeArrowheads="1" noChangeShapeType="1" noTextEdit="1"/>
                </p:cNvSpPr>
                <p:nvPr/>
              </p:nvSpPr>
              <p:spPr>
                <a:xfrm>
                  <a:off x="1598403" y="6488668"/>
                  <a:ext cx="1543050" cy="369332"/>
                </a:xfrm>
                <a:prstGeom prst="rect">
                  <a:avLst/>
                </a:prstGeom>
                <a:blipFill>
                  <a:blip r:embed="rId5"/>
                  <a:stretch>
                    <a:fillRect b="-13333"/>
                  </a:stretch>
                </a:blipFill>
              </p:spPr>
              <p:txBody>
                <a:bodyPr/>
                <a:lstStyle/>
                <a:p>
                  <a:r>
                    <a:rPr lang="he-IL">
                      <a:noFill/>
                    </a:rPr>
                    <a:t> </a:t>
                  </a:r>
                </a:p>
              </p:txBody>
            </p:sp>
          </mc:Fallback>
        </mc:AlternateContent>
      </p:grpSp>
      <p:grpSp>
        <p:nvGrpSpPr>
          <p:cNvPr id="39" name="קבוצה 38">
            <a:extLst>
              <a:ext uri="{FF2B5EF4-FFF2-40B4-BE49-F238E27FC236}">
                <a16:creationId xmlns:a16="http://schemas.microsoft.com/office/drawing/2014/main" id="{15F1FC3C-0469-3583-9B00-4E12F81C67AB}"/>
              </a:ext>
            </a:extLst>
          </p:cNvPr>
          <p:cNvGrpSpPr/>
          <p:nvPr/>
        </p:nvGrpSpPr>
        <p:grpSpPr>
          <a:xfrm>
            <a:off x="3228439" y="4397598"/>
            <a:ext cx="3200400" cy="2481732"/>
            <a:chOff x="3860265" y="4389779"/>
            <a:chExt cx="3200400" cy="2481732"/>
          </a:xfrm>
        </p:grpSpPr>
        <p:pic>
          <p:nvPicPr>
            <p:cNvPr id="14" name="תמונה 13" descr="תמונה שמכילה צילום מסך, צבעוני&#10;&#10;תוכן בינה מלאכותית גנרטיבית עשוי להיות שגוי.">
              <a:extLst>
                <a:ext uri="{FF2B5EF4-FFF2-40B4-BE49-F238E27FC236}">
                  <a16:creationId xmlns:a16="http://schemas.microsoft.com/office/drawing/2014/main" id="{D75CA897-B04F-A7E3-DBA3-0B953651F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0265" y="4389779"/>
              <a:ext cx="3200400" cy="2400300"/>
            </a:xfrm>
            <a:prstGeom prst="rect">
              <a:avLst/>
            </a:prstGeom>
          </p:spPr>
        </p:pic>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BE22A3F4-F756-473C-65C1-1AE2949160C2}"/>
                    </a:ext>
                  </a:extLst>
                </p:cNvPr>
                <p:cNvSpPr txBox="1"/>
                <p:nvPr/>
              </p:nvSpPr>
              <p:spPr>
                <a:xfrm>
                  <a:off x="4184918" y="6502179"/>
                  <a:ext cx="1543050" cy="369332"/>
                </a:xfrm>
                <a:prstGeom prst="rect">
                  <a:avLst/>
                </a:prstGeom>
                <a:noFill/>
              </p:spPr>
              <p:txBody>
                <a:bodyPr wrap="square">
                  <a:spAutoFit/>
                </a:bodyPr>
                <a:lstStyle/>
                <a:p>
                  <a14:m>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16</m:t>
                      </m:r>
                    </m:oMath>
                  </a14:m>
                  <a:r>
                    <a:rPr lang="en-US" dirty="0"/>
                    <a:t> </a:t>
                  </a:r>
                  <a:endParaRPr lang="he-IL" dirty="0"/>
                </a:p>
              </p:txBody>
            </p:sp>
          </mc:Choice>
          <mc:Fallback xmlns="">
            <p:sp>
              <p:nvSpPr>
                <p:cNvPr id="24" name="תיבת טקסט 23">
                  <a:extLst>
                    <a:ext uri="{FF2B5EF4-FFF2-40B4-BE49-F238E27FC236}">
                      <a16:creationId xmlns:a16="http://schemas.microsoft.com/office/drawing/2014/main" id="{BE22A3F4-F756-473C-65C1-1AE2949160C2}"/>
                    </a:ext>
                  </a:extLst>
                </p:cNvPr>
                <p:cNvSpPr txBox="1">
                  <a:spLocks noRot="1" noChangeAspect="1" noMove="1" noResize="1" noEditPoints="1" noAdjustHandles="1" noChangeArrowheads="1" noChangeShapeType="1" noTextEdit="1"/>
                </p:cNvSpPr>
                <p:nvPr/>
              </p:nvSpPr>
              <p:spPr>
                <a:xfrm>
                  <a:off x="4184918" y="6502179"/>
                  <a:ext cx="1543050" cy="369332"/>
                </a:xfrm>
                <a:prstGeom prst="rect">
                  <a:avLst/>
                </a:prstGeom>
                <a:blipFill>
                  <a:blip r:embed="rId7"/>
                  <a:stretch>
                    <a:fillRect b="-13333"/>
                  </a:stretch>
                </a:blipFill>
              </p:spPr>
              <p:txBody>
                <a:bodyPr/>
                <a:lstStyle/>
                <a:p>
                  <a:r>
                    <a:rPr lang="he-IL">
                      <a:noFill/>
                    </a:rPr>
                    <a:t> </a:t>
                  </a:r>
                </a:p>
              </p:txBody>
            </p:sp>
          </mc:Fallback>
        </mc:AlternateContent>
      </p:grpSp>
      <p:grpSp>
        <p:nvGrpSpPr>
          <p:cNvPr id="37" name="קבוצה 36">
            <a:extLst>
              <a:ext uri="{FF2B5EF4-FFF2-40B4-BE49-F238E27FC236}">
                <a16:creationId xmlns:a16="http://schemas.microsoft.com/office/drawing/2014/main" id="{605254FC-1A2F-B2D7-D344-26B116EADDC5}"/>
              </a:ext>
            </a:extLst>
          </p:cNvPr>
          <p:cNvGrpSpPr/>
          <p:nvPr/>
        </p:nvGrpSpPr>
        <p:grpSpPr>
          <a:xfrm>
            <a:off x="5867551" y="4396263"/>
            <a:ext cx="3200400" cy="2483714"/>
            <a:chOff x="6446780" y="4406202"/>
            <a:chExt cx="3200400" cy="2483714"/>
          </a:xfrm>
        </p:grpSpPr>
        <p:pic>
          <p:nvPicPr>
            <p:cNvPr id="16" name="תמונה 15" descr="תמונה שמכילה צילום מסך, צבעוני&#10;&#10;תוכן בינה מלאכותית גנרטיבית עשוי להיות שגוי.">
              <a:extLst>
                <a:ext uri="{FF2B5EF4-FFF2-40B4-BE49-F238E27FC236}">
                  <a16:creationId xmlns:a16="http://schemas.microsoft.com/office/drawing/2014/main" id="{18BA88C6-D194-E846-8663-324C4F3C2A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6780" y="4406202"/>
              <a:ext cx="3200400" cy="2400300"/>
            </a:xfrm>
            <a:prstGeom prst="rect">
              <a:avLst/>
            </a:prstGeom>
          </p:spPr>
        </p:pic>
        <mc:AlternateContent xmlns:mc="http://schemas.openxmlformats.org/markup-compatibility/2006" xmlns:a14="http://schemas.microsoft.com/office/drawing/2010/main">
          <mc:Choice Requires="a14">
            <p:sp>
              <p:nvSpPr>
                <p:cNvPr id="23" name="תיבת טקסט 22">
                  <a:extLst>
                    <a:ext uri="{FF2B5EF4-FFF2-40B4-BE49-F238E27FC236}">
                      <a16:creationId xmlns:a16="http://schemas.microsoft.com/office/drawing/2014/main" id="{69536B10-B196-A1AB-0791-695042AC0221}"/>
                    </a:ext>
                  </a:extLst>
                </p:cNvPr>
                <p:cNvSpPr txBox="1"/>
                <p:nvPr/>
              </p:nvSpPr>
              <p:spPr>
                <a:xfrm>
                  <a:off x="6788685" y="6520584"/>
                  <a:ext cx="1543050" cy="369332"/>
                </a:xfrm>
                <a:prstGeom prst="rect">
                  <a:avLst/>
                </a:prstGeom>
                <a:noFill/>
              </p:spPr>
              <p:txBody>
                <a:bodyPr wrap="square">
                  <a:spAutoFit/>
                </a:bodyPr>
                <a:lstStyle/>
                <a:p>
                  <a14:m>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30</m:t>
                      </m:r>
                    </m:oMath>
                  </a14:m>
                  <a:r>
                    <a:rPr lang="en-US" dirty="0"/>
                    <a:t> </a:t>
                  </a:r>
                  <a:endParaRPr lang="he-IL" dirty="0"/>
                </a:p>
              </p:txBody>
            </p:sp>
          </mc:Choice>
          <mc:Fallback xmlns="">
            <p:sp>
              <p:nvSpPr>
                <p:cNvPr id="23" name="תיבת טקסט 22">
                  <a:extLst>
                    <a:ext uri="{FF2B5EF4-FFF2-40B4-BE49-F238E27FC236}">
                      <a16:creationId xmlns:a16="http://schemas.microsoft.com/office/drawing/2014/main" id="{69536B10-B196-A1AB-0791-695042AC0221}"/>
                    </a:ext>
                  </a:extLst>
                </p:cNvPr>
                <p:cNvSpPr txBox="1">
                  <a:spLocks noRot="1" noChangeAspect="1" noMove="1" noResize="1" noEditPoints="1" noAdjustHandles="1" noChangeArrowheads="1" noChangeShapeType="1" noTextEdit="1"/>
                </p:cNvSpPr>
                <p:nvPr/>
              </p:nvSpPr>
              <p:spPr>
                <a:xfrm>
                  <a:off x="6788685" y="6520584"/>
                  <a:ext cx="1543050" cy="369332"/>
                </a:xfrm>
                <a:prstGeom prst="rect">
                  <a:avLst/>
                </a:prstGeom>
                <a:blipFill>
                  <a:blip r:embed="rId9"/>
                  <a:stretch>
                    <a:fillRect b="-13115"/>
                  </a:stretch>
                </a:blipFill>
              </p:spPr>
              <p:txBody>
                <a:bodyPr/>
                <a:lstStyle/>
                <a:p>
                  <a:r>
                    <a:rPr lang="he-IL">
                      <a:noFill/>
                    </a:rPr>
                    <a:t> </a:t>
                  </a:r>
                </a:p>
              </p:txBody>
            </p:sp>
          </mc:Fallback>
        </mc:AlternateContent>
      </p:grpSp>
      <p:grpSp>
        <p:nvGrpSpPr>
          <p:cNvPr id="38" name="קבוצה 37">
            <a:extLst>
              <a:ext uri="{FF2B5EF4-FFF2-40B4-BE49-F238E27FC236}">
                <a16:creationId xmlns:a16="http://schemas.microsoft.com/office/drawing/2014/main" id="{ED871AA6-B8E5-BAEB-EB31-2F3420E6C6D1}"/>
              </a:ext>
            </a:extLst>
          </p:cNvPr>
          <p:cNvGrpSpPr/>
          <p:nvPr/>
        </p:nvGrpSpPr>
        <p:grpSpPr>
          <a:xfrm>
            <a:off x="8507621" y="4395870"/>
            <a:ext cx="3200400" cy="2476357"/>
            <a:chOff x="9067800" y="4405809"/>
            <a:chExt cx="3200400" cy="2476357"/>
          </a:xfrm>
        </p:grpSpPr>
        <p:pic>
          <p:nvPicPr>
            <p:cNvPr id="18" name="תמונה 17" descr="תמונה שמכילה צילום מסך, צבעוני&#10;&#10;תוכן בינה מלאכותית גנרטיבית עשוי להיות שגוי.">
              <a:extLst>
                <a:ext uri="{FF2B5EF4-FFF2-40B4-BE49-F238E27FC236}">
                  <a16:creationId xmlns:a16="http://schemas.microsoft.com/office/drawing/2014/main" id="{B45F62B5-A5BA-647E-8F02-17B742F860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7800" y="4405809"/>
              <a:ext cx="3200400" cy="2400300"/>
            </a:xfrm>
            <a:prstGeom prst="rect">
              <a:avLst/>
            </a:prstGeom>
          </p:spPr>
        </p:pic>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1FD17D8F-6A30-4774-7FD7-41800C2CBF56}"/>
                    </a:ext>
                  </a:extLst>
                </p:cNvPr>
                <p:cNvSpPr txBox="1"/>
                <p:nvPr/>
              </p:nvSpPr>
              <p:spPr>
                <a:xfrm>
                  <a:off x="9392452" y="6512834"/>
                  <a:ext cx="1543050" cy="369332"/>
                </a:xfrm>
                <a:prstGeom prst="rect">
                  <a:avLst/>
                </a:prstGeom>
                <a:noFill/>
              </p:spPr>
              <p:txBody>
                <a:bodyPr wrap="square">
                  <a:spAutoFit/>
                </a:bodyPr>
                <a:lstStyle/>
                <a:p>
                  <a14:m>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100</m:t>
                      </m:r>
                    </m:oMath>
                  </a14:m>
                  <a:r>
                    <a:rPr lang="en-US" dirty="0"/>
                    <a:t> </a:t>
                  </a:r>
                  <a:endParaRPr lang="he-IL" dirty="0"/>
                </a:p>
              </p:txBody>
            </p:sp>
          </mc:Choice>
          <mc:Fallback xmlns="">
            <p:sp>
              <p:nvSpPr>
                <p:cNvPr id="22" name="תיבת טקסט 21">
                  <a:extLst>
                    <a:ext uri="{FF2B5EF4-FFF2-40B4-BE49-F238E27FC236}">
                      <a16:creationId xmlns:a16="http://schemas.microsoft.com/office/drawing/2014/main" id="{1FD17D8F-6A30-4774-7FD7-41800C2CBF56}"/>
                    </a:ext>
                  </a:extLst>
                </p:cNvPr>
                <p:cNvSpPr txBox="1">
                  <a:spLocks noRot="1" noChangeAspect="1" noMove="1" noResize="1" noEditPoints="1" noAdjustHandles="1" noChangeArrowheads="1" noChangeShapeType="1" noTextEdit="1"/>
                </p:cNvSpPr>
                <p:nvPr/>
              </p:nvSpPr>
              <p:spPr>
                <a:xfrm>
                  <a:off x="9392452" y="6512834"/>
                  <a:ext cx="1543050" cy="369332"/>
                </a:xfrm>
                <a:prstGeom prst="rect">
                  <a:avLst/>
                </a:prstGeom>
                <a:blipFill>
                  <a:blip r:embed="rId11"/>
                  <a:stretch>
                    <a:fillRect b="-13333"/>
                  </a:stretch>
                </a:blipFill>
              </p:spPr>
              <p:txBody>
                <a:bodyPr/>
                <a:lstStyle/>
                <a:p>
                  <a:r>
                    <a:rPr lang="he-IL">
                      <a:noFill/>
                    </a:rPr>
                    <a:t> </a:t>
                  </a:r>
                </a:p>
              </p:txBody>
            </p:sp>
          </mc:Fallback>
        </mc:AlternateContent>
      </p:grpSp>
      <p:grpSp>
        <p:nvGrpSpPr>
          <p:cNvPr id="52" name="קבוצה 51">
            <a:extLst>
              <a:ext uri="{FF2B5EF4-FFF2-40B4-BE49-F238E27FC236}">
                <a16:creationId xmlns:a16="http://schemas.microsoft.com/office/drawing/2014/main" id="{BB290DA8-2B67-C5B6-7AF3-55108D2623DD}"/>
              </a:ext>
            </a:extLst>
          </p:cNvPr>
          <p:cNvGrpSpPr/>
          <p:nvPr/>
        </p:nvGrpSpPr>
        <p:grpSpPr>
          <a:xfrm>
            <a:off x="592997" y="2095107"/>
            <a:ext cx="3200400" cy="2469399"/>
            <a:chOff x="1256498" y="2105046"/>
            <a:chExt cx="3200400" cy="2469399"/>
          </a:xfrm>
        </p:grpSpPr>
        <p:pic>
          <p:nvPicPr>
            <p:cNvPr id="34" name="תמונה 33" descr="תמונה שמכילה צילום מסך, צבעוני&#10;&#10;תוכן בינה מלאכותית גנרטיבית עשוי להיות שגוי.">
              <a:extLst>
                <a:ext uri="{FF2B5EF4-FFF2-40B4-BE49-F238E27FC236}">
                  <a16:creationId xmlns:a16="http://schemas.microsoft.com/office/drawing/2014/main" id="{322FA123-46FD-8491-B894-5609FBFB09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6498" y="2105046"/>
              <a:ext cx="3200400" cy="2400300"/>
            </a:xfrm>
            <a:prstGeom prst="rect">
              <a:avLst/>
            </a:prstGeom>
          </p:spPr>
        </p:pic>
        <mc:AlternateContent xmlns:mc="http://schemas.openxmlformats.org/markup-compatibility/2006" xmlns:a14="http://schemas.microsoft.com/office/drawing/2010/main">
          <mc:Choice Requires="a14">
            <p:sp>
              <p:nvSpPr>
                <p:cNvPr id="50" name="תיבת טקסט 49">
                  <a:extLst>
                    <a:ext uri="{FF2B5EF4-FFF2-40B4-BE49-F238E27FC236}">
                      <a16:creationId xmlns:a16="http://schemas.microsoft.com/office/drawing/2014/main" id="{AA89EF4A-EF32-7965-5311-8FD03B623137}"/>
                    </a:ext>
                  </a:extLst>
                </p:cNvPr>
                <p:cNvSpPr txBox="1"/>
                <p:nvPr/>
              </p:nvSpPr>
              <p:spPr>
                <a:xfrm>
                  <a:off x="1598403" y="4205113"/>
                  <a:ext cx="1543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100</m:t>
                        </m:r>
                      </m:oMath>
                    </m:oMathPara>
                  </a14:m>
                  <a:endParaRPr lang="he-IL" dirty="0"/>
                </a:p>
              </p:txBody>
            </p:sp>
          </mc:Choice>
          <mc:Fallback xmlns="">
            <p:sp>
              <p:nvSpPr>
                <p:cNvPr id="50" name="תיבת טקסט 49">
                  <a:extLst>
                    <a:ext uri="{FF2B5EF4-FFF2-40B4-BE49-F238E27FC236}">
                      <a16:creationId xmlns:a16="http://schemas.microsoft.com/office/drawing/2014/main" id="{AA89EF4A-EF32-7965-5311-8FD03B623137}"/>
                    </a:ext>
                  </a:extLst>
                </p:cNvPr>
                <p:cNvSpPr txBox="1">
                  <a:spLocks noRot="1" noChangeAspect="1" noMove="1" noResize="1" noEditPoints="1" noAdjustHandles="1" noChangeArrowheads="1" noChangeShapeType="1" noTextEdit="1"/>
                </p:cNvSpPr>
                <p:nvPr/>
              </p:nvSpPr>
              <p:spPr>
                <a:xfrm>
                  <a:off x="1598403" y="4205113"/>
                  <a:ext cx="1543050" cy="369332"/>
                </a:xfrm>
                <a:prstGeom prst="rect">
                  <a:avLst/>
                </a:prstGeom>
                <a:blipFill>
                  <a:blip r:embed="rId13"/>
                  <a:stretch>
                    <a:fillRect b="-14754"/>
                  </a:stretch>
                </a:blipFill>
              </p:spPr>
              <p:txBody>
                <a:bodyPr/>
                <a:lstStyle/>
                <a:p>
                  <a:r>
                    <a:rPr lang="he-IL">
                      <a:noFill/>
                    </a:rPr>
                    <a:t> </a:t>
                  </a:r>
                </a:p>
              </p:txBody>
            </p:sp>
          </mc:Fallback>
        </mc:AlternateContent>
      </p:grpSp>
      <p:grpSp>
        <p:nvGrpSpPr>
          <p:cNvPr id="48" name="קבוצה 47">
            <a:extLst>
              <a:ext uri="{FF2B5EF4-FFF2-40B4-BE49-F238E27FC236}">
                <a16:creationId xmlns:a16="http://schemas.microsoft.com/office/drawing/2014/main" id="{799F909F-0E5B-3354-D63F-22F2E3514FDF}"/>
              </a:ext>
            </a:extLst>
          </p:cNvPr>
          <p:cNvGrpSpPr/>
          <p:nvPr/>
        </p:nvGrpSpPr>
        <p:grpSpPr>
          <a:xfrm>
            <a:off x="3232033" y="2095107"/>
            <a:ext cx="3200400" cy="2472279"/>
            <a:chOff x="3782952" y="2093495"/>
            <a:chExt cx="3200400" cy="2472279"/>
          </a:xfrm>
        </p:grpSpPr>
        <p:pic>
          <p:nvPicPr>
            <p:cNvPr id="36" name="תמונה 35" descr="תמונה שמכילה צילום מסך, צבעוני&#10;&#10;תוכן בינה מלאכותית גנרטיבית עשוי להיות שגוי.">
              <a:extLst>
                <a:ext uri="{FF2B5EF4-FFF2-40B4-BE49-F238E27FC236}">
                  <a16:creationId xmlns:a16="http://schemas.microsoft.com/office/drawing/2014/main" id="{D31E1D51-7927-E38F-BA53-B55FE1C974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2952" y="2093495"/>
              <a:ext cx="3200400" cy="2400300"/>
            </a:xfrm>
            <a:prstGeom prst="rect">
              <a:avLst/>
            </a:prstGeom>
          </p:spPr>
        </p:pic>
        <mc:AlternateContent xmlns:mc="http://schemas.openxmlformats.org/markup-compatibility/2006" xmlns:a14="http://schemas.microsoft.com/office/drawing/2010/main">
          <mc:Choice Requires="a14">
            <p:sp>
              <p:nvSpPr>
                <p:cNvPr id="47" name="תיבת טקסט 46">
                  <a:extLst>
                    <a:ext uri="{FF2B5EF4-FFF2-40B4-BE49-F238E27FC236}">
                      <a16:creationId xmlns:a16="http://schemas.microsoft.com/office/drawing/2014/main" id="{B0166205-912F-78B4-626F-4D2F2C82AA53}"/>
                    </a:ext>
                  </a:extLst>
                </p:cNvPr>
                <p:cNvSpPr txBox="1"/>
                <p:nvPr/>
              </p:nvSpPr>
              <p:spPr>
                <a:xfrm>
                  <a:off x="4124857" y="4196442"/>
                  <a:ext cx="1543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10</m:t>
                        </m:r>
                      </m:oMath>
                    </m:oMathPara>
                  </a14:m>
                  <a:endParaRPr lang="he-IL" dirty="0"/>
                </a:p>
              </p:txBody>
            </p:sp>
          </mc:Choice>
          <mc:Fallback xmlns="">
            <p:sp>
              <p:nvSpPr>
                <p:cNvPr id="47" name="תיבת טקסט 46">
                  <a:extLst>
                    <a:ext uri="{FF2B5EF4-FFF2-40B4-BE49-F238E27FC236}">
                      <a16:creationId xmlns:a16="http://schemas.microsoft.com/office/drawing/2014/main" id="{B0166205-912F-78B4-626F-4D2F2C82AA53}"/>
                    </a:ext>
                  </a:extLst>
                </p:cNvPr>
                <p:cNvSpPr txBox="1">
                  <a:spLocks noRot="1" noChangeAspect="1" noMove="1" noResize="1" noEditPoints="1" noAdjustHandles="1" noChangeArrowheads="1" noChangeShapeType="1" noTextEdit="1"/>
                </p:cNvSpPr>
                <p:nvPr/>
              </p:nvSpPr>
              <p:spPr>
                <a:xfrm>
                  <a:off x="4124857" y="4196442"/>
                  <a:ext cx="1543050" cy="369332"/>
                </a:xfrm>
                <a:prstGeom prst="rect">
                  <a:avLst/>
                </a:prstGeom>
                <a:blipFill>
                  <a:blip r:embed="rId15"/>
                  <a:stretch>
                    <a:fillRect b="-15000"/>
                  </a:stretch>
                </a:blipFill>
              </p:spPr>
              <p:txBody>
                <a:bodyPr/>
                <a:lstStyle/>
                <a:p>
                  <a:r>
                    <a:rPr lang="he-IL">
                      <a:noFill/>
                    </a:rPr>
                    <a:t> </a:t>
                  </a:r>
                </a:p>
              </p:txBody>
            </p:sp>
          </mc:Fallback>
        </mc:AlternateContent>
      </p:grpSp>
      <p:grpSp>
        <p:nvGrpSpPr>
          <p:cNvPr id="46" name="קבוצה 45">
            <a:extLst>
              <a:ext uri="{FF2B5EF4-FFF2-40B4-BE49-F238E27FC236}">
                <a16:creationId xmlns:a16="http://schemas.microsoft.com/office/drawing/2014/main" id="{60B9A6BF-93DA-7331-E2BB-28782DACFD0B}"/>
              </a:ext>
            </a:extLst>
          </p:cNvPr>
          <p:cNvGrpSpPr/>
          <p:nvPr/>
        </p:nvGrpSpPr>
        <p:grpSpPr>
          <a:xfrm>
            <a:off x="5865754" y="2088623"/>
            <a:ext cx="3200400" cy="2475883"/>
            <a:chOff x="6524093" y="2088623"/>
            <a:chExt cx="3200400" cy="2475883"/>
          </a:xfrm>
        </p:grpSpPr>
        <p:pic>
          <p:nvPicPr>
            <p:cNvPr id="32" name="תמונה 31" descr="תמונה שמכילה צילום מסך, צבעוני&#10;&#10;תוכן בינה מלאכותית גנרטיבית עשוי להיות שגוי.">
              <a:extLst>
                <a:ext uri="{FF2B5EF4-FFF2-40B4-BE49-F238E27FC236}">
                  <a16:creationId xmlns:a16="http://schemas.microsoft.com/office/drawing/2014/main" id="{0B972636-3DC5-1A65-1025-FC2A7E558E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24093" y="2088623"/>
              <a:ext cx="3200400" cy="2400300"/>
            </a:xfrm>
            <a:prstGeom prst="rect">
              <a:avLst/>
            </a:prstGeom>
          </p:spPr>
        </p:pic>
        <mc:AlternateContent xmlns:mc="http://schemas.openxmlformats.org/markup-compatibility/2006" xmlns:a14="http://schemas.microsoft.com/office/drawing/2010/main">
          <mc:Choice Requires="a14">
            <p:sp>
              <p:nvSpPr>
                <p:cNvPr id="44" name="תיבת טקסט 43">
                  <a:extLst>
                    <a:ext uri="{FF2B5EF4-FFF2-40B4-BE49-F238E27FC236}">
                      <a16:creationId xmlns:a16="http://schemas.microsoft.com/office/drawing/2014/main" id="{CCFB7234-1683-045B-0539-AE10AF93F5AE}"/>
                    </a:ext>
                  </a:extLst>
                </p:cNvPr>
                <p:cNvSpPr txBox="1"/>
                <p:nvPr/>
              </p:nvSpPr>
              <p:spPr>
                <a:xfrm>
                  <a:off x="6865998" y="4195174"/>
                  <a:ext cx="1543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2</m:t>
                        </m:r>
                      </m:oMath>
                    </m:oMathPara>
                  </a14:m>
                  <a:endParaRPr lang="he-IL" dirty="0"/>
                </a:p>
              </p:txBody>
            </p:sp>
          </mc:Choice>
          <mc:Fallback xmlns="">
            <p:sp>
              <p:nvSpPr>
                <p:cNvPr id="44" name="תיבת טקסט 43">
                  <a:extLst>
                    <a:ext uri="{FF2B5EF4-FFF2-40B4-BE49-F238E27FC236}">
                      <a16:creationId xmlns:a16="http://schemas.microsoft.com/office/drawing/2014/main" id="{CCFB7234-1683-045B-0539-AE10AF93F5AE}"/>
                    </a:ext>
                  </a:extLst>
                </p:cNvPr>
                <p:cNvSpPr txBox="1">
                  <a:spLocks noRot="1" noChangeAspect="1" noMove="1" noResize="1" noEditPoints="1" noAdjustHandles="1" noChangeArrowheads="1" noChangeShapeType="1" noTextEdit="1"/>
                </p:cNvSpPr>
                <p:nvPr/>
              </p:nvSpPr>
              <p:spPr>
                <a:xfrm>
                  <a:off x="6865998" y="4195174"/>
                  <a:ext cx="1543050" cy="369332"/>
                </a:xfrm>
                <a:prstGeom prst="rect">
                  <a:avLst/>
                </a:prstGeom>
                <a:blipFill>
                  <a:blip r:embed="rId17"/>
                  <a:stretch>
                    <a:fillRect b="-14754"/>
                  </a:stretch>
                </a:blipFill>
              </p:spPr>
              <p:txBody>
                <a:bodyPr/>
                <a:lstStyle/>
                <a:p>
                  <a:r>
                    <a:rPr lang="he-IL">
                      <a:noFill/>
                    </a:rPr>
                    <a:t> </a:t>
                  </a:r>
                </a:p>
              </p:txBody>
            </p:sp>
          </mc:Fallback>
        </mc:AlternateContent>
      </p:grpSp>
      <p:grpSp>
        <p:nvGrpSpPr>
          <p:cNvPr id="42" name="קבוצה 41">
            <a:extLst>
              <a:ext uri="{FF2B5EF4-FFF2-40B4-BE49-F238E27FC236}">
                <a16:creationId xmlns:a16="http://schemas.microsoft.com/office/drawing/2014/main" id="{0A212C4D-4C2D-2D4C-0C59-3F722B0C2C99}"/>
              </a:ext>
            </a:extLst>
          </p:cNvPr>
          <p:cNvGrpSpPr/>
          <p:nvPr/>
        </p:nvGrpSpPr>
        <p:grpSpPr>
          <a:xfrm>
            <a:off x="8509418" y="2095107"/>
            <a:ext cx="3200400" cy="2477218"/>
            <a:chOff x="9050547" y="2105046"/>
            <a:chExt cx="3200400" cy="2477218"/>
          </a:xfrm>
        </p:grpSpPr>
        <p:pic>
          <p:nvPicPr>
            <p:cNvPr id="10" name="תמונה 9" descr="תמונה שמכילה צילום מסך, צבעוני&#10;&#10;תוכן בינה מלאכותית גנרטיבית עשוי להיות שגוי.">
              <a:extLst>
                <a:ext uri="{FF2B5EF4-FFF2-40B4-BE49-F238E27FC236}">
                  <a16:creationId xmlns:a16="http://schemas.microsoft.com/office/drawing/2014/main" id="{09F192C7-0DB3-B27B-FA50-3EB18F244B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0547" y="2105046"/>
              <a:ext cx="3200400" cy="2400300"/>
            </a:xfrm>
            <a:prstGeom prst="rect">
              <a:avLst/>
            </a:prstGeom>
          </p:spPr>
        </p:pic>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1A597935-F289-B279-0B7A-69FF09864DFA}"/>
                    </a:ext>
                  </a:extLst>
                </p:cNvPr>
                <p:cNvSpPr txBox="1"/>
                <p:nvPr/>
              </p:nvSpPr>
              <p:spPr>
                <a:xfrm>
                  <a:off x="9392452" y="4212932"/>
                  <a:ext cx="1543050" cy="369332"/>
                </a:xfrm>
                <a:prstGeom prst="rect">
                  <a:avLst/>
                </a:prstGeom>
                <a:noFill/>
              </p:spPr>
              <p:txBody>
                <a:bodyPr wrap="square">
                  <a:spAutoFit/>
                </a:bodyPr>
                <a:lstStyle/>
                <a:p>
                  <a14:m>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rPr>
                        <m:t>/</m:t>
                      </m:r>
                      <m:r>
                        <a:rPr lang="en-US" i="1" dirty="0">
                          <a:latin typeface="Cambria Math" panose="02040503050406030204" pitchFamily="18" charset="0"/>
                        </a:rPr>
                        <m:t>𝑔</m:t>
                      </m:r>
                      <m:r>
                        <a:rPr lang="en-US" b="0" i="1" dirty="0" smtClean="0">
                          <a:latin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rPr>
                        <m:t>2</m:t>
                      </m:r>
                    </m:oMath>
                  </a14:m>
                  <a:r>
                    <a:rPr lang="en-US" dirty="0"/>
                    <a:t> </a:t>
                  </a:r>
                  <a:endParaRPr lang="he-IL" dirty="0"/>
                </a:p>
              </p:txBody>
            </p:sp>
          </mc:Choice>
          <mc:Fallback xmlns="">
            <p:sp>
              <p:nvSpPr>
                <p:cNvPr id="26" name="תיבת טקסט 25">
                  <a:extLst>
                    <a:ext uri="{FF2B5EF4-FFF2-40B4-BE49-F238E27FC236}">
                      <a16:creationId xmlns:a16="http://schemas.microsoft.com/office/drawing/2014/main" id="{1A597935-F289-B279-0B7A-69FF09864DFA}"/>
                    </a:ext>
                  </a:extLst>
                </p:cNvPr>
                <p:cNvSpPr txBox="1">
                  <a:spLocks noRot="1" noChangeAspect="1" noMove="1" noResize="1" noEditPoints="1" noAdjustHandles="1" noChangeArrowheads="1" noChangeShapeType="1" noTextEdit="1"/>
                </p:cNvSpPr>
                <p:nvPr/>
              </p:nvSpPr>
              <p:spPr>
                <a:xfrm>
                  <a:off x="9392452" y="4212932"/>
                  <a:ext cx="1543050" cy="369332"/>
                </a:xfrm>
                <a:prstGeom prst="rect">
                  <a:avLst/>
                </a:prstGeom>
                <a:blipFill>
                  <a:blip r:embed="rId19"/>
                  <a:stretch>
                    <a:fillRect b="-13115"/>
                  </a:stretch>
                </a:blipFill>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76" name="תיבת טקסט 75">
                <a:extLst>
                  <a:ext uri="{FF2B5EF4-FFF2-40B4-BE49-F238E27FC236}">
                    <a16:creationId xmlns:a16="http://schemas.microsoft.com/office/drawing/2014/main" id="{D6752F5C-59A1-5A5F-186F-4270C9444590}"/>
                  </a:ext>
                </a:extLst>
              </p:cNvPr>
              <p:cNvSpPr txBox="1"/>
              <p:nvPr/>
            </p:nvSpPr>
            <p:spPr>
              <a:xfrm>
                <a:off x="6967637" y="1450808"/>
                <a:ext cx="6623050" cy="645561"/>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1600" i="1" dirty="0" smtClean="0">
                          <a:effectLst/>
                          <a:latin typeface="Cambria Math" panose="02040503050406030204" pitchFamily="18" charset="0"/>
                        </a:rPr>
                        <m:t>𝐸</m:t>
                      </m:r>
                      <m:r>
                        <a:rPr lang="en-US" sz="1600" i="1" dirty="0" smtClean="0">
                          <a:effectLst/>
                          <a:latin typeface="Cambria Math" panose="02040503050406030204" pitchFamily="18" charset="0"/>
                        </a:rPr>
                        <m:t>=</m:t>
                      </m:r>
                      <m:nary>
                        <m:naryPr>
                          <m:chr m:val="∬"/>
                          <m:subHide m:val="on"/>
                          <m:supHide m:val="on"/>
                          <m:ctrlPr>
                            <a:rPr lang="en-US" sz="1600" i="1" dirty="0" smtClean="0">
                              <a:effectLst/>
                              <a:latin typeface="Cambria Math" panose="02040503050406030204" pitchFamily="18" charset="0"/>
                            </a:rPr>
                          </m:ctrlPr>
                        </m:naryPr>
                        <m:sub/>
                        <m:sup/>
                        <m:e>
                          <m:d>
                            <m:dPr>
                              <m:ctrlPr>
                                <a:rPr lang="en-US" sz="1600" i="1" dirty="0">
                                  <a:effectLst/>
                                  <a:latin typeface="Cambria Math" panose="02040503050406030204" pitchFamily="18" charset="0"/>
                                </a:rPr>
                              </m:ctrlPr>
                            </m:dPr>
                            <m:e>
                              <m:r>
                                <a:rPr lang="en-US" sz="1600" i="1" dirty="0">
                                  <a:effectLst/>
                                  <a:latin typeface="Cambria Math" panose="02040503050406030204" pitchFamily="18" charset="0"/>
                                </a:rPr>
                                <m:t>𝑐</m:t>
                              </m:r>
                              <m:sSup>
                                <m:sSupPr>
                                  <m:ctrlPr>
                                    <a:rPr lang="en-US" sz="1600" i="1" dirty="0">
                                      <a:effectLst/>
                                      <a:latin typeface="Cambria Math" panose="02040503050406030204" pitchFamily="18" charset="0"/>
                                    </a:rPr>
                                  </m:ctrlPr>
                                </m:sSupPr>
                                <m:e>
                                  <m:d>
                                    <m:dPr>
                                      <m:begChr m:val="|"/>
                                      <m:endChr m:val="|"/>
                                      <m:ctrlPr>
                                        <a:rPr lang="en-US" sz="1600" i="1" dirty="0">
                                          <a:effectLst/>
                                          <a:latin typeface="Cambria Math" panose="02040503050406030204" pitchFamily="18" charset="0"/>
                                        </a:rPr>
                                      </m:ctrlPr>
                                    </m:dPr>
                                    <m:e>
                                      <m:r>
                                        <m:rPr>
                                          <m:sty m:val="p"/>
                                        </m:rPr>
                                        <a:rPr lang="en-US" sz="1600" i="0" dirty="0">
                                          <a:effectLst/>
                                          <a:latin typeface="Cambria Math" panose="02040503050406030204" pitchFamily="18" charset="0"/>
                                        </a:rPr>
                                        <m:t>∇</m:t>
                                      </m:r>
                                      <m:r>
                                        <a:rPr lang="en-US" sz="1600" i="1" dirty="0">
                                          <a:effectLst/>
                                          <a:latin typeface="Cambria Math" panose="02040503050406030204" pitchFamily="18" charset="0"/>
                                        </a:rPr>
                                        <m:t>𝜌</m:t>
                                      </m:r>
                                      <m:d>
                                        <m:dPr>
                                          <m:ctrlPr>
                                            <a:rPr lang="en-US" sz="1600" i="1" dirty="0">
                                              <a:effectLst/>
                                              <a:latin typeface="Cambria Math" panose="02040503050406030204" pitchFamily="18" charset="0"/>
                                            </a:rPr>
                                          </m:ctrlPr>
                                        </m:dPr>
                                        <m:e>
                                          <m:r>
                                            <a:rPr lang="en-US" sz="1600" i="1" dirty="0" err="1">
                                              <a:effectLst/>
                                              <a:latin typeface="Cambria Math" panose="02040503050406030204" pitchFamily="18" charset="0"/>
                                            </a:rPr>
                                            <m:t>𝑢</m:t>
                                          </m:r>
                                          <m:r>
                                            <a:rPr lang="en-US" sz="1600" i="1" dirty="0" err="1">
                                              <a:effectLst/>
                                              <a:latin typeface="Cambria Math" panose="02040503050406030204" pitchFamily="18" charset="0"/>
                                            </a:rPr>
                                            <m:t>,</m:t>
                                          </m:r>
                                          <m:r>
                                            <a:rPr lang="en-US" sz="1600" i="1" dirty="0" err="1">
                                              <a:effectLst/>
                                              <a:latin typeface="Cambria Math" panose="02040503050406030204" pitchFamily="18" charset="0"/>
                                            </a:rPr>
                                            <m:t>𝑣</m:t>
                                          </m:r>
                                        </m:e>
                                      </m:d>
                                    </m:e>
                                  </m:d>
                                </m:e>
                                <m:sup>
                                  <m:r>
                                    <a:rPr lang="en-US" sz="1600" i="1" dirty="0">
                                      <a:effectLst/>
                                      <a:latin typeface="Cambria Math" panose="02040503050406030204" pitchFamily="18" charset="0"/>
                                    </a:rPr>
                                    <m:t>2</m:t>
                                  </m:r>
                                </m:sup>
                              </m:sSup>
                              <m:r>
                                <a:rPr lang="en-US" sz="1600" i="1" dirty="0">
                                  <a:latin typeface="Cambria Math" panose="02040503050406030204" pitchFamily="18" charset="0"/>
                                </a:rPr>
                                <m:t>+</m:t>
                              </m:r>
                              <m:f>
                                <m:fPr>
                                  <m:ctrlPr>
                                    <a:rPr lang="en-US" sz="1600" i="1" dirty="0">
                                      <a:effectLst/>
                                      <a:latin typeface="Cambria Math" panose="02040503050406030204" pitchFamily="18" charset="0"/>
                                    </a:rPr>
                                  </m:ctrlPr>
                                </m:fPr>
                                <m:num>
                                  <m:r>
                                    <a:rPr lang="en-US" sz="1600" i="1" dirty="0">
                                      <a:effectLst/>
                                      <a:latin typeface="Cambria Math" panose="02040503050406030204" pitchFamily="18" charset="0"/>
                                    </a:rPr>
                                    <m:t>1</m:t>
                                  </m:r>
                                </m:num>
                                <m:den>
                                  <m:r>
                                    <a:rPr lang="en-US" sz="1600" i="1" dirty="0">
                                      <a:effectLst/>
                                      <a:latin typeface="Cambria Math" panose="02040503050406030204" pitchFamily="18" charset="0"/>
                                    </a:rPr>
                                    <m:t>2</m:t>
                                  </m:r>
                                </m:den>
                              </m:f>
                              <m:r>
                                <a:rPr lang="en-US" sz="1600" i="1" dirty="0">
                                  <a:effectLst/>
                                  <a:latin typeface="Cambria Math" panose="02040503050406030204" pitchFamily="18" charset="0"/>
                                </a:rPr>
                                <m:t>𝑔</m:t>
                              </m:r>
                              <m:sSup>
                                <m:sSupPr>
                                  <m:ctrlPr>
                                    <a:rPr lang="en-US" sz="1600" i="1" dirty="0">
                                      <a:effectLst/>
                                      <a:latin typeface="Cambria Math" panose="02040503050406030204" pitchFamily="18" charset="0"/>
                                    </a:rPr>
                                  </m:ctrlPr>
                                </m:sSupPr>
                                <m:e>
                                  <m:d>
                                    <m:dPr>
                                      <m:begChr m:val="|"/>
                                      <m:endChr m:val="|"/>
                                      <m:ctrlPr>
                                        <a:rPr lang="en-US" sz="1600" i="1" dirty="0">
                                          <a:effectLst/>
                                          <a:latin typeface="Cambria Math" panose="02040503050406030204" pitchFamily="18" charset="0"/>
                                        </a:rPr>
                                      </m:ctrlPr>
                                    </m:dPr>
                                    <m:e>
                                      <m:r>
                                        <a:rPr lang="en-US" sz="1600" i="1" dirty="0">
                                          <a:effectLst/>
                                          <a:latin typeface="Cambria Math" panose="02040503050406030204" pitchFamily="18" charset="0"/>
                                        </a:rPr>
                                        <m:t>𝜌</m:t>
                                      </m:r>
                                      <m:d>
                                        <m:dPr>
                                          <m:ctrlPr>
                                            <a:rPr lang="en-US" sz="1600" i="1" dirty="0">
                                              <a:effectLst/>
                                              <a:latin typeface="Cambria Math" panose="02040503050406030204" pitchFamily="18" charset="0"/>
                                            </a:rPr>
                                          </m:ctrlPr>
                                        </m:dPr>
                                        <m:e>
                                          <m:r>
                                            <a:rPr lang="en-US" sz="1600" i="1" dirty="0" err="1">
                                              <a:effectLst/>
                                              <a:latin typeface="Cambria Math" panose="02040503050406030204" pitchFamily="18" charset="0"/>
                                            </a:rPr>
                                            <m:t>𝑢</m:t>
                                          </m:r>
                                          <m:r>
                                            <a:rPr lang="en-US" sz="1600" i="1" dirty="0" err="1">
                                              <a:effectLst/>
                                              <a:latin typeface="Cambria Math" panose="02040503050406030204" pitchFamily="18" charset="0"/>
                                            </a:rPr>
                                            <m:t>,</m:t>
                                          </m:r>
                                          <m:r>
                                            <a:rPr lang="en-US" sz="1600" i="1" dirty="0" err="1">
                                              <a:effectLst/>
                                              <a:latin typeface="Cambria Math" panose="02040503050406030204" pitchFamily="18" charset="0"/>
                                            </a:rPr>
                                            <m:t>𝑣</m:t>
                                          </m:r>
                                        </m:e>
                                      </m:d>
                                    </m:e>
                                  </m:d>
                                </m:e>
                                <m:sup>
                                  <m:r>
                                    <a:rPr lang="en-US" sz="1600" b="0" i="1" dirty="0" smtClean="0">
                                      <a:effectLst/>
                                      <a:latin typeface="Cambria Math" panose="02040503050406030204" pitchFamily="18" charset="0"/>
                                    </a:rPr>
                                    <m:t>2</m:t>
                                  </m:r>
                                </m:sup>
                              </m:sSup>
                            </m:e>
                          </m:d>
                          <m:r>
                            <m:rPr>
                              <m:nor/>
                            </m:rPr>
                            <a:rPr lang="en-US" sz="1600" i="0" dirty="0">
                              <a:effectLst/>
                              <a:latin typeface="Cambria Math" panose="02040503050406030204" pitchFamily="18" charset="0"/>
                            </a:rPr>
                            <m:t>d</m:t>
                          </m:r>
                          <m:r>
                            <a:rPr lang="en-US" sz="1600" i="1" dirty="0">
                              <a:latin typeface="Cambria Math" panose="02040503050406030204" pitchFamily="18" charset="0"/>
                            </a:rPr>
                            <m:t>𝑢</m:t>
                          </m:r>
                          <m:r>
                            <m:rPr>
                              <m:nor/>
                            </m:rPr>
                            <a:rPr lang="en-US" sz="1600" dirty="0">
                              <a:latin typeface="Cambria Math" panose="02040503050406030204" pitchFamily="18" charset="0"/>
                            </a:rPr>
                            <m:t>d</m:t>
                          </m:r>
                          <m:r>
                            <a:rPr lang="en-US" sz="1600" i="1" dirty="0">
                              <a:latin typeface="Cambria Math" panose="02040503050406030204" pitchFamily="18" charset="0"/>
                            </a:rPr>
                            <m:t>𝑣</m:t>
                          </m:r>
                        </m:e>
                      </m:nary>
                    </m:oMath>
                  </m:oMathPara>
                </a14:m>
                <a:endParaRPr lang="en-US" sz="1600" dirty="0">
                  <a:effectLst/>
                </a:endParaRPr>
              </a:p>
            </p:txBody>
          </p:sp>
        </mc:Choice>
        <mc:Fallback xmlns="">
          <p:sp>
            <p:nvSpPr>
              <p:cNvPr id="76" name="תיבת טקסט 75">
                <a:extLst>
                  <a:ext uri="{FF2B5EF4-FFF2-40B4-BE49-F238E27FC236}">
                    <a16:creationId xmlns:a16="http://schemas.microsoft.com/office/drawing/2014/main" id="{D6752F5C-59A1-5A5F-186F-4270C9444590}"/>
                  </a:ext>
                </a:extLst>
              </p:cNvPr>
              <p:cNvSpPr txBox="1">
                <a:spLocks noRot="1" noChangeAspect="1" noMove="1" noResize="1" noEditPoints="1" noAdjustHandles="1" noChangeArrowheads="1" noChangeShapeType="1" noTextEdit="1"/>
              </p:cNvSpPr>
              <p:nvPr/>
            </p:nvSpPr>
            <p:spPr>
              <a:xfrm>
                <a:off x="6967637" y="1450808"/>
                <a:ext cx="6623050" cy="645561"/>
              </a:xfrm>
              <a:prstGeom prst="rect">
                <a:avLst/>
              </a:prstGeom>
              <a:blipFill>
                <a:blip r:embed="rId20"/>
                <a:stretch>
                  <a:fillRect/>
                </a:stretch>
              </a:blipFill>
            </p:spPr>
            <p:txBody>
              <a:bodyPr/>
              <a:lstStyle/>
              <a:p>
                <a:r>
                  <a:rPr lang="he-IL">
                    <a:noFill/>
                  </a:rPr>
                  <a:t> </a:t>
                </a:r>
              </a:p>
            </p:txBody>
          </p:sp>
        </mc:Fallback>
      </mc:AlternateContent>
      <p:sp>
        <p:nvSpPr>
          <p:cNvPr id="77" name="מלבן: פינות מעוגלות 76">
            <a:extLst>
              <a:ext uri="{FF2B5EF4-FFF2-40B4-BE49-F238E27FC236}">
                <a16:creationId xmlns:a16="http://schemas.microsoft.com/office/drawing/2014/main" id="{3E7A0D18-45E7-8DAD-FDB6-0FC253122D43}"/>
              </a:ext>
            </a:extLst>
          </p:cNvPr>
          <p:cNvSpPr/>
          <p:nvPr/>
        </p:nvSpPr>
        <p:spPr>
          <a:xfrm>
            <a:off x="9004416" y="1594652"/>
            <a:ext cx="428873" cy="377704"/>
          </a:xfrm>
          <a:prstGeom prst="roundRect">
            <a:avLst/>
          </a:prstGeom>
          <a:solidFill>
            <a:srgbClr val="009999">
              <a:alpha val="5300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מלבן: פינות מעוגלות 77">
            <a:extLst>
              <a:ext uri="{FF2B5EF4-FFF2-40B4-BE49-F238E27FC236}">
                <a16:creationId xmlns:a16="http://schemas.microsoft.com/office/drawing/2014/main" id="{56730F19-ED66-26A0-7982-22E99A3C63CF}"/>
              </a:ext>
            </a:extLst>
          </p:cNvPr>
          <p:cNvSpPr/>
          <p:nvPr/>
        </p:nvSpPr>
        <p:spPr>
          <a:xfrm>
            <a:off x="10444576" y="1601915"/>
            <a:ext cx="428873" cy="377704"/>
          </a:xfrm>
          <a:prstGeom prst="roundRect">
            <a:avLst/>
          </a:prstGeom>
          <a:solidFill>
            <a:srgbClr val="009999">
              <a:alpha val="5300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47042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04BC-FBBE-4BC8-2617-A637765311FB}"/>
            </a:ext>
          </a:extLst>
        </p:cNvPr>
        <p:cNvGrpSpPr/>
        <p:nvPr/>
      </p:nvGrpSpPr>
      <p:grpSpPr>
        <a:xfrm>
          <a:off x="0" y="0"/>
          <a:ext cx="0" cy="0"/>
          <a:chOff x="0" y="0"/>
          <a:chExt cx="0" cy="0"/>
        </a:xfrm>
      </p:grpSpPr>
      <p:sp>
        <p:nvSpPr>
          <p:cNvPr id="65" name="Title 1">
            <a:extLst>
              <a:ext uri="{FF2B5EF4-FFF2-40B4-BE49-F238E27FC236}">
                <a16:creationId xmlns:a16="http://schemas.microsoft.com/office/drawing/2014/main" id="{9EB7AE08-657F-FE7D-FCC4-5F81B1AA7FC4}"/>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C88AA91D-0C7C-6CA5-8F43-A63C304CA2FC}"/>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Parameter dependance</a:t>
            </a:r>
          </a:p>
        </p:txBody>
      </p:sp>
      <p:sp>
        <p:nvSpPr>
          <p:cNvPr id="66" name="תיבת טקסט 65">
            <a:extLst>
              <a:ext uri="{FF2B5EF4-FFF2-40B4-BE49-F238E27FC236}">
                <a16:creationId xmlns:a16="http://schemas.microsoft.com/office/drawing/2014/main" id="{C8F1689A-81DD-6A5B-A009-D66B039F805C}"/>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Results</a:t>
            </a:r>
          </a:p>
        </p:txBody>
      </p:sp>
      <p:pic>
        <p:nvPicPr>
          <p:cNvPr id="30" name="תמונה 29" descr="תמונה שמכילה צילום מסך, צבעוני, טקסט, גרפיקה&#10;&#10;תוכן בינה מלאכותית גנרטיבית עשוי להיות שגוי.">
            <a:extLst>
              <a:ext uri="{FF2B5EF4-FFF2-40B4-BE49-F238E27FC236}">
                <a16:creationId xmlns:a16="http://schemas.microsoft.com/office/drawing/2014/main" id="{90FCC339-938F-8257-F298-6752D0639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30" y="3036347"/>
            <a:ext cx="3600450" cy="2700338"/>
          </a:xfrm>
          <a:prstGeom prst="rect">
            <a:avLst/>
          </a:prstGeom>
        </p:spPr>
      </p:pic>
      <p:sp>
        <p:nvSpPr>
          <p:cNvPr id="67" name="תיבת טקסט 66">
            <a:extLst>
              <a:ext uri="{FF2B5EF4-FFF2-40B4-BE49-F238E27FC236}">
                <a16:creationId xmlns:a16="http://schemas.microsoft.com/office/drawing/2014/main" id="{012360DC-B77D-9255-4036-7E7C1272A0B8}"/>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III</a:t>
            </a:r>
            <a:r>
              <a:rPr lang="en-US" sz="3200" b="1" dirty="0">
                <a:solidFill>
                  <a:schemeClr val="bg1">
                    <a:lumMod val="85000"/>
                  </a:schemeClr>
                </a:solidFill>
              </a:rPr>
              <a:t>I</a:t>
            </a:r>
            <a:r>
              <a:rPr lang="en-US" sz="3200" b="1" dirty="0">
                <a:solidFill>
                  <a:schemeClr val="bg2">
                    <a:lumMod val="50000"/>
                  </a:schemeClr>
                </a:solidFill>
              </a:rPr>
              <a:t>I</a:t>
            </a:r>
            <a:endParaRPr lang="he-IL" sz="3200" b="1" dirty="0">
              <a:solidFill>
                <a:schemeClr val="bg2">
                  <a:lumMod val="50000"/>
                </a:schemeClr>
              </a:solidFill>
            </a:endParaRP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06C4F194-044B-0278-2222-40D63B835477}"/>
                  </a:ext>
                </a:extLst>
              </p:cNvPr>
              <p:cNvSpPr txBox="1"/>
              <p:nvPr/>
            </p:nvSpPr>
            <p:spPr>
              <a:xfrm>
                <a:off x="6958112" y="1450808"/>
                <a:ext cx="6623050" cy="645561"/>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1600" i="1" dirty="0" smtClean="0">
                          <a:effectLst/>
                          <a:latin typeface="Cambria Math" panose="02040503050406030204" pitchFamily="18" charset="0"/>
                        </a:rPr>
                        <m:t>𝐸</m:t>
                      </m:r>
                      <m:r>
                        <a:rPr lang="en-US" sz="1600" i="1" dirty="0" smtClean="0">
                          <a:effectLst/>
                          <a:latin typeface="Cambria Math" panose="02040503050406030204" pitchFamily="18" charset="0"/>
                        </a:rPr>
                        <m:t>=</m:t>
                      </m:r>
                      <m:nary>
                        <m:naryPr>
                          <m:chr m:val="∬"/>
                          <m:subHide m:val="on"/>
                          <m:supHide m:val="on"/>
                          <m:ctrlPr>
                            <a:rPr lang="en-US" sz="1600" i="1" dirty="0" smtClean="0">
                              <a:effectLst/>
                              <a:latin typeface="Cambria Math" panose="02040503050406030204" pitchFamily="18" charset="0"/>
                            </a:rPr>
                          </m:ctrlPr>
                        </m:naryPr>
                        <m:sub/>
                        <m:sup/>
                        <m:e>
                          <m:d>
                            <m:dPr>
                              <m:ctrlPr>
                                <a:rPr lang="en-US" sz="1600" i="1" dirty="0">
                                  <a:effectLst/>
                                  <a:latin typeface="Cambria Math" panose="02040503050406030204" pitchFamily="18" charset="0"/>
                                </a:rPr>
                              </m:ctrlPr>
                            </m:dPr>
                            <m:e>
                              <m:r>
                                <a:rPr lang="en-US" sz="1600" i="1" dirty="0">
                                  <a:effectLst/>
                                  <a:latin typeface="Cambria Math" panose="02040503050406030204" pitchFamily="18" charset="0"/>
                                </a:rPr>
                                <m:t>𝑐</m:t>
                              </m:r>
                              <m:sSup>
                                <m:sSupPr>
                                  <m:ctrlPr>
                                    <a:rPr lang="en-US" sz="1600" i="1" dirty="0">
                                      <a:effectLst/>
                                      <a:latin typeface="Cambria Math" panose="02040503050406030204" pitchFamily="18" charset="0"/>
                                    </a:rPr>
                                  </m:ctrlPr>
                                </m:sSupPr>
                                <m:e>
                                  <m:d>
                                    <m:dPr>
                                      <m:begChr m:val="|"/>
                                      <m:endChr m:val="|"/>
                                      <m:ctrlPr>
                                        <a:rPr lang="en-US" sz="1600" i="1" dirty="0">
                                          <a:effectLst/>
                                          <a:latin typeface="Cambria Math" panose="02040503050406030204" pitchFamily="18" charset="0"/>
                                        </a:rPr>
                                      </m:ctrlPr>
                                    </m:dPr>
                                    <m:e>
                                      <m:r>
                                        <m:rPr>
                                          <m:sty m:val="p"/>
                                        </m:rPr>
                                        <a:rPr lang="en-US" sz="1600" i="0" dirty="0">
                                          <a:effectLst/>
                                          <a:latin typeface="Cambria Math" panose="02040503050406030204" pitchFamily="18" charset="0"/>
                                        </a:rPr>
                                        <m:t>∇</m:t>
                                      </m:r>
                                      <m:r>
                                        <a:rPr lang="en-US" sz="1600" i="1" dirty="0">
                                          <a:effectLst/>
                                          <a:latin typeface="Cambria Math" panose="02040503050406030204" pitchFamily="18" charset="0"/>
                                        </a:rPr>
                                        <m:t>𝜌</m:t>
                                      </m:r>
                                      <m:d>
                                        <m:dPr>
                                          <m:ctrlPr>
                                            <a:rPr lang="en-US" sz="1600" i="1" dirty="0">
                                              <a:effectLst/>
                                              <a:latin typeface="Cambria Math" panose="02040503050406030204" pitchFamily="18" charset="0"/>
                                            </a:rPr>
                                          </m:ctrlPr>
                                        </m:dPr>
                                        <m:e>
                                          <m:r>
                                            <a:rPr lang="en-US" sz="1600" i="1" dirty="0" err="1">
                                              <a:effectLst/>
                                              <a:latin typeface="Cambria Math" panose="02040503050406030204" pitchFamily="18" charset="0"/>
                                            </a:rPr>
                                            <m:t>𝑢</m:t>
                                          </m:r>
                                          <m:r>
                                            <a:rPr lang="en-US" sz="1600" i="1" dirty="0" err="1">
                                              <a:effectLst/>
                                              <a:latin typeface="Cambria Math" panose="02040503050406030204" pitchFamily="18" charset="0"/>
                                            </a:rPr>
                                            <m:t>,</m:t>
                                          </m:r>
                                          <m:r>
                                            <a:rPr lang="en-US" sz="1600" i="1" dirty="0" err="1">
                                              <a:effectLst/>
                                              <a:latin typeface="Cambria Math" panose="02040503050406030204" pitchFamily="18" charset="0"/>
                                            </a:rPr>
                                            <m:t>𝑣</m:t>
                                          </m:r>
                                        </m:e>
                                      </m:d>
                                    </m:e>
                                  </m:d>
                                </m:e>
                                <m:sup>
                                  <m:r>
                                    <a:rPr lang="en-US" sz="1600" i="1" dirty="0">
                                      <a:effectLst/>
                                      <a:latin typeface="Cambria Math" panose="02040503050406030204" pitchFamily="18" charset="0"/>
                                    </a:rPr>
                                    <m:t>2</m:t>
                                  </m:r>
                                </m:sup>
                              </m:sSup>
                              <m:r>
                                <a:rPr lang="en-US" sz="1600" i="1" dirty="0">
                                  <a:latin typeface="Cambria Math" panose="02040503050406030204" pitchFamily="18" charset="0"/>
                                </a:rPr>
                                <m:t>+</m:t>
                              </m:r>
                              <m:f>
                                <m:fPr>
                                  <m:ctrlPr>
                                    <a:rPr lang="en-US" sz="1600" i="1" dirty="0">
                                      <a:effectLst/>
                                      <a:latin typeface="Cambria Math" panose="02040503050406030204" pitchFamily="18" charset="0"/>
                                    </a:rPr>
                                  </m:ctrlPr>
                                </m:fPr>
                                <m:num>
                                  <m:r>
                                    <a:rPr lang="en-US" sz="1600" i="1" dirty="0">
                                      <a:effectLst/>
                                      <a:latin typeface="Cambria Math" panose="02040503050406030204" pitchFamily="18" charset="0"/>
                                    </a:rPr>
                                    <m:t>1</m:t>
                                  </m:r>
                                </m:num>
                                <m:den>
                                  <m:r>
                                    <a:rPr lang="en-US" sz="1600" i="1" dirty="0">
                                      <a:effectLst/>
                                      <a:latin typeface="Cambria Math" panose="02040503050406030204" pitchFamily="18" charset="0"/>
                                    </a:rPr>
                                    <m:t>2</m:t>
                                  </m:r>
                                </m:den>
                              </m:f>
                              <m:r>
                                <a:rPr lang="en-US" sz="1600" i="1" dirty="0">
                                  <a:effectLst/>
                                  <a:latin typeface="Cambria Math" panose="02040503050406030204" pitchFamily="18" charset="0"/>
                                </a:rPr>
                                <m:t>𝑔</m:t>
                              </m:r>
                              <m:sSup>
                                <m:sSupPr>
                                  <m:ctrlPr>
                                    <a:rPr lang="en-US" sz="1600" i="1" dirty="0">
                                      <a:effectLst/>
                                      <a:latin typeface="Cambria Math" panose="02040503050406030204" pitchFamily="18" charset="0"/>
                                    </a:rPr>
                                  </m:ctrlPr>
                                </m:sSupPr>
                                <m:e>
                                  <m:d>
                                    <m:dPr>
                                      <m:begChr m:val="|"/>
                                      <m:endChr m:val="|"/>
                                      <m:ctrlPr>
                                        <a:rPr lang="en-US" sz="1600" i="1" dirty="0">
                                          <a:effectLst/>
                                          <a:latin typeface="Cambria Math" panose="02040503050406030204" pitchFamily="18" charset="0"/>
                                        </a:rPr>
                                      </m:ctrlPr>
                                    </m:dPr>
                                    <m:e>
                                      <m:r>
                                        <a:rPr lang="en-US" sz="1600" i="1" dirty="0">
                                          <a:effectLst/>
                                          <a:latin typeface="Cambria Math" panose="02040503050406030204" pitchFamily="18" charset="0"/>
                                        </a:rPr>
                                        <m:t>𝜌</m:t>
                                      </m:r>
                                      <m:d>
                                        <m:dPr>
                                          <m:ctrlPr>
                                            <a:rPr lang="en-US" sz="1600" i="1" dirty="0">
                                              <a:effectLst/>
                                              <a:latin typeface="Cambria Math" panose="02040503050406030204" pitchFamily="18" charset="0"/>
                                            </a:rPr>
                                          </m:ctrlPr>
                                        </m:dPr>
                                        <m:e>
                                          <m:r>
                                            <a:rPr lang="en-US" sz="1600" i="1" dirty="0" err="1">
                                              <a:effectLst/>
                                              <a:latin typeface="Cambria Math" panose="02040503050406030204" pitchFamily="18" charset="0"/>
                                            </a:rPr>
                                            <m:t>𝑢</m:t>
                                          </m:r>
                                          <m:r>
                                            <a:rPr lang="en-US" sz="1600" i="1" dirty="0" err="1">
                                              <a:effectLst/>
                                              <a:latin typeface="Cambria Math" panose="02040503050406030204" pitchFamily="18" charset="0"/>
                                            </a:rPr>
                                            <m:t>,</m:t>
                                          </m:r>
                                          <m:r>
                                            <a:rPr lang="en-US" sz="1600" i="1" dirty="0" err="1">
                                              <a:effectLst/>
                                              <a:latin typeface="Cambria Math" panose="02040503050406030204" pitchFamily="18" charset="0"/>
                                            </a:rPr>
                                            <m:t>𝑣</m:t>
                                          </m:r>
                                        </m:e>
                                      </m:d>
                                    </m:e>
                                  </m:d>
                                </m:e>
                                <m:sup>
                                  <m:r>
                                    <m:rPr>
                                      <m:sty m:val="p"/>
                                    </m:rPr>
                                    <a:rPr lang="en-US" sz="1600" b="0" i="1" dirty="0" smtClean="0">
                                      <a:effectLst/>
                                      <a:latin typeface="Cambria Math" panose="02040503050406030204" pitchFamily="18" charset="0"/>
                                    </a:rPr>
                                    <m:t>γ</m:t>
                                  </m:r>
                                </m:sup>
                              </m:sSup>
                            </m:e>
                          </m:d>
                          <m:r>
                            <m:rPr>
                              <m:nor/>
                            </m:rPr>
                            <a:rPr lang="en-US" sz="1600" i="0" dirty="0">
                              <a:effectLst/>
                              <a:latin typeface="Cambria Math" panose="02040503050406030204" pitchFamily="18" charset="0"/>
                            </a:rPr>
                            <m:t>d</m:t>
                          </m:r>
                          <m:r>
                            <a:rPr lang="en-US" sz="1600" i="1" dirty="0">
                              <a:latin typeface="Cambria Math" panose="02040503050406030204" pitchFamily="18" charset="0"/>
                            </a:rPr>
                            <m:t>𝑢</m:t>
                          </m:r>
                          <m:r>
                            <m:rPr>
                              <m:nor/>
                            </m:rPr>
                            <a:rPr lang="en-US" sz="1600" dirty="0">
                              <a:latin typeface="Cambria Math" panose="02040503050406030204" pitchFamily="18" charset="0"/>
                            </a:rPr>
                            <m:t>d</m:t>
                          </m:r>
                          <m:r>
                            <a:rPr lang="en-US" sz="1600" i="1" dirty="0">
                              <a:latin typeface="Cambria Math" panose="02040503050406030204" pitchFamily="18" charset="0"/>
                            </a:rPr>
                            <m:t>𝑣</m:t>
                          </m:r>
                        </m:e>
                      </m:nary>
                    </m:oMath>
                  </m:oMathPara>
                </a14:m>
                <a:endParaRPr lang="en-US" sz="1600" dirty="0">
                  <a:effectLst/>
                </a:endParaRPr>
              </a:p>
            </p:txBody>
          </p:sp>
        </mc:Choice>
        <mc:Fallback xmlns="">
          <p:sp>
            <p:nvSpPr>
              <p:cNvPr id="2" name="תיבת טקסט 1">
                <a:extLst>
                  <a:ext uri="{FF2B5EF4-FFF2-40B4-BE49-F238E27FC236}">
                    <a16:creationId xmlns:a16="http://schemas.microsoft.com/office/drawing/2014/main" id="{06C4F194-044B-0278-2222-40D63B835477}"/>
                  </a:ext>
                </a:extLst>
              </p:cNvPr>
              <p:cNvSpPr txBox="1">
                <a:spLocks noRot="1" noChangeAspect="1" noMove="1" noResize="1" noEditPoints="1" noAdjustHandles="1" noChangeArrowheads="1" noChangeShapeType="1" noTextEdit="1"/>
              </p:cNvSpPr>
              <p:nvPr/>
            </p:nvSpPr>
            <p:spPr>
              <a:xfrm>
                <a:off x="6958112" y="1450808"/>
                <a:ext cx="6623050" cy="645561"/>
              </a:xfrm>
              <a:prstGeom prst="rect">
                <a:avLst/>
              </a:prstGeom>
              <a:blipFill>
                <a:blip r:embed="rId4"/>
                <a:stretch>
                  <a:fillRect/>
                </a:stretch>
              </a:blipFill>
            </p:spPr>
            <p:txBody>
              <a:bodyPr/>
              <a:lstStyle/>
              <a:p>
                <a:r>
                  <a:rPr lang="he-IL">
                    <a:noFill/>
                  </a:rPr>
                  <a:t> </a:t>
                </a:r>
              </a:p>
            </p:txBody>
          </p:sp>
        </mc:Fallback>
      </mc:AlternateContent>
      <p:pic>
        <p:nvPicPr>
          <p:cNvPr id="28" name="תמונה 27" descr="תמונה שמכילה צילום מסך, צבעוני, גרפיקה&#10;&#10;תוכן בינה מלאכותית גנרטיבית עשוי להיות שגוי.">
            <a:extLst>
              <a:ext uri="{FF2B5EF4-FFF2-40B4-BE49-F238E27FC236}">
                <a16:creationId xmlns:a16="http://schemas.microsoft.com/office/drawing/2014/main" id="{B2F35A22-9D31-E267-D15F-BCB1ECC37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1913" y="3037201"/>
            <a:ext cx="3600450" cy="2700338"/>
          </a:xfrm>
          <a:prstGeom prst="rect">
            <a:avLst/>
          </a:prstGeom>
        </p:spPr>
      </p:pic>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2C5B8CD6-FB56-7F88-9953-449E0E09BC42}"/>
                  </a:ext>
                </a:extLst>
              </p:cNvPr>
              <p:cNvSpPr txBox="1"/>
              <p:nvPr/>
            </p:nvSpPr>
            <p:spPr>
              <a:xfrm>
                <a:off x="453147" y="1525573"/>
                <a:ext cx="5288766" cy="400110"/>
              </a:xfrm>
              <a:prstGeom prst="rect">
                <a:avLst/>
              </a:prstGeom>
              <a:noFill/>
            </p:spPr>
            <p:txBody>
              <a:bodyPr wrap="square" rtlCol="1">
                <a:spAutoFit/>
              </a:bodyPr>
              <a:lstStyle/>
              <a:p>
                <a:r>
                  <a:rPr lang="en-US" sz="2000" dirty="0"/>
                  <a:t>When raising the power </a:t>
                </a:r>
                <a14:m>
                  <m:oMath xmlns:m="http://schemas.openxmlformats.org/officeDocument/2006/math">
                    <m:r>
                      <m:rPr>
                        <m:sty m:val="p"/>
                      </m:rPr>
                      <a:rPr lang="en-US" sz="2000" b="0" i="1" smtClean="0">
                        <a:latin typeface="Cambria Math" panose="02040503050406030204" pitchFamily="18" charset="0"/>
                      </a:rPr>
                      <m:t>γ</m:t>
                    </m:r>
                  </m:oMath>
                </a14:m>
                <a:r>
                  <a:rPr lang="en-US" sz="2000" dirty="0"/>
                  <a:t>  </a:t>
                </a:r>
                <a:endParaRPr lang="he-IL" sz="2000" dirty="0"/>
              </a:p>
            </p:txBody>
          </p:sp>
        </mc:Choice>
        <mc:Fallback xmlns="">
          <p:sp>
            <p:nvSpPr>
              <p:cNvPr id="3" name="תיבת טקסט 2">
                <a:extLst>
                  <a:ext uri="{FF2B5EF4-FFF2-40B4-BE49-F238E27FC236}">
                    <a16:creationId xmlns:a16="http://schemas.microsoft.com/office/drawing/2014/main" id="{2C5B8CD6-FB56-7F88-9953-449E0E09BC42}"/>
                  </a:ext>
                </a:extLst>
              </p:cNvPr>
              <p:cNvSpPr txBox="1">
                <a:spLocks noRot="1" noChangeAspect="1" noMove="1" noResize="1" noEditPoints="1" noAdjustHandles="1" noChangeArrowheads="1" noChangeShapeType="1" noTextEdit="1"/>
              </p:cNvSpPr>
              <p:nvPr/>
            </p:nvSpPr>
            <p:spPr>
              <a:xfrm>
                <a:off x="453147" y="1525573"/>
                <a:ext cx="5288766" cy="400110"/>
              </a:xfrm>
              <a:prstGeom prst="rect">
                <a:avLst/>
              </a:prstGeom>
              <a:blipFill>
                <a:blip r:embed="rId6"/>
                <a:stretch>
                  <a:fillRect l="-1152" t="-7576" b="-25758"/>
                </a:stretch>
              </a:blipFill>
            </p:spPr>
            <p:txBody>
              <a:bodyPr/>
              <a:lstStyle/>
              <a:p>
                <a:r>
                  <a:rPr lang="he-IL">
                    <a:noFill/>
                  </a:rPr>
                  <a:t> </a:t>
                </a:r>
              </a:p>
            </p:txBody>
          </p:sp>
        </mc:Fallback>
      </mc:AlternateContent>
      <p:sp>
        <p:nvSpPr>
          <p:cNvPr id="5" name="תיבת טקסט 4">
            <a:extLst>
              <a:ext uri="{FF2B5EF4-FFF2-40B4-BE49-F238E27FC236}">
                <a16:creationId xmlns:a16="http://schemas.microsoft.com/office/drawing/2014/main" id="{210A01BE-34DA-834A-80FC-D75C16EE106B}"/>
              </a:ext>
            </a:extLst>
          </p:cNvPr>
          <p:cNvSpPr txBox="1"/>
          <p:nvPr/>
        </p:nvSpPr>
        <p:spPr>
          <a:xfrm>
            <a:off x="4146967" y="1525573"/>
            <a:ext cx="3749258" cy="400110"/>
          </a:xfrm>
          <a:prstGeom prst="rect">
            <a:avLst/>
          </a:prstGeom>
          <a:noFill/>
        </p:spPr>
        <p:txBody>
          <a:bodyPr wrap="square">
            <a:spAutoFit/>
          </a:bodyPr>
          <a:lstStyle/>
          <a:p>
            <a:r>
              <a:rPr lang="en-US" sz="2000" dirty="0"/>
              <a:t>Minimal states avoid redundancy</a:t>
            </a:r>
            <a:endParaRPr lang="he-IL" sz="2000" dirty="0"/>
          </a:p>
        </p:txBody>
      </p:sp>
      <p:grpSp>
        <p:nvGrpSpPr>
          <p:cNvPr id="20" name="קבוצה 19">
            <a:extLst>
              <a:ext uri="{FF2B5EF4-FFF2-40B4-BE49-F238E27FC236}">
                <a16:creationId xmlns:a16="http://schemas.microsoft.com/office/drawing/2014/main" id="{A7298823-80B5-15F8-5BDC-D962B173DE10}"/>
              </a:ext>
            </a:extLst>
          </p:cNvPr>
          <p:cNvGrpSpPr/>
          <p:nvPr/>
        </p:nvGrpSpPr>
        <p:grpSpPr>
          <a:xfrm>
            <a:off x="2668447" y="3031455"/>
            <a:ext cx="3600450" cy="2700338"/>
            <a:chOff x="4146967" y="2514765"/>
            <a:chExt cx="3600450" cy="2700338"/>
          </a:xfrm>
        </p:grpSpPr>
        <p:pic>
          <p:nvPicPr>
            <p:cNvPr id="15" name="תמונה 14" descr="תמונה שמכילה צילום מסך, צבעוני, טקסט&#10;&#10;תוכן בינה מלאכותית גנרטיבית עשוי להיות שגוי.">
              <a:extLst>
                <a:ext uri="{FF2B5EF4-FFF2-40B4-BE49-F238E27FC236}">
                  <a16:creationId xmlns:a16="http://schemas.microsoft.com/office/drawing/2014/main" id="{306E56AA-EA72-ED13-467C-7F3F944180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6967" y="2514765"/>
              <a:ext cx="3600450" cy="2700338"/>
            </a:xfrm>
            <a:prstGeom prst="rect">
              <a:avLst/>
            </a:prstGeom>
          </p:spPr>
        </p:pic>
        <p:sp>
          <p:nvSpPr>
            <p:cNvPr id="19" name="תיבת טקסט 18">
              <a:extLst>
                <a:ext uri="{FF2B5EF4-FFF2-40B4-BE49-F238E27FC236}">
                  <a16:creationId xmlns:a16="http://schemas.microsoft.com/office/drawing/2014/main" id="{063C3FDB-2EAC-CAC1-0D19-15473ABB3889}"/>
                </a:ext>
              </a:extLst>
            </p:cNvPr>
            <p:cNvSpPr txBox="1"/>
            <p:nvPr/>
          </p:nvSpPr>
          <p:spPr>
            <a:xfrm>
              <a:off x="4623219" y="4812563"/>
              <a:ext cx="369775" cy="369332"/>
            </a:xfrm>
            <a:prstGeom prst="rect">
              <a:avLst/>
            </a:prstGeom>
            <a:noFill/>
          </p:spPr>
          <p:txBody>
            <a:bodyPr wrap="square" rtlCol="1">
              <a:spAutoFit/>
            </a:bodyPr>
            <a:lstStyle/>
            <a:p>
              <a:r>
                <a:rPr lang="en-US" dirty="0">
                  <a:solidFill>
                    <a:schemeClr val="bg1"/>
                  </a:solidFill>
                </a:rPr>
                <a:t>8</a:t>
              </a:r>
              <a:endParaRPr lang="he-IL" dirty="0">
                <a:solidFill>
                  <a:schemeClr val="bg1"/>
                </a:solidFill>
              </a:endParaRPr>
            </a:p>
          </p:txBody>
        </p:sp>
      </p:grpSp>
      <p:cxnSp>
        <p:nvCxnSpPr>
          <p:cNvPr id="8" name="מחבר חץ ישר 7">
            <a:extLst>
              <a:ext uri="{FF2B5EF4-FFF2-40B4-BE49-F238E27FC236}">
                <a16:creationId xmlns:a16="http://schemas.microsoft.com/office/drawing/2014/main" id="{4B072C3C-C54F-FF87-8344-730CF69049B2}"/>
              </a:ext>
            </a:extLst>
          </p:cNvPr>
          <p:cNvCxnSpPr>
            <a:cxnSpLocks/>
          </p:cNvCxnSpPr>
          <p:nvPr/>
        </p:nvCxnSpPr>
        <p:spPr>
          <a:xfrm>
            <a:off x="3476625" y="1723090"/>
            <a:ext cx="498701" cy="0"/>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EF48DC1F-A4FD-A83F-6368-C8C3CF3656A1}"/>
                  </a:ext>
                </a:extLst>
              </p:cNvPr>
              <p:cNvSpPr txBox="1"/>
              <p:nvPr/>
            </p:nvSpPr>
            <p:spPr>
              <a:xfrm>
                <a:off x="453146" y="2020169"/>
                <a:ext cx="6757279" cy="400110"/>
              </a:xfrm>
              <a:prstGeom prst="rect">
                <a:avLst/>
              </a:prstGeom>
              <a:noFill/>
            </p:spPr>
            <p:txBody>
              <a:bodyPr wrap="square">
                <a:spAutoFit/>
              </a:bodyPr>
              <a:lstStyle/>
              <a:p>
                <a:r>
                  <a:rPr lang="en-US" sz="2000" dirty="0"/>
                  <a:t>The power </a:t>
                </a:r>
                <a14:m>
                  <m:oMath xmlns:m="http://schemas.openxmlformats.org/officeDocument/2006/math">
                    <m:r>
                      <m:rPr>
                        <m:sty m:val="p"/>
                      </m:rPr>
                      <a:rPr lang="en-US" sz="2000" i="1">
                        <a:latin typeface="Cambria Math" panose="02040503050406030204" pitchFamily="18" charset="0"/>
                      </a:rPr>
                      <m:t>γ</m:t>
                    </m:r>
                  </m:oMath>
                </a14:m>
                <a:r>
                  <a:rPr lang="en-US" sz="2000" dirty="0"/>
                  <a:t> raises the energetic cost for MTF values above 1.</a:t>
                </a:r>
                <a:endParaRPr lang="he-IL" sz="2000" dirty="0"/>
              </a:p>
            </p:txBody>
          </p:sp>
        </mc:Choice>
        <mc:Fallback xmlns="">
          <p:sp>
            <p:nvSpPr>
              <p:cNvPr id="6" name="תיבת טקסט 5">
                <a:extLst>
                  <a:ext uri="{FF2B5EF4-FFF2-40B4-BE49-F238E27FC236}">
                    <a16:creationId xmlns:a16="http://schemas.microsoft.com/office/drawing/2014/main" id="{EF48DC1F-A4FD-A83F-6368-C8C3CF3656A1}"/>
                  </a:ext>
                </a:extLst>
              </p:cNvPr>
              <p:cNvSpPr txBox="1">
                <a:spLocks noRot="1" noChangeAspect="1" noMove="1" noResize="1" noEditPoints="1" noAdjustHandles="1" noChangeArrowheads="1" noChangeShapeType="1" noTextEdit="1"/>
              </p:cNvSpPr>
              <p:nvPr/>
            </p:nvSpPr>
            <p:spPr>
              <a:xfrm>
                <a:off x="453146" y="2020169"/>
                <a:ext cx="6757279" cy="400110"/>
              </a:xfrm>
              <a:prstGeom prst="rect">
                <a:avLst/>
              </a:prstGeom>
              <a:blipFill>
                <a:blip r:embed="rId8"/>
                <a:stretch>
                  <a:fillRect l="-902" t="-7576" b="-25758"/>
                </a:stretch>
              </a:blipFill>
            </p:spPr>
            <p:txBody>
              <a:bodyPr/>
              <a:lstStyle/>
              <a:p>
                <a:r>
                  <a:rPr lang="he-IL">
                    <a:noFill/>
                  </a:rPr>
                  <a:t> </a:t>
                </a:r>
              </a:p>
            </p:txBody>
          </p:sp>
        </mc:Fallback>
      </mc:AlternateContent>
      <p:grpSp>
        <p:nvGrpSpPr>
          <p:cNvPr id="21" name="קבוצה 20">
            <a:extLst>
              <a:ext uri="{FF2B5EF4-FFF2-40B4-BE49-F238E27FC236}">
                <a16:creationId xmlns:a16="http://schemas.microsoft.com/office/drawing/2014/main" id="{FB397D2D-F660-7E02-1D99-01D84756D02D}"/>
              </a:ext>
            </a:extLst>
          </p:cNvPr>
          <p:cNvGrpSpPr/>
          <p:nvPr/>
        </p:nvGrpSpPr>
        <p:grpSpPr>
          <a:xfrm>
            <a:off x="-381000" y="3034328"/>
            <a:ext cx="3600450" cy="2731786"/>
            <a:chOff x="658923" y="2450109"/>
            <a:chExt cx="3600450" cy="2731786"/>
          </a:xfrm>
        </p:grpSpPr>
        <p:pic>
          <p:nvPicPr>
            <p:cNvPr id="11" name="תמונה 10" descr="תמונה שמכילה צבעוני, צילום מסך, גרפיקה, פיקסל&#10;&#10;תוכן בינה מלאכותית גנרטיבית עשוי להיות שגוי.">
              <a:extLst>
                <a:ext uri="{FF2B5EF4-FFF2-40B4-BE49-F238E27FC236}">
                  <a16:creationId xmlns:a16="http://schemas.microsoft.com/office/drawing/2014/main" id="{5FDB48CD-418E-922A-13C5-4EEC546059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923" y="2450109"/>
              <a:ext cx="3600450" cy="2700338"/>
            </a:xfrm>
            <a:prstGeom prst="rect">
              <a:avLst/>
            </a:prstGeom>
          </p:spPr>
        </p:pic>
        <p:sp>
          <p:nvSpPr>
            <p:cNvPr id="17" name="תיבת טקסט 16">
              <a:extLst>
                <a:ext uri="{FF2B5EF4-FFF2-40B4-BE49-F238E27FC236}">
                  <a16:creationId xmlns:a16="http://schemas.microsoft.com/office/drawing/2014/main" id="{E7DA2662-793C-7A0E-05D6-CAC653307C19}"/>
                </a:ext>
              </a:extLst>
            </p:cNvPr>
            <p:cNvSpPr txBox="1"/>
            <p:nvPr/>
          </p:nvSpPr>
          <p:spPr>
            <a:xfrm>
              <a:off x="935150" y="4812563"/>
              <a:ext cx="369775" cy="369332"/>
            </a:xfrm>
            <a:prstGeom prst="rect">
              <a:avLst/>
            </a:prstGeom>
            <a:noFill/>
          </p:spPr>
          <p:txBody>
            <a:bodyPr wrap="square" rtlCol="1">
              <a:spAutoFit/>
            </a:bodyPr>
            <a:lstStyle/>
            <a:p>
              <a:r>
                <a:rPr lang="en-US" dirty="0">
                  <a:solidFill>
                    <a:schemeClr val="bg1"/>
                  </a:solidFill>
                </a:rPr>
                <a:t>7</a:t>
              </a:r>
              <a:endParaRPr lang="he-IL" dirty="0">
                <a:solidFill>
                  <a:schemeClr val="bg1"/>
                </a:solidFill>
              </a:endParaRPr>
            </a:p>
          </p:txBody>
        </p:sp>
      </p:grpSp>
      <mc:AlternateContent xmlns:mc="http://schemas.openxmlformats.org/markup-compatibility/2006" xmlns:a14="http://schemas.microsoft.com/office/drawing/2010/main">
        <mc:Choice Requires="a14">
          <p:sp>
            <p:nvSpPr>
              <p:cNvPr id="33" name="תיבת טקסט 32">
                <a:extLst>
                  <a:ext uri="{FF2B5EF4-FFF2-40B4-BE49-F238E27FC236}">
                    <a16:creationId xmlns:a16="http://schemas.microsoft.com/office/drawing/2014/main" id="{2C971ABD-B697-DD33-E5E7-E807214F8490}"/>
                  </a:ext>
                </a:extLst>
              </p:cNvPr>
              <p:cNvSpPr txBox="1"/>
              <p:nvPr/>
            </p:nvSpPr>
            <p:spPr>
              <a:xfrm>
                <a:off x="434761" y="2587017"/>
                <a:ext cx="6757279" cy="400110"/>
              </a:xfrm>
              <a:prstGeom prst="rect">
                <a:avLst/>
              </a:prstGeom>
              <a:noFill/>
            </p:spPr>
            <p:txBody>
              <a:bodyPr wrap="square">
                <a:spAutoFit/>
              </a:bodyPr>
              <a:lstStyle/>
              <a:p>
                <a:r>
                  <a:rPr lang="en-US" sz="2000" dirty="0"/>
                  <a:t>When </a:t>
                </a:r>
                <a14:m>
                  <m:oMath xmlns:m="http://schemas.openxmlformats.org/officeDocument/2006/math">
                    <m:r>
                      <m:rPr>
                        <m:sty m:val="p"/>
                      </m:rPr>
                      <a:rPr lang="en-US" sz="2000" i="1">
                        <a:latin typeface="Cambria Math" panose="02040503050406030204" pitchFamily="18" charset="0"/>
                      </a:rPr>
                      <m:t>γ</m:t>
                    </m:r>
                    <m:r>
                      <a:rPr lang="en-US" sz="2000" b="0" i="1" smtClean="0">
                        <a:latin typeface="Cambria Math" panose="02040503050406030204" pitchFamily="18" charset="0"/>
                      </a:rPr>
                      <m:t>=</m:t>
                    </m:r>
                    <m:r>
                      <a:rPr lang="en-US" sz="2000" b="0" i="1" smtClean="0">
                        <a:latin typeface="Cambria Math" panose="02040503050406030204" pitchFamily="18" charset="0"/>
                      </a:rPr>
                      <m:t>2</m:t>
                    </m:r>
                  </m:oMath>
                </a14:m>
                <a:r>
                  <a:rPr lang="en-US" sz="2000" dirty="0"/>
                  <a:t> at higher aperture numbers:</a:t>
                </a:r>
                <a:endParaRPr lang="he-IL" sz="2000" dirty="0"/>
              </a:p>
            </p:txBody>
          </p:sp>
        </mc:Choice>
        <mc:Fallback xmlns="">
          <p:sp>
            <p:nvSpPr>
              <p:cNvPr id="33" name="תיבת טקסט 32">
                <a:extLst>
                  <a:ext uri="{FF2B5EF4-FFF2-40B4-BE49-F238E27FC236}">
                    <a16:creationId xmlns:a16="http://schemas.microsoft.com/office/drawing/2014/main" id="{2C971ABD-B697-DD33-E5E7-E807214F8490}"/>
                  </a:ext>
                </a:extLst>
              </p:cNvPr>
              <p:cNvSpPr txBox="1">
                <a:spLocks noRot="1" noChangeAspect="1" noMove="1" noResize="1" noEditPoints="1" noAdjustHandles="1" noChangeArrowheads="1" noChangeShapeType="1" noTextEdit="1"/>
              </p:cNvSpPr>
              <p:nvPr/>
            </p:nvSpPr>
            <p:spPr>
              <a:xfrm>
                <a:off x="434761" y="2587017"/>
                <a:ext cx="6757279" cy="400110"/>
              </a:xfrm>
              <a:prstGeom prst="rect">
                <a:avLst/>
              </a:prstGeom>
              <a:blipFill>
                <a:blip r:embed="rId10"/>
                <a:stretch>
                  <a:fillRect l="-902" t="-7576" b="-25758"/>
                </a:stretch>
              </a:blipFill>
            </p:spPr>
            <p:txBody>
              <a:bodyPr/>
              <a:lstStyle/>
              <a:p>
                <a:r>
                  <a:rPr lang="he-IL">
                    <a:noFill/>
                  </a:rPr>
                  <a:t> </a:t>
                </a:r>
              </a:p>
            </p:txBody>
          </p:sp>
        </mc:Fallback>
      </mc:AlternateContent>
      <p:sp>
        <p:nvSpPr>
          <p:cNvPr id="41" name="תיבת טקסט 40">
            <a:extLst>
              <a:ext uri="{FF2B5EF4-FFF2-40B4-BE49-F238E27FC236}">
                <a16:creationId xmlns:a16="http://schemas.microsoft.com/office/drawing/2014/main" id="{85F53780-BC08-91A9-63CB-81CEB392C360}"/>
              </a:ext>
            </a:extLst>
          </p:cNvPr>
          <p:cNvSpPr txBox="1"/>
          <p:nvPr/>
        </p:nvSpPr>
        <p:spPr>
          <a:xfrm>
            <a:off x="36468" y="5111379"/>
            <a:ext cx="369775" cy="369332"/>
          </a:xfrm>
          <a:prstGeom prst="rect">
            <a:avLst/>
          </a:prstGeom>
          <a:noFill/>
        </p:spPr>
        <p:txBody>
          <a:bodyPr wrap="square">
            <a:spAutoFit/>
          </a:bodyPr>
          <a:lstStyle/>
          <a:p>
            <a:r>
              <a:rPr lang="en-US" dirty="0">
                <a:solidFill>
                  <a:schemeClr val="bg1"/>
                </a:solidFill>
              </a:rPr>
              <a:t>7</a:t>
            </a:r>
            <a:endParaRPr lang="he-IL" dirty="0">
              <a:solidFill>
                <a:schemeClr val="bg1"/>
              </a:solidFill>
            </a:endParaRPr>
          </a:p>
        </p:txBody>
      </p:sp>
      <p:sp>
        <p:nvSpPr>
          <p:cNvPr id="43" name="תיבת טקסט 42">
            <a:extLst>
              <a:ext uri="{FF2B5EF4-FFF2-40B4-BE49-F238E27FC236}">
                <a16:creationId xmlns:a16="http://schemas.microsoft.com/office/drawing/2014/main" id="{82364984-09B0-E471-684E-6B7810049F7E}"/>
              </a:ext>
            </a:extLst>
          </p:cNvPr>
          <p:cNvSpPr txBox="1"/>
          <p:nvPr/>
        </p:nvSpPr>
        <p:spPr>
          <a:xfrm>
            <a:off x="3160360" y="5111379"/>
            <a:ext cx="369775" cy="369332"/>
          </a:xfrm>
          <a:prstGeom prst="rect">
            <a:avLst/>
          </a:prstGeom>
          <a:noFill/>
        </p:spPr>
        <p:txBody>
          <a:bodyPr wrap="square">
            <a:spAutoFit/>
          </a:bodyPr>
          <a:lstStyle/>
          <a:p>
            <a:r>
              <a:rPr lang="en-US" dirty="0">
                <a:solidFill>
                  <a:schemeClr val="bg1"/>
                </a:solidFill>
              </a:rPr>
              <a:t>8</a:t>
            </a:r>
            <a:endParaRPr lang="he-IL" dirty="0">
              <a:solidFill>
                <a:schemeClr val="bg1"/>
              </a:solidFill>
            </a:endParaRPr>
          </a:p>
        </p:txBody>
      </p:sp>
      <p:sp>
        <p:nvSpPr>
          <p:cNvPr id="45" name="תיבת טקסט 44">
            <a:extLst>
              <a:ext uri="{FF2B5EF4-FFF2-40B4-BE49-F238E27FC236}">
                <a16:creationId xmlns:a16="http://schemas.microsoft.com/office/drawing/2014/main" id="{5FBF963C-BA29-BDB0-C1A8-3C452DB48896}"/>
              </a:ext>
            </a:extLst>
          </p:cNvPr>
          <p:cNvSpPr txBox="1"/>
          <p:nvPr/>
        </p:nvSpPr>
        <p:spPr>
          <a:xfrm>
            <a:off x="6216188" y="5111379"/>
            <a:ext cx="369775" cy="369332"/>
          </a:xfrm>
          <a:prstGeom prst="rect">
            <a:avLst/>
          </a:prstGeom>
          <a:noFill/>
        </p:spPr>
        <p:txBody>
          <a:bodyPr wrap="square">
            <a:spAutoFit/>
          </a:bodyPr>
          <a:lstStyle/>
          <a:p>
            <a:r>
              <a:rPr lang="en-US" dirty="0">
                <a:solidFill>
                  <a:schemeClr val="bg1"/>
                </a:solidFill>
              </a:rPr>
              <a:t>9</a:t>
            </a:r>
            <a:endParaRPr lang="he-IL" dirty="0">
              <a:solidFill>
                <a:schemeClr val="bg1"/>
              </a:solidFill>
            </a:endParaRPr>
          </a:p>
        </p:txBody>
      </p:sp>
      <p:sp>
        <p:nvSpPr>
          <p:cNvPr id="49" name="תיבת טקסט 48">
            <a:extLst>
              <a:ext uri="{FF2B5EF4-FFF2-40B4-BE49-F238E27FC236}">
                <a16:creationId xmlns:a16="http://schemas.microsoft.com/office/drawing/2014/main" id="{7FF36BF3-B112-E1C9-5BC5-2449EDC667F0}"/>
              </a:ext>
            </a:extLst>
          </p:cNvPr>
          <p:cNvSpPr txBox="1"/>
          <p:nvPr/>
        </p:nvSpPr>
        <p:spPr>
          <a:xfrm>
            <a:off x="9290014" y="5111379"/>
            <a:ext cx="526624" cy="369332"/>
          </a:xfrm>
          <a:prstGeom prst="rect">
            <a:avLst/>
          </a:prstGeom>
          <a:noFill/>
        </p:spPr>
        <p:txBody>
          <a:bodyPr wrap="square">
            <a:spAutoFit/>
          </a:bodyPr>
          <a:lstStyle/>
          <a:p>
            <a:r>
              <a:rPr lang="en-US" dirty="0">
                <a:solidFill>
                  <a:schemeClr val="bg1"/>
                </a:solidFill>
              </a:rPr>
              <a:t>10</a:t>
            </a:r>
            <a:endParaRPr lang="he-IL" dirty="0">
              <a:solidFill>
                <a:schemeClr val="bg1"/>
              </a:solidFill>
            </a:endParaRPr>
          </a:p>
        </p:txBody>
      </p:sp>
      <mc:AlternateContent xmlns:mc="http://schemas.openxmlformats.org/markup-compatibility/2006" xmlns:a14="http://schemas.microsoft.com/office/drawing/2010/main">
        <mc:Choice Requires="a14">
          <p:sp>
            <p:nvSpPr>
              <p:cNvPr id="51" name="תיבת טקסט 50">
                <a:extLst>
                  <a:ext uri="{FF2B5EF4-FFF2-40B4-BE49-F238E27FC236}">
                    <a16:creationId xmlns:a16="http://schemas.microsoft.com/office/drawing/2014/main" id="{62402958-C3B6-0622-5F16-3A743711064D}"/>
                  </a:ext>
                </a:extLst>
              </p:cNvPr>
              <p:cNvSpPr txBox="1"/>
              <p:nvPr/>
            </p:nvSpPr>
            <p:spPr>
              <a:xfrm>
                <a:off x="-83037" y="6571691"/>
                <a:ext cx="13374801" cy="338554"/>
              </a:xfrm>
              <a:prstGeom prst="rect">
                <a:avLst/>
              </a:prstGeom>
              <a:noFill/>
            </p:spPr>
            <p:txBody>
              <a:bodyPr wrap="square">
                <a:spAutoFit/>
              </a:bodyPr>
              <a:lstStyle/>
              <a:p>
                <a:r>
                  <a:rPr lang="en-US" sz="1600" i="1" dirty="0">
                    <a:solidFill>
                      <a:schemeClr val="bg1">
                        <a:lumMod val="65000"/>
                      </a:schemeClr>
                    </a:solidFill>
                  </a:rPr>
                  <a:t>Achieved by simulated annealing algorithm (modified Lam), parameters: </a:t>
                </a:r>
                <a14:m>
                  <m:oMath xmlns:m="http://schemas.openxmlformats.org/officeDocument/2006/math">
                    <m:r>
                      <m:rPr>
                        <m:sty m:val="p"/>
                      </m:rPr>
                      <a:rPr lang="en-US" sz="1600" b="0" i="1" smtClean="0">
                        <a:solidFill>
                          <a:schemeClr val="bg1">
                            <a:lumMod val="65000"/>
                          </a:schemeClr>
                        </a:solidFill>
                        <a:latin typeface="Cambria Math" panose="02040503050406030204" pitchFamily="18" charset="0"/>
                      </a:rPr>
                      <m:t>c</m:t>
                    </m:r>
                    <m:r>
                      <a:rPr lang="en-US" sz="1600" b="0" i="1" smtClean="0">
                        <a:solidFill>
                          <a:schemeClr val="bg1">
                            <a:lumMod val="65000"/>
                          </a:schemeClr>
                        </a:solidFill>
                        <a:latin typeface="Cambria Math" panose="02040503050406030204" pitchFamily="18" charset="0"/>
                      </a:rPr>
                      <m:t>=</m:t>
                    </m:r>
                    <m:r>
                      <a:rPr lang="en-US" sz="1600" b="0" i="1" smtClean="0">
                        <a:solidFill>
                          <a:schemeClr val="bg1">
                            <a:lumMod val="65000"/>
                          </a:schemeClr>
                        </a:solidFill>
                        <a:latin typeface="Cambria Math" panose="02040503050406030204" pitchFamily="18" charset="0"/>
                      </a:rPr>
                      <m:t>2</m:t>
                    </m:r>
                    <m:r>
                      <a:rPr lang="en-US" sz="1600" b="0" i="1" smtClean="0">
                        <a:solidFill>
                          <a:schemeClr val="bg1">
                            <a:lumMod val="65000"/>
                          </a:schemeClr>
                        </a:solidFill>
                        <a:latin typeface="Cambria Math" panose="02040503050406030204" pitchFamily="18" charset="0"/>
                      </a:rPr>
                      <m:t>, </m:t>
                    </m:r>
                    <m:r>
                      <m:rPr>
                        <m:sty m:val="p"/>
                      </m:rPr>
                      <a:rPr lang="en-US" sz="1600" b="0" i="1" smtClean="0">
                        <a:solidFill>
                          <a:schemeClr val="bg1">
                            <a:lumMod val="65000"/>
                          </a:schemeClr>
                        </a:solidFill>
                        <a:latin typeface="Cambria Math" panose="02040503050406030204" pitchFamily="18" charset="0"/>
                      </a:rPr>
                      <m:t>g</m:t>
                    </m:r>
                    <m:r>
                      <a:rPr lang="en-US" sz="1600" b="0" i="1" smtClean="0">
                        <a:solidFill>
                          <a:schemeClr val="bg1">
                            <a:lumMod val="65000"/>
                          </a:schemeClr>
                        </a:solidFill>
                        <a:latin typeface="Cambria Math" panose="02040503050406030204" pitchFamily="18" charset="0"/>
                      </a:rPr>
                      <m:t>=</m:t>
                    </m:r>
                    <m:r>
                      <a:rPr lang="en-US" sz="1600" b="0" i="1" smtClean="0">
                        <a:solidFill>
                          <a:schemeClr val="bg1">
                            <a:lumMod val="65000"/>
                          </a:schemeClr>
                        </a:solidFill>
                        <a:latin typeface="Cambria Math" panose="02040503050406030204" pitchFamily="18" charset="0"/>
                      </a:rPr>
                      <m:t>1</m:t>
                    </m:r>
                    <m:r>
                      <a:rPr lang="en-US" sz="1600" b="0" i="1" smtClean="0">
                        <a:solidFill>
                          <a:schemeClr val="bg1">
                            <a:lumMod val="65000"/>
                          </a:schemeClr>
                        </a:solidFill>
                        <a:latin typeface="Cambria Math" panose="02040503050406030204" pitchFamily="18" charset="0"/>
                      </a:rPr>
                      <m:t>, </m:t>
                    </m:r>
                    <m:r>
                      <m:rPr>
                        <m:sty m:val="p"/>
                      </m:rPr>
                      <a:rPr lang="en-US" sz="1600" b="0" i="1" smtClean="0">
                        <a:solidFill>
                          <a:schemeClr val="bg1">
                            <a:lumMod val="65000"/>
                          </a:schemeClr>
                        </a:solidFill>
                        <a:latin typeface="Cambria Math" panose="02040503050406030204" pitchFamily="18" charset="0"/>
                      </a:rPr>
                      <m:t>γ</m:t>
                    </m:r>
                    <m:r>
                      <a:rPr lang="en-US" sz="1600" b="0" i="1" smtClean="0">
                        <a:solidFill>
                          <a:schemeClr val="bg1">
                            <a:lumMod val="65000"/>
                          </a:schemeClr>
                        </a:solidFill>
                        <a:latin typeface="Cambria Math" panose="02040503050406030204" pitchFamily="18" charset="0"/>
                      </a:rPr>
                      <m:t>=</m:t>
                    </m:r>
                    <m:r>
                      <a:rPr lang="en-US" sz="1600" b="0" i="1" smtClean="0">
                        <a:solidFill>
                          <a:schemeClr val="bg1">
                            <a:lumMod val="65000"/>
                          </a:schemeClr>
                        </a:solidFill>
                        <a:latin typeface="Cambria Math" panose="02040503050406030204" pitchFamily="18" charset="0"/>
                      </a:rPr>
                      <m:t>2</m:t>
                    </m:r>
                  </m:oMath>
                </a14:m>
                <a:endParaRPr lang="he-IL" sz="1600" i="1" dirty="0">
                  <a:solidFill>
                    <a:schemeClr val="bg1">
                      <a:lumMod val="65000"/>
                    </a:schemeClr>
                  </a:solidFill>
                </a:endParaRPr>
              </a:p>
            </p:txBody>
          </p:sp>
        </mc:Choice>
        <mc:Fallback xmlns="">
          <p:sp>
            <p:nvSpPr>
              <p:cNvPr id="51" name="תיבת טקסט 50">
                <a:extLst>
                  <a:ext uri="{FF2B5EF4-FFF2-40B4-BE49-F238E27FC236}">
                    <a16:creationId xmlns:a16="http://schemas.microsoft.com/office/drawing/2014/main" id="{62402958-C3B6-0622-5F16-3A743711064D}"/>
                  </a:ext>
                </a:extLst>
              </p:cNvPr>
              <p:cNvSpPr txBox="1">
                <a:spLocks noRot="1" noChangeAspect="1" noMove="1" noResize="1" noEditPoints="1" noAdjustHandles="1" noChangeArrowheads="1" noChangeShapeType="1" noTextEdit="1"/>
              </p:cNvSpPr>
              <p:nvPr/>
            </p:nvSpPr>
            <p:spPr>
              <a:xfrm>
                <a:off x="-83037" y="6571691"/>
                <a:ext cx="13374801" cy="338554"/>
              </a:xfrm>
              <a:prstGeom prst="rect">
                <a:avLst/>
              </a:prstGeom>
              <a:blipFill>
                <a:blip r:embed="rId11"/>
                <a:stretch>
                  <a:fillRect l="-228" t="-5357" b="-21429"/>
                </a:stretch>
              </a:blipFill>
            </p:spPr>
            <p:txBody>
              <a:bodyPr/>
              <a:lstStyle/>
              <a:p>
                <a:r>
                  <a:rPr lang="he-IL">
                    <a:noFill/>
                  </a:rPr>
                  <a:t> </a:t>
                </a:r>
              </a:p>
            </p:txBody>
          </p:sp>
        </mc:Fallback>
      </mc:AlternateContent>
      <p:sp>
        <p:nvSpPr>
          <p:cNvPr id="53" name="מלבן: פינות מעוגלות 52">
            <a:extLst>
              <a:ext uri="{FF2B5EF4-FFF2-40B4-BE49-F238E27FC236}">
                <a16:creationId xmlns:a16="http://schemas.microsoft.com/office/drawing/2014/main" id="{C407E1BF-3984-F2CB-9145-45C7E0254B5B}"/>
              </a:ext>
            </a:extLst>
          </p:cNvPr>
          <p:cNvSpPr/>
          <p:nvPr/>
        </p:nvSpPr>
        <p:spPr>
          <a:xfrm>
            <a:off x="11309980" y="1534238"/>
            <a:ext cx="428873" cy="377704"/>
          </a:xfrm>
          <a:prstGeom prst="roundRect">
            <a:avLst/>
          </a:prstGeom>
          <a:solidFill>
            <a:srgbClr val="009999">
              <a:alpha val="5300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12166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C46CD-4A00-6872-E75B-EAAE31924B0B}"/>
            </a:ext>
          </a:extLst>
        </p:cNvPr>
        <p:cNvGrpSpPr/>
        <p:nvPr/>
      </p:nvGrpSpPr>
      <p:grpSpPr>
        <a:xfrm>
          <a:off x="0" y="0"/>
          <a:ext cx="0" cy="0"/>
          <a:chOff x="0" y="0"/>
          <a:chExt cx="0" cy="0"/>
        </a:xfrm>
      </p:grpSpPr>
      <p:sp>
        <p:nvSpPr>
          <p:cNvPr id="65" name="Title 1">
            <a:extLst>
              <a:ext uri="{FF2B5EF4-FFF2-40B4-BE49-F238E27FC236}">
                <a16:creationId xmlns:a16="http://schemas.microsoft.com/office/drawing/2014/main" id="{12DBE9F5-BC62-29D1-05CA-BE0FCE23E7C2}"/>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A5CEAE6A-88AE-4966-8876-9E6B4DD62205}"/>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Potential</a:t>
            </a:r>
          </a:p>
        </p:txBody>
      </p:sp>
      <p:sp>
        <p:nvSpPr>
          <p:cNvPr id="66" name="תיבת טקסט 65">
            <a:extLst>
              <a:ext uri="{FF2B5EF4-FFF2-40B4-BE49-F238E27FC236}">
                <a16:creationId xmlns:a16="http://schemas.microsoft.com/office/drawing/2014/main" id="{9719BD01-B4F0-68C0-2B31-9E4047820BF1}"/>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Results</a:t>
            </a:r>
          </a:p>
        </p:txBody>
      </p:sp>
      <p:sp>
        <p:nvSpPr>
          <p:cNvPr id="67" name="תיבת טקסט 66">
            <a:extLst>
              <a:ext uri="{FF2B5EF4-FFF2-40B4-BE49-F238E27FC236}">
                <a16:creationId xmlns:a16="http://schemas.microsoft.com/office/drawing/2014/main" id="{7D8FEC4C-70BF-2E2F-CA30-146E4E76E170}"/>
              </a:ext>
            </a:extLst>
          </p:cNvPr>
          <p:cNvSpPr txBox="1"/>
          <p:nvPr/>
        </p:nvSpPr>
        <p:spPr>
          <a:xfrm>
            <a:off x="4687747" y="-117719"/>
            <a:ext cx="1583514" cy="584775"/>
          </a:xfrm>
          <a:prstGeom prst="rect">
            <a:avLst/>
          </a:prstGeom>
          <a:noFill/>
        </p:spPr>
        <p:txBody>
          <a:bodyPr wrap="square" rtlCol="1">
            <a:spAutoFit/>
          </a:bodyPr>
          <a:lstStyle/>
          <a:p>
            <a:pPr algn="r"/>
            <a:r>
              <a:rPr lang="en-US" sz="3200" b="1" dirty="0">
                <a:solidFill>
                  <a:schemeClr val="bg2">
                    <a:lumMod val="50000"/>
                  </a:schemeClr>
                </a:solidFill>
              </a:rPr>
              <a:t>IIII</a:t>
            </a:r>
            <a:r>
              <a:rPr lang="en-US" sz="3200" b="1" dirty="0">
                <a:solidFill>
                  <a:schemeClr val="bg1">
                    <a:lumMod val="85000"/>
                  </a:schemeClr>
                </a:solidFill>
              </a:rPr>
              <a:t>I</a:t>
            </a:r>
            <a:endParaRPr lang="he-IL" sz="3200" b="1" dirty="0">
              <a:solidFill>
                <a:schemeClr val="bg2">
                  <a:lumMod val="50000"/>
                </a:schemeClr>
              </a:solidFill>
            </a:endParaRPr>
          </a:p>
        </p:txBody>
      </p:sp>
      <p:sp>
        <p:nvSpPr>
          <p:cNvPr id="3" name="תיבת טקסט 2">
            <a:extLst>
              <a:ext uri="{FF2B5EF4-FFF2-40B4-BE49-F238E27FC236}">
                <a16:creationId xmlns:a16="http://schemas.microsoft.com/office/drawing/2014/main" id="{8D56AA2B-C1D2-83E6-B02E-6C1688439B98}"/>
              </a:ext>
            </a:extLst>
          </p:cNvPr>
          <p:cNvSpPr txBox="1"/>
          <p:nvPr/>
        </p:nvSpPr>
        <p:spPr>
          <a:xfrm>
            <a:off x="453146" y="1525573"/>
            <a:ext cx="6128629" cy="3697487"/>
          </a:xfrm>
          <a:prstGeom prst="rect">
            <a:avLst/>
          </a:prstGeom>
          <a:noFill/>
        </p:spPr>
        <p:txBody>
          <a:bodyPr wrap="square" rtlCol="1">
            <a:spAutoFit/>
          </a:bodyPr>
          <a:lstStyle/>
          <a:p>
            <a:r>
              <a:rPr lang="en-US" sz="2000" dirty="0"/>
              <a:t>We used a round potential well to confine the MTF in radius, in order to:</a:t>
            </a:r>
          </a:p>
          <a:p>
            <a:pPr marL="342900" indent="-342900">
              <a:lnSpc>
                <a:spcPct val="200000"/>
              </a:lnSpc>
              <a:buFont typeface="Arial" panose="020B0604020202020204" pitchFamily="34" charset="0"/>
              <a:buChar char="•"/>
            </a:pPr>
            <a:r>
              <a:rPr lang="en-US" sz="2000" dirty="0"/>
              <a:t>Eliminate unnecessary far random walks of apertures.</a:t>
            </a:r>
            <a:endParaRPr lang="he-IL" sz="2000" dirty="0"/>
          </a:p>
          <a:p>
            <a:pPr marL="342900" indent="-342900">
              <a:lnSpc>
                <a:spcPct val="200000"/>
              </a:lnSpc>
              <a:buFont typeface="Arial" panose="020B0604020202020204" pitchFamily="34" charset="0"/>
              <a:buChar char="•"/>
            </a:pPr>
            <a:r>
              <a:rPr lang="en-US" sz="2000" dirty="0"/>
              <a:t>Make the run more efficient.</a:t>
            </a:r>
          </a:p>
          <a:p>
            <a:pPr marL="342900" indent="-342900">
              <a:lnSpc>
                <a:spcPct val="200000"/>
              </a:lnSpc>
              <a:buFont typeface="Arial" panose="020B0604020202020204" pitchFamily="34" charset="0"/>
              <a:buChar char="•"/>
            </a:pPr>
            <a:r>
              <a:rPr lang="en-US" sz="2000" dirty="0"/>
              <a:t>Improve mid-frequency coverage.</a:t>
            </a:r>
          </a:p>
          <a:p>
            <a:pPr marL="342900" indent="-342900">
              <a:lnSpc>
                <a:spcPct val="200000"/>
              </a:lnSpc>
              <a:buFont typeface="Arial" panose="020B0604020202020204" pitchFamily="34" charset="0"/>
              <a:buChar char="•"/>
            </a:pPr>
            <a:r>
              <a:rPr lang="en-US" sz="2000" dirty="0"/>
              <a:t>Control the cut-off frequency by demand.</a:t>
            </a:r>
          </a:p>
          <a:p>
            <a:pPr marL="342900" indent="-342900">
              <a:lnSpc>
                <a:spcPct val="200000"/>
              </a:lnSpc>
              <a:buFont typeface="Arial" panose="020B0604020202020204" pitchFamily="34" charset="0"/>
              <a:buChar char="•"/>
            </a:pPr>
            <a:r>
              <a:rPr lang="en-US" sz="2000" dirty="0"/>
              <a:t>Control the overall shape of the MTF if wanted.</a:t>
            </a:r>
            <a:endParaRPr lang="he-IL" sz="2000" dirty="0"/>
          </a:p>
        </p:txBody>
      </p:sp>
      <mc:AlternateContent xmlns:mc="http://schemas.openxmlformats.org/markup-compatibility/2006" xmlns:a14="http://schemas.microsoft.com/office/drawing/2010/main">
        <mc:Choice Requires="a14">
          <p:sp>
            <p:nvSpPr>
              <p:cNvPr id="51" name="תיבת טקסט 50">
                <a:extLst>
                  <a:ext uri="{FF2B5EF4-FFF2-40B4-BE49-F238E27FC236}">
                    <a16:creationId xmlns:a16="http://schemas.microsoft.com/office/drawing/2014/main" id="{151851D3-F15D-E635-B14E-E5AD71EC0448}"/>
                  </a:ext>
                </a:extLst>
              </p:cNvPr>
              <p:cNvSpPr txBox="1"/>
              <p:nvPr/>
            </p:nvSpPr>
            <p:spPr>
              <a:xfrm>
                <a:off x="-83037" y="6571691"/>
                <a:ext cx="13374801" cy="338554"/>
              </a:xfrm>
              <a:prstGeom prst="rect">
                <a:avLst/>
              </a:prstGeom>
              <a:noFill/>
            </p:spPr>
            <p:txBody>
              <a:bodyPr wrap="square">
                <a:spAutoFit/>
              </a:bodyPr>
              <a:lstStyle/>
              <a:p>
                <a:r>
                  <a:rPr lang="en-US" sz="1600" i="1" dirty="0">
                    <a:solidFill>
                      <a:schemeClr val="bg1">
                        <a:lumMod val="65000"/>
                      </a:schemeClr>
                    </a:solidFill>
                  </a:rPr>
                  <a:t>Achieved by simulated annealing algorithm (modified Lam), parameters: </a:t>
                </a:r>
                <a14:m>
                  <m:oMath xmlns:m="http://schemas.openxmlformats.org/officeDocument/2006/math">
                    <m:r>
                      <m:rPr>
                        <m:sty m:val="p"/>
                      </m:rPr>
                      <a:rPr lang="en-US" sz="1600" b="0" i="1" smtClean="0">
                        <a:solidFill>
                          <a:schemeClr val="bg1">
                            <a:lumMod val="65000"/>
                          </a:schemeClr>
                        </a:solidFill>
                        <a:latin typeface="Cambria Math" panose="02040503050406030204" pitchFamily="18" charset="0"/>
                      </a:rPr>
                      <m:t>c</m:t>
                    </m:r>
                    <m:r>
                      <a:rPr lang="en-US" sz="1600" b="0" i="1" smtClean="0">
                        <a:solidFill>
                          <a:schemeClr val="bg1">
                            <a:lumMod val="65000"/>
                          </a:schemeClr>
                        </a:solidFill>
                        <a:latin typeface="Cambria Math" panose="02040503050406030204" pitchFamily="18" charset="0"/>
                      </a:rPr>
                      <m:t>=</m:t>
                    </m:r>
                    <m:r>
                      <a:rPr lang="en-US" sz="1600" b="0" i="1" smtClean="0">
                        <a:solidFill>
                          <a:schemeClr val="bg1">
                            <a:lumMod val="65000"/>
                          </a:schemeClr>
                        </a:solidFill>
                        <a:latin typeface="Cambria Math" panose="02040503050406030204" pitchFamily="18" charset="0"/>
                      </a:rPr>
                      <m:t>1</m:t>
                    </m:r>
                    <m:r>
                      <a:rPr lang="en-US" sz="1600" b="0" i="1" smtClean="0">
                        <a:solidFill>
                          <a:schemeClr val="bg1">
                            <a:lumMod val="65000"/>
                          </a:schemeClr>
                        </a:solidFill>
                        <a:latin typeface="Cambria Math" panose="02040503050406030204" pitchFamily="18" charset="0"/>
                      </a:rPr>
                      <m:t>, </m:t>
                    </m:r>
                    <m:r>
                      <m:rPr>
                        <m:sty m:val="p"/>
                      </m:rPr>
                      <a:rPr lang="en-US" sz="1600" b="0" i="1" smtClean="0">
                        <a:solidFill>
                          <a:schemeClr val="bg1">
                            <a:lumMod val="65000"/>
                          </a:schemeClr>
                        </a:solidFill>
                        <a:latin typeface="Cambria Math" panose="02040503050406030204" pitchFamily="18" charset="0"/>
                      </a:rPr>
                      <m:t>g</m:t>
                    </m:r>
                    <m:r>
                      <a:rPr lang="en-US" sz="1600" b="0" i="1" smtClean="0">
                        <a:solidFill>
                          <a:schemeClr val="bg1">
                            <a:lumMod val="65000"/>
                          </a:schemeClr>
                        </a:solidFill>
                        <a:latin typeface="Cambria Math" panose="02040503050406030204" pitchFamily="18" charset="0"/>
                      </a:rPr>
                      <m:t>=</m:t>
                    </m:r>
                    <m:r>
                      <a:rPr lang="en-US" sz="1600" b="0" i="1" smtClean="0">
                        <a:solidFill>
                          <a:schemeClr val="bg1">
                            <a:lumMod val="65000"/>
                          </a:schemeClr>
                        </a:solidFill>
                        <a:latin typeface="Cambria Math" panose="02040503050406030204" pitchFamily="18" charset="0"/>
                      </a:rPr>
                      <m:t>100</m:t>
                    </m:r>
                    <m:r>
                      <a:rPr lang="en-US" sz="1600" b="0" i="1" smtClean="0">
                        <a:solidFill>
                          <a:schemeClr val="bg1">
                            <a:lumMod val="65000"/>
                          </a:schemeClr>
                        </a:solidFill>
                        <a:latin typeface="Cambria Math" panose="02040503050406030204" pitchFamily="18" charset="0"/>
                      </a:rPr>
                      <m:t>, </m:t>
                    </m:r>
                    <m:r>
                      <m:rPr>
                        <m:sty m:val="p"/>
                      </m:rPr>
                      <a:rPr lang="en-US" sz="1600" b="0" i="1" smtClean="0">
                        <a:solidFill>
                          <a:schemeClr val="bg1">
                            <a:lumMod val="65000"/>
                          </a:schemeClr>
                        </a:solidFill>
                        <a:latin typeface="Cambria Math" panose="02040503050406030204" pitchFamily="18" charset="0"/>
                      </a:rPr>
                      <m:t>γ</m:t>
                    </m:r>
                    <m:r>
                      <a:rPr lang="en-US" sz="1600" b="0" i="1" smtClean="0">
                        <a:solidFill>
                          <a:schemeClr val="bg1">
                            <a:lumMod val="65000"/>
                          </a:schemeClr>
                        </a:solidFill>
                        <a:latin typeface="Cambria Math" panose="02040503050406030204" pitchFamily="18" charset="0"/>
                      </a:rPr>
                      <m:t>=</m:t>
                    </m:r>
                    <m:r>
                      <a:rPr lang="en-US" sz="1600" b="0" i="1" smtClean="0">
                        <a:solidFill>
                          <a:schemeClr val="bg1">
                            <a:lumMod val="65000"/>
                          </a:schemeClr>
                        </a:solidFill>
                        <a:latin typeface="Cambria Math" panose="02040503050406030204" pitchFamily="18" charset="0"/>
                      </a:rPr>
                      <m:t>2</m:t>
                    </m:r>
                  </m:oMath>
                </a14:m>
                <a:endParaRPr lang="he-IL" sz="1600" i="1" dirty="0">
                  <a:solidFill>
                    <a:schemeClr val="bg1">
                      <a:lumMod val="65000"/>
                    </a:schemeClr>
                  </a:solidFill>
                </a:endParaRPr>
              </a:p>
            </p:txBody>
          </p:sp>
        </mc:Choice>
        <mc:Fallback xmlns="">
          <p:sp>
            <p:nvSpPr>
              <p:cNvPr id="51" name="תיבת טקסט 50">
                <a:extLst>
                  <a:ext uri="{FF2B5EF4-FFF2-40B4-BE49-F238E27FC236}">
                    <a16:creationId xmlns:a16="http://schemas.microsoft.com/office/drawing/2014/main" id="{151851D3-F15D-E635-B14E-E5AD71EC0448}"/>
                  </a:ext>
                </a:extLst>
              </p:cNvPr>
              <p:cNvSpPr txBox="1">
                <a:spLocks noRot="1" noChangeAspect="1" noMove="1" noResize="1" noEditPoints="1" noAdjustHandles="1" noChangeArrowheads="1" noChangeShapeType="1" noTextEdit="1"/>
              </p:cNvSpPr>
              <p:nvPr/>
            </p:nvSpPr>
            <p:spPr>
              <a:xfrm>
                <a:off x="-83037" y="6571691"/>
                <a:ext cx="13374801" cy="338554"/>
              </a:xfrm>
              <a:prstGeom prst="rect">
                <a:avLst/>
              </a:prstGeom>
              <a:blipFill>
                <a:blip r:embed="rId3"/>
                <a:stretch>
                  <a:fillRect l="-228" t="-5357" b="-2142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9669EC5B-E5BD-CC9D-D80B-598A4E814A0A}"/>
                  </a:ext>
                </a:extLst>
              </p:cNvPr>
              <p:cNvSpPr txBox="1"/>
              <p:nvPr/>
            </p:nvSpPr>
            <p:spPr>
              <a:xfrm>
                <a:off x="6149939" y="1436788"/>
                <a:ext cx="6623050" cy="645561"/>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1600" i="1" dirty="0" smtClean="0">
                          <a:effectLst/>
                          <a:latin typeface="Cambria Math" panose="02040503050406030204" pitchFamily="18" charset="0"/>
                        </a:rPr>
                        <m:t>𝐸</m:t>
                      </m:r>
                      <m:r>
                        <a:rPr lang="en-US" sz="1600" i="1" dirty="0" smtClean="0">
                          <a:effectLst/>
                          <a:latin typeface="Cambria Math" panose="02040503050406030204" pitchFamily="18" charset="0"/>
                        </a:rPr>
                        <m:t>=</m:t>
                      </m:r>
                      <m:nary>
                        <m:naryPr>
                          <m:chr m:val="∬"/>
                          <m:subHide m:val="on"/>
                          <m:supHide m:val="on"/>
                          <m:ctrlPr>
                            <a:rPr lang="en-US" sz="1600" i="1" dirty="0" smtClean="0">
                              <a:effectLst/>
                              <a:latin typeface="Cambria Math" panose="02040503050406030204" pitchFamily="18" charset="0"/>
                            </a:rPr>
                          </m:ctrlPr>
                        </m:naryPr>
                        <m:sub/>
                        <m:sup/>
                        <m:e>
                          <m:d>
                            <m:dPr>
                              <m:ctrlPr>
                                <a:rPr lang="en-US" sz="1600" i="1" dirty="0">
                                  <a:effectLst/>
                                  <a:latin typeface="Cambria Math" panose="02040503050406030204" pitchFamily="18" charset="0"/>
                                </a:rPr>
                              </m:ctrlPr>
                            </m:dPr>
                            <m:e>
                              <m:r>
                                <a:rPr lang="en-US" sz="1600" i="1" dirty="0">
                                  <a:effectLst/>
                                  <a:latin typeface="Cambria Math" panose="02040503050406030204" pitchFamily="18" charset="0"/>
                                </a:rPr>
                                <m:t>𝑐</m:t>
                              </m:r>
                              <m:sSup>
                                <m:sSupPr>
                                  <m:ctrlPr>
                                    <a:rPr lang="en-US" sz="1600" i="1" dirty="0">
                                      <a:effectLst/>
                                      <a:latin typeface="Cambria Math" panose="02040503050406030204" pitchFamily="18" charset="0"/>
                                    </a:rPr>
                                  </m:ctrlPr>
                                </m:sSupPr>
                                <m:e>
                                  <m:d>
                                    <m:dPr>
                                      <m:begChr m:val="|"/>
                                      <m:endChr m:val="|"/>
                                      <m:ctrlPr>
                                        <a:rPr lang="en-US" sz="1600" i="1" dirty="0">
                                          <a:effectLst/>
                                          <a:latin typeface="Cambria Math" panose="02040503050406030204" pitchFamily="18" charset="0"/>
                                        </a:rPr>
                                      </m:ctrlPr>
                                    </m:dPr>
                                    <m:e>
                                      <m:r>
                                        <m:rPr>
                                          <m:sty m:val="p"/>
                                        </m:rPr>
                                        <a:rPr lang="en-US" sz="1600" i="0" dirty="0">
                                          <a:effectLst/>
                                          <a:latin typeface="Cambria Math" panose="02040503050406030204" pitchFamily="18" charset="0"/>
                                        </a:rPr>
                                        <m:t>∇</m:t>
                                      </m:r>
                                      <m:r>
                                        <a:rPr lang="en-US" sz="1600" i="1" dirty="0">
                                          <a:effectLst/>
                                          <a:latin typeface="Cambria Math" panose="02040503050406030204" pitchFamily="18" charset="0"/>
                                        </a:rPr>
                                        <m:t>𝜌</m:t>
                                      </m:r>
                                      <m:d>
                                        <m:dPr>
                                          <m:ctrlPr>
                                            <a:rPr lang="en-US" sz="1600" i="1" dirty="0">
                                              <a:effectLst/>
                                              <a:latin typeface="Cambria Math" panose="02040503050406030204" pitchFamily="18" charset="0"/>
                                            </a:rPr>
                                          </m:ctrlPr>
                                        </m:dPr>
                                        <m:e>
                                          <m:r>
                                            <a:rPr lang="en-US" sz="1600" i="1" dirty="0" err="1">
                                              <a:effectLst/>
                                              <a:latin typeface="Cambria Math" panose="02040503050406030204" pitchFamily="18" charset="0"/>
                                            </a:rPr>
                                            <m:t>𝑢</m:t>
                                          </m:r>
                                          <m:r>
                                            <a:rPr lang="en-US" sz="1600" i="1" dirty="0" err="1">
                                              <a:effectLst/>
                                              <a:latin typeface="Cambria Math" panose="02040503050406030204" pitchFamily="18" charset="0"/>
                                            </a:rPr>
                                            <m:t>,</m:t>
                                          </m:r>
                                          <m:r>
                                            <a:rPr lang="en-US" sz="1600" i="1" dirty="0" err="1">
                                              <a:effectLst/>
                                              <a:latin typeface="Cambria Math" panose="02040503050406030204" pitchFamily="18" charset="0"/>
                                            </a:rPr>
                                            <m:t>𝑣</m:t>
                                          </m:r>
                                        </m:e>
                                      </m:d>
                                    </m:e>
                                  </m:d>
                                </m:e>
                                <m:sup>
                                  <m:r>
                                    <a:rPr lang="en-US" sz="1600" i="1" dirty="0">
                                      <a:effectLst/>
                                      <a:latin typeface="Cambria Math" panose="02040503050406030204" pitchFamily="18" charset="0"/>
                                    </a:rPr>
                                    <m:t>2</m:t>
                                  </m:r>
                                </m:sup>
                              </m:sSup>
                              <m:r>
                                <a:rPr lang="en-US" sz="1600" i="1" dirty="0">
                                  <a:effectLst/>
                                  <a:latin typeface="Cambria Math" panose="02040503050406030204" pitchFamily="18" charset="0"/>
                                </a:rPr>
                                <m:t>+</m:t>
                              </m:r>
                              <m:f>
                                <m:fPr>
                                  <m:ctrlPr>
                                    <a:rPr lang="en-US" sz="1600" i="1" dirty="0">
                                      <a:latin typeface="Cambria Math" panose="02040503050406030204" pitchFamily="18" charset="0"/>
                                    </a:rPr>
                                  </m:ctrlPr>
                                </m:fPr>
                                <m:num>
                                  <m:r>
                                    <a:rPr lang="en-US" sz="1600" i="1" dirty="0">
                                      <a:latin typeface="Cambria Math" panose="02040503050406030204" pitchFamily="18" charset="0"/>
                                    </a:rPr>
                                    <m:t>1</m:t>
                                  </m:r>
                                </m:num>
                                <m:den>
                                  <m:r>
                                    <a:rPr lang="en-US" sz="1600" i="1" dirty="0">
                                      <a:latin typeface="Cambria Math" panose="02040503050406030204" pitchFamily="18" charset="0"/>
                                    </a:rPr>
                                    <m:t>2</m:t>
                                  </m:r>
                                </m:den>
                              </m:f>
                              <m:r>
                                <a:rPr lang="en-US" sz="1600" i="1" dirty="0">
                                  <a:latin typeface="Cambria Math" panose="02040503050406030204" pitchFamily="18" charset="0"/>
                                </a:rPr>
                                <m:t>𝑉</m:t>
                              </m:r>
                              <m:d>
                                <m:dPr>
                                  <m:ctrlPr>
                                    <a:rPr lang="en-US" sz="1600" i="1" dirty="0">
                                      <a:latin typeface="Cambria Math" panose="02040503050406030204" pitchFamily="18" charset="0"/>
                                    </a:rPr>
                                  </m:ctrlPr>
                                </m:dPr>
                                <m:e>
                                  <m:r>
                                    <a:rPr lang="en-US" sz="1600" i="1" dirty="0" err="1">
                                      <a:latin typeface="Cambria Math" panose="02040503050406030204" pitchFamily="18" charset="0"/>
                                    </a:rPr>
                                    <m:t>𝑢</m:t>
                                  </m:r>
                                  <m:r>
                                    <a:rPr lang="en-US" sz="1600" i="1" dirty="0" err="1">
                                      <a:latin typeface="Cambria Math" panose="02040503050406030204" pitchFamily="18" charset="0"/>
                                    </a:rPr>
                                    <m:t>,</m:t>
                                  </m:r>
                                  <m:r>
                                    <a:rPr lang="en-US" sz="1600" i="1" dirty="0" err="1">
                                      <a:latin typeface="Cambria Math" panose="02040503050406030204" pitchFamily="18" charset="0"/>
                                    </a:rPr>
                                    <m:t>𝑣</m:t>
                                  </m:r>
                                </m:e>
                              </m:d>
                              <m:r>
                                <a:rPr lang="en-US" sz="1600" i="1" dirty="0">
                                  <a:latin typeface="Cambria Math" panose="02040503050406030204" pitchFamily="18" charset="0"/>
                                </a:rPr>
                                <m:t>𝜌</m:t>
                              </m:r>
                              <m:d>
                                <m:dPr>
                                  <m:ctrlPr>
                                    <a:rPr lang="en-US" sz="1600" i="1" dirty="0">
                                      <a:latin typeface="Cambria Math" panose="02040503050406030204" pitchFamily="18" charset="0"/>
                                    </a:rPr>
                                  </m:ctrlPr>
                                </m:dPr>
                                <m:e>
                                  <m:r>
                                    <a:rPr lang="en-US" sz="1600" i="1" dirty="0" err="1">
                                      <a:latin typeface="Cambria Math" panose="02040503050406030204" pitchFamily="18" charset="0"/>
                                    </a:rPr>
                                    <m:t>𝑢</m:t>
                                  </m:r>
                                  <m:r>
                                    <a:rPr lang="en-US" sz="1600" i="1" dirty="0" err="1">
                                      <a:latin typeface="Cambria Math" panose="02040503050406030204" pitchFamily="18" charset="0"/>
                                    </a:rPr>
                                    <m:t>,</m:t>
                                  </m:r>
                                  <m:r>
                                    <a:rPr lang="en-US" sz="1600" i="1" dirty="0" err="1">
                                      <a:latin typeface="Cambria Math" panose="02040503050406030204" pitchFamily="18" charset="0"/>
                                    </a:rPr>
                                    <m:t>𝑣</m:t>
                                  </m:r>
                                </m:e>
                              </m:d>
                              <m:r>
                                <a:rPr lang="en-US" sz="1600" i="1" dirty="0">
                                  <a:latin typeface="Cambria Math" panose="02040503050406030204" pitchFamily="18" charset="0"/>
                                </a:rPr>
                                <m:t>+</m:t>
                              </m:r>
                              <m:f>
                                <m:fPr>
                                  <m:ctrlPr>
                                    <a:rPr lang="en-US" sz="1600" i="1" dirty="0">
                                      <a:effectLst/>
                                      <a:latin typeface="Cambria Math" panose="02040503050406030204" pitchFamily="18" charset="0"/>
                                    </a:rPr>
                                  </m:ctrlPr>
                                </m:fPr>
                                <m:num>
                                  <m:r>
                                    <a:rPr lang="en-US" sz="1600" i="1" dirty="0">
                                      <a:effectLst/>
                                      <a:latin typeface="Cambria Math" panose="02040503050406030204" pitchFamily="18" charset="0"/>
                                    </a:rPr>
                                    <m:t>1</m:t>
                                  </m:r>
                                </m:num>
                                <m:den>
                                  <m:r>
                                    <a:rPr lang="en-US" sz="1600" i="1" dirty="0">
                                      <a:effectLst/>
                                      <a:latin typeface="Cambria Math" panose="02040503050406030204" pitchFamily="18" charset="0"/>
                                    </a:rPr>
                                    <m:t>2</m:t>
                                  </m:r>
                                </m:den>
                              </m:f>
                              <m:r>
                                <a:rPr lang="en-US" sz="1600" i="1" dirty="0">
                                  <a:effectLst/>
                                  <a:latin typeface="Cambria Math" panose="02040503050406030204" pitchFamily="18" charset="0"/>
                                </a:rPr>
                                <m:t>𝑔</m:t>
                              </m:r>
                              <m:sSup>
                                <m:sSupPr>
                                  <m:ctrlPr>
                                    <a:rPr lang="en-US" sz="1600" i="1" dirty="0">
                                      <a:effectLst/>
                                      <a:latin typeface="Cambria Math" panose="02040503050406030204" pitchFamily="18" charset="0"/>
                                    </a:rPr>
                                  </m:ctrlPr>
                                </m:sSupPr>
                                <m:e>
                                  <m:d>
                                    <m:dPr>
                                      <m:begChr m:val="|"/>
                                      <m:endChr m:val="|"/>
                                      <m:ctrlPr>
                                        <a:rPr lang="en-US" sz="1600" i="1" dirty="0">
                                          <a:effectLst/>
                                          <a:latin typeface="Cambria Math" panose="02040503050406030204" pitchFamily="18" charset="0"/>
                                        </a:rPr>
                                      </m:ctrlPr>
                                    </m:dPr>
                                    <m:e>
                                      <m:r>
                                        <a:rPr lang="en-US" sz="1600" i="1" dirty="0">
                                          <a:effectLst/>
                                          <a:latin typeface="Cambria Math" panose="02040503050406030204" pitchFamily="18" charset="0"/>
                                        </a:rPr>
                                        <m:t>𝜌</m:t>
                                      </m:r>
                                      <m:d>
                                        <m:dPr>
                                          <m:ctrlPr>
                                            <a:rPr lang="en-US" sz="1600" i="1" dirty="0">
                                              <a:effectLst/>
                                              <a:latin typeface="Cambria Math" panose="02040503050406030204" pitchFamily="18" charset="0"/>
                                            </a:rPr>
                                          </m:ctrlPr>
                                        </m:dPr>
                                        <m:e>
                                          <m:r>
                                            <a:rPr lang="en-US" sz="1600" i="1" dirty="0" err="1">
                                              <a:effectLst/>
                                              <a:latin typeface="Cambria Math" panose="02040503050406030204" pitchFamily="18" charset="0"/>
                                            </a:rPr>
                                            <m:t>𝑢</m:t>
                                          </m:r>
                                          <m:r>
                                            <a:rPr lang="en-US" sz="1600" i="1" dirty="0" err="1">
                                              <a:effectLst/>
                                              <a:latin typeface="Cambria Math" panose="02040503050406030204" pitchFamily="18" charset="0"/>
                                            </a:rPr>
                                            <m:t>,</m:t>
                                          </m:r>
                                          <m:r>
                                            <a:rPr lang="en-US" sz="1600" i="1" dirty="0" err="1">
                                              <a:effectLst/>
                                              <a:latin typeface="Cambria Math" panose="02040503050406030204" pitchFamily="18" charset="0"/>
                                            </a:rPr>
                                            <m:t>𝑣</m:t>
                                          </m:r>
                                        </m:e>
                                      </m:d>
                                    </m:e>
                                  </m:d>
                                </m:e>
                                <m:sup>
                                  <m:r>
                                    <m:rPr>
                                      <m:sty m:val="p"/>
                                    </m:rPr>
                                    <a:rPr lang="en-US" sz="1600" i="1" dirty="0">
                                      <a:latin typeface="Cambria Math" panose="02040503050406030204" pitchFamily="18" charset="0"/>
                                    </a:rPr>
                                    <m:t>γ</m:t>
                                  </m:r>
                                </m:sup>
                              </m:sSup>
                            </m:e>
                          </m:d>
                          <m:r>
                            <m:rPr>
                              <m:nor/>
                            </m:rPr>
                            <a:rPr lang="en-US" sz="1600" i="0" dirty="0">
                              <a:effectLst/>
                              <a:latin typeface="Cambria Math" panose="02040503050406030204" pitchFamily="18" charset="0"/>
                            </a:rPr>
                            <m:t>d</m:t>
                          </m:r>
                          <m:r>
                            <a:rPr lang="en-US" sz="1600" i="1" dirty="0">
                              <a:latin typeface="Cambria Math" panose="02040503050406030204" pitchFamily="18" charset="0"/>
                            </a:rPr>
                            <m:t>𝑢</m:t>
                          </m:r>
                          <m:r>
                            <m:rPr>
                              <m:nor/>
                            </m:rPr>
                            <a:rPr lang="en-US" sz="1600" dirty="0">
                              <a:latin typeface="Cambria Math" panose="02040503050406030204" pitchFamily="18" charset="0"/>
                            </a:rPr>
                            <m:t>d</m:t>
                          </m:r>
                          <m:r>
                            <a:rPr lang="en-US" sz="1600" i="1" dirty="0">
                              <a:latin typeface="Cambria Math" panose="02040503050406030204" pitchFamily="18" charset="0"/>
                            </a:rPr>
                            <m:t>𝑣</m:t>
                          </m:r>
                        </m:e>
                      </m:nary>
                    </m:oMath>
                  </m:oMathPara>
                </a14:m>
                <a:endParaRPr lang="en-US" sz="1600" dirty="0">
                  <a:effectLst/>
                </a:endParaRPr>
              </a:p>
            </p:txBody>
          </p:sp>
        </mc:Choice>
        <mc:Fallback xmlns="">
          <p:sp>
            <p:nvSpPr>
              <p:cNvPr id="10" name="תיבת טקסט 9">
                <a:extLst>
                  <a:ext uri="{FF2B5EF4-FFF2-40B4-BE49-F238E27FC236}">
                    <a16:creationId xmlns:a16="http://schemas.microsoft.com/office/drawing/2014/main" id="{9669EC5B-E5BD-CC9D-D80B-598A4E814A0A}"/>
                  </a:ext>
                </a:extLst>
              </p:cNvPr>
              <p:cNvSpPr txBox="1">
                <a:spLocks noRot="1" noChangeAspect="1" noMove="1" noResize="1" noEditPoints="1" noAdjustHandles="1" noChangeArrowheads="1" noChangeShapeType="1" noTextEdit="1"/>
              </p:cNvSpPr>
              <p:nvPr/>
            </p:nvSpPr>
            <p:spPr>
              <a:xfrm>
                <a:off x="6149939" y="1436788"/>
                <a:ext cx="6623050" cy="645561"/>
              </a:xfrm>
              <a:prstGeom prst="rect">
                <a:avLst/>
              </a:prstGeom>
              <a:blipFill>
                <a:blip r:embed="rId4"/>
                <a:stretch>
                  <a:fillRect/>
                </a:stretch>
              </a:blipFill>
            </p:spPr>
            <p:txBody>
              <a:bodyPr/>
              <a:lstStyle/>
              <a:p>
                <a:r>
                  <a:rPr lang="he-IL">
                    <a:noFill/>
                  </a:rPr>
                  <a:t> </a:t>
                </a:r>
              </a:p>
            </p:txBody>
          </p:sp>
        </mc:Fallback>
      </mc:AlternateContent>
      <p:pic>
        <p:nvPicPr>
          <p:cNvPr id="13" name="תמונה 12" descr="תמונה שמכילה צילום מסך, צבעוני, גרפיקה, עיגול&#10;&#10;תוכן בינה מלאכותית גנרטיבית עשוי להיות שגוי.">
            <a:extLst>
              <a:ext uri="{FF2B5EF4-FFF2-40B4-BE49-F238E27FC236}">
                <a16:creationId xmlns:a16="http://schemas.microsoft.com/office/drawing/2014/main" id="{D58E8170-26A3-0C3A-BAB1-4D2F4350D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275" y="2087551"/>
            <a:ext cx="6000750" cy="4500563"/>
          </a:xfrm>
          <a:prstGeom prst="rect">
            <a:avLst/>
          </a:prstGeom>
        </p:spPr>
      </p:pic>
      <p:sp>
        <p:nvSpPr>
          <p:cNvPr id="16" name="תיבת טקסט 15">
            <a:extLst>
              <a:ext uri="{FF2B5EF4-FFF2-40B4-BE49-F238E27FC236}">
                <a16:creationId xmlns:a16="http://schemas.microsoft.com/office/drawing/2014/main" id="{EFA74241-2FAE-E8DD-0508-BD8AB7508449}"/>
              </a:ext>
            </a:extLst>
          </p:cNvPr>
          <p:cNvSpPr txBox="1"/>
          <p:nvPr/>
        </p:nvSpPr>
        <p:spPr>
          <a:xfrm>
            <a:off x="7083947" y="6107816"/>
            <a:ext cx="5308078" cy="338554"/>
          </a:xfrm>
          <a:prstGeom prst="rect">
            <a:avLst/>
          </a:prstGeom>
          <a:noFill/>
        </p:spPr>
        <p:txBody>
          <a:bodyPr wrap="square">
            <a:spAutoFit/>
          </a:bodyPr>
          <a:lstStyle/>
          <a:p>
            <a:r>
              <a:rPr lang="en-US" sz="1600" i="1" dirty="0">
                <a:solidFill>
                  <a:schemeClr val="bg1">
                    <a:lumMod val="65000"/>
                  </a:schemeClr>
                </a:solidFill>
              </a:rPr>
              <a:t>20 apertures forming MTF in a round potential well</a:t>
            </a:r>
            <a:endParaRPr lang="he-IL" sz="1600" i="1" dirty="0">
              <a:solidFill>
                <a:schemeClr val="bg1">
                  <a:lumMod val="65000"/>
                </a:schemeClr>
              </a:solidFill>
            </a:endParaRPr>
          </a:p>
        </p:txBody>
      </p:sp>
      <p:sp>
        <p:nvSpPr>
          <p:cNvPr id="18" name="מלבן: פינות מעוגלות 17">
            <a:extLst>
              <a:ext uri="{FF2B5EF4-FFF2-40B4-BE49-F238E27FC236}">
                <a16:creationId xmlns:a16="http://schemas.microsoft.com/office/drawing/2014/main" id="{8752EA39-A9EF-64CA-9997-556ED79CF7C8}"/>
              </a:ext>
            </a:extLst>
          </p:cNvPr>
          <p:cNvSpPr/>
          <p:nvPr/>
        </p:nvSpPr>
        <p:spPr>
          <a:xfrm>
            <a:off x="8843589" y="1584526"/>
            <a:ext cx="862385" cy="377704"/>
          </a:xfrm>
          <a:prstGeom prst="roundRect">
            <a:avLst/>
          </a:prstGeom>
          <a:solidFill>
            <a:srgbClr val="009999">
              <a:alpha val="5300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32522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83D9-6B86-ED50-4BC3-E096860DEFA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DB03924-8EE8-0EA6-077F-827EAB95112A}"/>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Summary</a:t>
            </a:r>
          </a:p>
        </p:txBody>
      </p:sp>
      <p:sp>
        <p:nvSpPr>
          <p:cNvPr id="2" name="תיבת טקסט 1">
            <a:extLst>
              <a:ext uri="{FF2B5EF4-FFF2-40B4-BE49-F238E27FC236}">
                <a16:creationId xmlns:a16="http://schemas.microsoft.com/office/drawing/2014/main" id="{CBF9EDE9-E3EF-9DDD-2BC3-094437927206}"/>
              </a:ext>
            </a:extLst>
          </p:cNvPr>
          <p:cNvSpPr txBox="1"/>
          <p:nvPr/>
        </p:nvSpPr>
        <p:spPr>
          <a:xfrm>
            <a:off x="353029" y="1337421"/>
            <a:ext cx="11838971" cy="4769511"/>
          </a:xfrm>
          <a:prstGeom prst="rect">
            <a:avLst/>
          </a:prstGeom>
          <a:noFill/>
        </p:spPr>
        <p:txBody>
          <a:bodyPr wrap="square" rtlCol="1">
            <a:spAutoFit/>
          </a:bodyPr>
          <a:lstStyle/>
          <a:p>
            <a:pPr marL="285750" indent="-285750">
              <a:lnSpc>
                <a:spcPct val="200000"/>
              </a:lnSpc>
              <a:buFont typeface="Arial" panose="020B0604020202020204" pitchFamily="34" charset="0"/>
              <a:buChar char="•"/>
            </a:pPr>
            <a:r>
              <a:rPr lang="en-US" sz="2600" dirty="0"/>
              <a:t>Telescope arrays are the future of space imaging, but are hard to develop.</a:t>
            </a:r>
          </a:p>
          <a:p>
            <a:pPr marL="285750" indent="-285750">
              <a:lnSpc>
                <a:spcPct val="200000"/>
              </a:lnSpc>
              <a:buFont typeface="Arial" panose="020B0604020202020204" pitchFamily="34" charset="0"/>
              <a:buChar char="•"/>
            </a:pPr>
            <a:r>
              <a:rPr lang="en-US" sz="2600" dirty="0"/>
              <a:t>The project focus: arranging sub-apertures as an optical imaging system.</a:t>
            </a:r>
          </a:p>
          <a:p>
            <a:pPr marL="285750" indent="-285750">
              <a:lnSpc>
                <a:spcPct val="200000"/>
              </a:lnSpc>
              <a:buFont typeface="Arial" panose="020B0604020202020204" pitchFamily="34" charset="0"/>
              <a:buChar char="•"/>
            </a:pPr>
            <a:r>
              <a:rPr lang="en-US" sz="2600" dirty="0"/>
              <a:t>The goal: getting a compact &amp; smooth modulation transfer function (MTF).</a:t>
            </a:r>
          </a:p>
          <a:p>
            <a:pPr marL="284400" indent="-285750">
              <a:lnSpc>
                <a:spcPct val="200000"/>
              </a:lnSpc>
              <a:buFont typeface="Arial" panose="020B0604020202020204" pitchFamily="34" charset="0"/>
              <a:buChar char="•"/>
            </a:pPr>
            <a:r>
              <a:rPr lang="en-US" sz="2600" dirty="0"/>
              <a:t>We used an analogy: sub-apertures act like particles governed by nonlinear forces.</a:t>
            </a:r>
          </a:p>
          <a:p>
            <a:pPr marL="285750" indent="-285750">
              <a:lnSpc>
                <a:spcPct val="200000"/>
              </a:lnSpc>
              <a:buFont typeface="Arial" panose="020B0604020202020204" pitchFamily="34" charset="0"/>
              <a:buChar char="•"/>
            </a:pPr>
            <a:r>
              <a:rPr lang="en-US" sz="2600" dirty="0"/>
              <a:t>By finding the lowest-energy state, we get an optimal optical arrangement.</a:t>
            </a:r>
          </a:p>
          <a:p>
            <a:pPr marL="285750" indent="-285750">
              <a:lnSpc>
                <a:spcPct val="200000"/>
              </a:lnSpc>
              <a:buFont typeface="Arial" panose="020B0604020202020204" pitchFamily="34" charset="0"/>
              <a:buChar char="•"/>
            </a:pPr>
            <a:endParaRPr lang="he-IL" sz="2600" dirty="0"/>
          </a:p>
        </p:txBody>
      </p:sp>
      <p:sp>
        <p:nvSpPr>
          <p:cNvPr id="13" name="תיבת טקסט 12">
            <a:extLst>
              <a:ext uri="{FF2B5EF4-FFF2-40B4-BE49-F238E27FC236}">
                <a16:creationId xmlns:a16="http://schemas.microsoft.com/office/drawing/2014/main" id="{F932D36B-2FE2-F317-6ABC-9EC797449189}"/>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Introduction</a:t>
            </a:r>
            <a:endParaRPr lang="he-IL" dirty="0">
              <a:solidFill>
                <a:schemeClr val="bg1"/>
              </a:solidFill>
            </a:endParaRPr>
          </a:p>
        </p:txBody>
      </p:sp>
    </p:spTree>
    <p:extLst>
      <p:ext uri="{BB962C8B-B14F-4D97-AF65-F5344CB8AC3E}">
        <p14:creationId xmlns:p14="http://schemas.microsoft.com/office/powerpoint/2010/main" val="1148683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8A9D6-A6F4-620A-550E-51F8DFE3E45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1D9F545-FFF3-F05E-1EF7-2FEF38003F83}"/>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Conclusions</a:t>
            </a:r>
          </a:p>
        </p:txBody>
      </p:sp>
      <p:sp>
        <p:nvSpPr>
          <p:cNvPr id="3" name="תיבת טקסט 2">
            <a:extLst>
              <a:ext uri="{FF2B5EF4-FFF2-40B4-BE49-F238E27FC236}">
                <a16:creationId xmlns:a16="http://schemas.microsoft.com/office/drawing/2014/main" id="{3CF65B12-0A36-03A0-8B74-5AE2D89831E3}"/>
              </a:ext>
            </a:extLst>
          </p:cNvPr>
          <p:cNvSpPr txBox="1"/>
          <p:nvPr/>
        </p:nvSpPr>
        <p:spPr>
          <a:xfrm>
            <a:off x="424543" y="1545771"/>
            <a:ext cx="11176907" cy="5627181"/>
          </a:xfrm>
          <a:prstGeom prst="rect">
            <a:avLst/>
          </a:prstGeom>
          <a:noFill/>
        </p:spPr>
        <p:txBody>
          <a:bodyPr wrap="square" rtlCol="1">
            <a:spAutoFit/>
          </a:bodyPr>
          <a:lstStyle/>
          <a:p>
            <a:pPr marL="285750" indent="-285750">
              <a:buFont typeface="Arial" panose="020B0604020202020204" pitchFamily="34" charset="0"/>
              <a:buChar char="•"/>
            </a:pPr>
            <a:r>
              <a:rPr lang="en-US" sz="2800" dirty="0"/>
              <a:t>Designing sparse segmented telescopes is challenging due to endless combinations and trade-offs between frequency coverage, redundancy, and compactness.</a:t>
            </a:r>
          </a:p>
          <a:p>
            <a:pPr marL="285750" indent="-285750">
              <a:lnSpc>
                <a:spcPct val="150000"/>
              </a:lnSpc>
              <a:spcBef>
                <a:spcPts val="1800"/>
              </a:spcBef>
              <a:buFont typeface="Arial" panose="020B0604020202020204" pitchFamily="34" charset="0"/>
              <a:buChar char="•"/>
            </a:pPr>
            <a:r>
              <a:rPr lang="en-US" sz="2800" dirty="0"/>
              <a:t>Analogies to physical systems are a helpful tool.</a:t>
            </a:r>
          </a:p>
          <a:p>
            <a:pPr marL="285750" indent="-285750">
              <a:spcBef>
                <a:spcPts val="1800"/>
              </a:spcBef>
              <a:buFont typeface="Arial" panose="020B0604020202020204" pitchFamily="34" charset="0"/>
              <a:buChar char="•"/>
            </a:pPr>
            <a:r>
              <a:rPr lang="en-US" sz="2800" dirty="0"/>
              <a:t>Simulated annealing is a robust algorithm for large parametric spaces.</a:t>
            </a:r>
          </a:p>
          <a:p>
            <a:pPr marL="285750" indent="-285750">
              <a:spcBef>
                <a:spcPts val="2400"/>
              </a:spcBef>
              <a:buFont typeface="Arial" panose="020B0604020202020204" pitchFamily="34" charset="0"/>
              <a:buChar char="•"/>
            </a:pPr>
            <a:r>
              <a:rPr lang="en-US" sz="2800" dirty="0"/>
              <a:t>There are sufficient solutions for compact non-redundant MTF configurations, with some trade-offs as aperture number increases.</a:t>
            </a:r>
          </a:p>
          <a:p>
            <a:pPr marL="285750" indent="-285750">
              <a:lnSpc>
                <a:spcPts val="3360"/>
              </a:lnSpc>
              <a:spcBef>
                <a:spcPts val="1800"/>
              </a:spcBef>
              <a:buFont typeface="Arial" panose="020B0604020202020204" pitchFamily="34" charset="0"/>
              <a:buChar char="•"/>
            </a:pPr>
            <a:r>
              <a:rPr lang="en-US" sz="2800" dirty="0"/>
              <a:t>This algorithm is applicable to any shape and size of apertures for various design requirements. </a:t>
            </a:r>
          </a:p>
          <a:p>
            <a:pPr marL="285750" indent="-285750">
              <a:buFont typeface="Arial" panose="020B0604020202020204" pitchFamily="34" charset="0"/>
              <a:buChar char="•"/>
            </a:pPr>
            <a:endParaRPr lang="he-IL" sz="2800" dirty="0"/>
          </a:p>
        </p:txBody>
      </p:sp>
    </p:spTree>
    <p:extLst>
      <p:ext uri="{BB962C8B-B14F-4D97-AF65-F5344CB8AC3E}">
        <p14:creationId xmlns:p14="http://schemas.microsoft.com/office/powerpoint/2010/main" val="734411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0A5C-6C43-4B8E-54F7-DDEEF141471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0A17A0A-6D97-92EE-3289-348384ECF2DA}"/>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Introduction</a:t>
            </a:r>
          </a:p>
        </p:txBody>
      </p:sp>
      <p:sp>
        <p:nvSpPr>
          <p:cNvPr id="7" name="Title 1">
            <a:extLst>
              <a:ext uri="{FF2B5EF4-FFF2-40B4-BE49-F238E27FC236}">
                <a16:creationId xmlns:a16="http://schemas.microsoft.com/office/drawing/2014/main" id="{AC716FED-2263-D63A-D289-74299E795FA9}"/>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Benefits</a:t>
            </a:r>
          </a:p>
        </p:txBody>
      </p:sp>
      <p:sp>
        <p:nvSpPr>
          <p:cNvPr id="2" name="תיבת טקסט 1">
            <a:extLst>
              <a:ext uri="{FF2B5EF4-FFF2-40B4-BE49-F238E27FC236}">
                <a16:creationId xmlns:a16="http://schemas.microsoft.com/office/drawing/2014/main" id="{6351E75D-28A6-30F0-2B72-E1CAF90CDF66}"/>
              </a:ext>
            </a:extLst>
          </p:cNvPr>
          <p:cNvSpPr txBox="1"/>
          <p:nvPr/>
        </p:nvSpPr>
        <p:spPr>
          <a:xfrm>
            <a:off x="314313" y="3122669"/>
            <a:ext cx="7181862" cy="3584058"/>
          </a:xfrm>
          <a:prstGeom prst="rect">
            <a:avLst/>
          </a:prstGeom>
          <a:noFill/>
        </p:spPr>
        <p:txBody>
          <a:bodyPr wrap="square" rtlCol="1">
            <a:spAutoFit/>
          </a:bodyPr>
          <a:lstStyle/>
          <a:p>
            <a:r>
              <a:rPr lang="en-US" sz="2200" dirty="0"/>
              <a:t>These telescopes are the future of space imaging:</a:t>
            </a:r>
          </a:p>
          <a:p>
            <a:pPr marL="285750" indent="-285750">
              <a:lnSpc>
                <a:spcPct val="200000"/>
              </a:lnSpc>
              <a:buFont typeface="Arial" panose="020B0604020202020204" pitchFamily="34" charset="0"/>
              <a:buChar char="•"/>
            </a:pPr>
            <a:r>
              <a:rPr lang="en-US" sz="2000" dirty="0"/>
              <a:t>They lead to numerous significant discoveries over the years:</a:t>
            </a:r>
          </a:p>
          <a:p>
            <a:pPr marL="742950" lvl="1" indent="-285750">
              <a:lnSpc>
                <a:spcPct val="150000"/>
              </a:lnSpc>
              <a:buFontTx/>
              <a:buChar char="-"/>
            </a:pPr>
            <a:r>
              <a:rPr lang="en-US" dirty="0"/>
              <a:t>Keck telescope (2020 Nobel prize for Milkey Way black hole)</a:t>
            </a:r>
          </a:p>
          <a:p>
            <a:pPr marL="742950" lvl="1" indent="-285750">
              <a:lnSpc>
                <a:spcPct val="150000"/>
              </a:lnSpc>
              <a:buFontTx/>
              <a:buChar char="-"/>
            </a:pPr>
            <a:r>
              <a:rPr lang="en-US" dirty="0"/>
              <a:t>James Webb (early universe images, exoplanets, faint objects) </a:t>
            </a:r>
          </a:p>
          <a:p>
            <a:pPr marL="742950" lvl="1" indent="-285750">
              <a:lnSpc>
                <a:spcPct val="150000"/>
              </a:lnSpc>
              <a:buFontTx/>
              <a:buChar char="-"/>
            </a:pPr>
            <a:r>
              <a:rPr lang="en-US" dirty="0"/>
              <a:t>LIGO interferometer (gravitational waves)</a:t>
            </a:r>
          </a:p>
          <a:p>
            <a:pPr marL="742950" lvl="1" indent="-285750">
              <a:lnSpc>
                <a:spcPct val="150000"/>
              </a:lnSpc>
              <a:buFontTx/>
              <a:buChar char="-"/>
            </a:pPr>
            <a:r>
              <a:rPr lang="en-US" dirty="0"/>
              <a:t>Very Large Telescope (black holes, GR proving…)</a:t>
            </a:r>
          </a:p>
          <a:p>
            <a:pPr marL="285750" indent="-285750">
              <a:lnSpc>
                <a:spcPct val="150000"/>
              </a:lnSpc>
              <a:buFont typeface="Arial" panose="020B0604020202020204" pitchFamily="34" charset="0"/>
              <a:buChar char="•"/>
            </a:pPr>
            <a:r>
              <a:rPr lang="en-US" sz="2000" dirty="0"/>
              <a:t>Many leading large radio telescopes today are sparse.</a:t>
            </a:r>
          </a:p>
          <a:p>
            <a:pPr marL="285750" indent="-285750">
              <a:lnSpc>
                <a:spcPct val="150000"/>
              </a:lnSpc>
              <a:buFont typeface="Arial" panose="020B0604020202020204" pitchFamily="34" charset="0"/>
              <a:buChar char="•"/>
            </a:pPr>
            <a:r>
              <a:rPr lang="en-US" sz="2000" dirty="0"/>
              <a:t>Many future planned large telescopes are segmented/sparse.</a:t>
            </a:r>
          </a:p>
        </p:txBody>
      </p:sp>
      <p:sp>
        <p:nvSpPr>
          <p:cNvPr id="13" name="תיבת טקסט 12">
            <a:extLst>
              <a:ext uri="{FF2B5EF4-FFF2-40B4-BE49-F238E27FC236}">
                <a16:creationId xmlns:a16="http://schemas.microsoft.com/office/drawing/2014/main" id="{F5849C42-3239-2026-5291-8EC77266ECA2}"/>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Introduction</a:t>
            </a:r>
            <a:endParaRPr lang="he-IL" dirty="0">
              <a:solidFill>
                <a:schemeClr val="bg1"/>
              </a:solidFill>
            </a:endParaRPr>
          </a:p>
        </p:txBody>
      </p:sp>
      <p:sp>
        <p:nvSpPr>
          <p:cNvPr id="26" name="תיבת טקסט 25">
            <a:extLst>
              <a:ext uri="{FF2B5EF4-FFF2-40B4-BE49-F238E27FC236}">
                <a16:creationId xmlns:a16="http://schemas.microsoft.com/office/drawing/2014/main" id="{802A2B9C-F7C2-2D41-433F-AC5EF3F404F9}"/>
              </a:ext>
            </a:extLst>
          </p:cNvPr>
          <p:cNvSpPr txBox="1"/>
          <p:nvPr/>
        </p:nvSpPr>
        <p:spPr>
          <a:xfrm>
            <a:off x="5291323" y="-117719"/>
            <a:ext cx="979937" cy="584775"/>
          </a:xfrm>
          <a:prstGeom prst="rect">
            <a:avLst/>
          </a:prstGeom>
          <a:noFill/>
        </p:spPr>
        <p:txBody>
          <a:bodyPr wrap="square" rtlCol="1">
            <a:spAutoFit/>
          </a:bodyPr>
          <a:lstStyle/>
          <a:p>
            <a:pPr algn="r"/>
            <a:r>
              <a:rPr lang="en-US" sz="3200" b="1" dirty="0">
                <a:solidFill>
                  <a:schemeClr val="bg2">
                    <a:lumMod val="50000"/>
                  </a:schemeClr>
                </a:solidFill>
              </a:rPr>
              <a:t>I</a:t>
            </a:r>
            <a:r>
              <a:rPr lang="en-US" sz="3200" b="1" dirty="0">
                <a:solidFill>
                  <a:schemeClr val="bg1">
                    <a:lumMod val="85000"/>
                  </a:schemeClr>
                </a:solidFill>
              </a:rPr>
              <a:t>I</a:t>
            </a:r>
            <a:r>
              <a:rPr lang="en-US" sz="3200" b="1" dirty="0">
                <a:solidFill>
                  <a:schemeClr val="bg2">
                    <a:lumMod val="50000"/>
                  </a:schemeClr>
                </a:solidFill>
              </a:rPr>
              <a:t>II</a:t>
            </a:r>
            <a:endParaRPr lang="he-IL" sz="3200" b="1" dirty="0">
              <a:solidFill>
                <a:schemeClr val="bg2">
                  <a:lumMod val="50000"/>
                </a:schemeClr>
              </a:solidFill>
            </a:endParaRPr>
          </a:p>
        </p:txBody>
      </p:sp>
      <p:grpSp>
        <p:nvGrpSpPr>
          <p:cNvPr id="5" name="קבוצה 4">
            <a:extLst>
              <a:ext uri="{FF2B5EF4-FFF2-40B4-BE49-F238E27FC236}">
                <a16:creationId xmlns:a16="http://schemas.microsoft.com/office/drawing/2014/main" id="{B00EE16C-6F96-28FB-3260-F4DB88FAF239}"/>
              </a:ext>
            </a:extLst>
          </p:cNvPr>
          <p:cNvGrpSpPr/>
          <p:nvPr/>
        </p:nvGrpSpPr>
        <p:grpSpPr>
          <a:xfrm>
            <a:off x="5967766" y="3122669"/>
            <a:ext cx="6249635" cy="3796618"/>
            <a:chOff x="6069364" y="3093637"/>
            <a:chExt cx="6249635" cy="3796618"/>
          </a:xfrm>
        </p:grpSpPr>
        <p:sp>
          <p:nvSpPr>
            <p:cNvPr id="4" name="תיבת טקסט 3">
              <a:extLst>
                <a:ext uri="{FF2B5EF4-FFF2-40B4-BE49-F238E27FC236}">
                  <a16:creationId xmlns:a16="http://schemas.microsoft.com/office/drawing/2014/main" id="{A65C1A46-1C96-6C2B-9A30-8223D7C8B3A1}"/>
                </a:ext>
              </a:extLst>
            </p:cNvPr>
            <p:cNvSpPr txBox="1"/>
            <p:nvPr/>
          </p:nvSpPr>
          <p:spPr>
            <a:xfrm>
              <a:off x="6069364" y="6551701"/>
              <a:ext cx="6230202" cy="338554"/>
            </a:xfrm>
            <a:prstGeom prst="rect">
              <a:avLst/>
            </a:prstGeom>
            <a:noFill/>
          </p:spPr>
          <p:txBody>
            <a:bodyPr wrap="square">
              <a:spAutoFit/>
            </a:bodyPr>
            <a:lstStyle/>
            <a:p>
              <a:pPr algn="r"/>
              <a:r>
                <a:rPr lang="en-US" sz="1600" i="1" dirty="0">
                  <a:solidFill>
                    <a:schemeClr val="bg1">
                      <a:lumMod val="65000"/>
                    </a:schemeClr>
                  </a:solidFill>
                </a:rPr>
                <a:t>Very Large Telescope, </a:t>
              </a:r>
              <a:r>
                <a:rPr lang="he-IL" sz="1600" i="1" dirty="0" err="1">
                  <a:solidFill>
                    <a:schemeClr val="bg1">
                      <a:lumMod val="65000"/>
                    </a:schemeClr>
                  </a:solidFill>
                </a:rPr>
                <a:t>By</a:t>
              </a:r>
              <a:r>
                <a:rPr lang="en-US" sz="1600" i="1" dirty="0">
                  <a:solidFill>
                    <a:schemeClr val="bg1">
                      <a:lumMod val="65000"/>
                    </a:schemeClr>
                  </a:solidFill>
                </a:rPr>
                <a:t> </a:t>
              </a:r>
              <a:r>
                <a:rPr lang="en-US" sz="1600" i="1" dirty="0" err="1">
                  <a:solidFill>
                    <a:schemeClr val="bg1">
                      <a:lumMod val="65000"/>
                    </a:schemeClr>
                  </a:solidFill>
                </a:rPr>
                <a:t>H.H.Heyer</a:t>
              </a:r>
              <a:r>
                <a:rPr lang="en-US" sz="1600" i="1" dirty="0">
                  <a:solidFill>
                    <a:schemeClr val="bg1">
                      <a:lumMod val="65000"/>
                    </a:schemeClr>
                  </a:solidFill>
                </a:rPr>
                <a:t>,</a:t>
              </a:r>
              <a:r>
                <a:rPr lang="he-IL" sz="1600" i="1" dirty="0">
                  <a:solidFill>
                    <a:schemeClr val="bg1">
                      <a:lumMod val="65000"/>
                    </a:schemeClr>
                  </a:solidFill>
                </a:rPr>
                <a:t> </a:t>
              </a:r>
              <a:r>
                <a:rPr lang="en-US" sz="1600" i="1" dirty="0">
                  <a:solidFill>
                    <a:schemeClr val="bg1">
                      <a:lumMod val="65000"/>
                    </a:schemeClr>
                  </a:solidFill>
                </a:rPr>
                <a:t>ESO</a:t>
              </a:r>
              <a:endParaRPr lang="he-IL" sz="1600" i="1" dirty="0">
                <a:solidFill>
                  <a:schemeClr val="bg1">
                    <a:lumMod val="65000"/>
                  </a:schemeClr>
                </a:solidFill>
              </a:endParaRPr>
            </a:p>
          </p:txBody>
        </p:sp>
        <p:pic>
          <p:nvPicPr>
            <p:cNvPr id="15" name="תמונה 14" descr="תמונה שמכילה שמיים, בחוץ, בניין, קרקע&#10;&#10;תוכן בינה מלאכותית גנרטיבית עשוי להיות שגוי.">
              <a:extLst>
                <a:ext uri="{FF2B5EF4-FFF2-40B4-BE49-F238E27FC236}">
                  <a16:creationId xmlns:a16="http://schemas.microsoft.com/office/drawing/2014/main" id="{BD194299-5A29-8896-B4F7-506B2898E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048" y="3093637"/>
              <a:ext cx="5187951" cy="3629059"/>
            </a:xfrm>
            <a:prstGeom prst="rect">
              <a:avLst/>
            </a:prstGeom>
            <a:effectLst>
              <a:softEdge rad="127000"/>
            </a:effectLst>
          </p:spPr>
        </p:pic>
      </p:grpSp>
      <p:grpSp>
        <p:nvGrpSpPr>
          <p:cNvPr id="33" name="קבוצה 32">
            <a:extLst>
              <a:ext uri="{FF2B5EF4-FFF2-40B4-BE49-F238E27FC236}">
                <a16:creationId xmlns:a16="http://schemas.microsoft.com/office/drawing/2014/main" id="{ABF2337E-BC2C-EA9C-378B-F3B4E19170F0}"/>
              </a:ext>
            </a:extLst>
          </p:cNvPr>
          <p:cNvGrpSpPr/>
          <p:nvPr/>
        </p:nvGrpSpPr>
        <p:grpSpPr>
          <a:xfrm>
            <a:off x="305884" y="1260164"/>
            <a:ext cx="6100688" cy="1675848"/>
            <a:chOff x="553534" y="1260164"/>
            <a:chExt cx="6100688" cy="1675848"/>
          </a:xfrm>
        </p:grpSpPr>
        <p:grpSp>
          <p:nvGrpSpPr>
            <p:cNvPr id="34" name="קבוצה 33">
              <a:extLst>
                <a:ext uri="{FF2B5EF4-FFF2-40B4-BE49-F238E27FC236}">
                  <a16:creationId xmlns:a16="http://schemas.microsoft.com/office/drawing/2014/main" id="{2B7E8606-19AF-F1B2-9AE0-4F89A40F3EB0}"/>
                </a:ext>
              </a:extLst>
            </p:cNvPr>
            <p:cNvGrpSpPr/>
            <p:nvPr/>
          </p:nvGrpSpPr>
          <p:grpSpPr>
            <a:xfrm>
              <a:off x="553534" y="1260164"/>
              <a:ext cx="6100688" cy="1675848"/>
              <a:chOff x="190684" y="1260164"/>
              <a:chExt cx="6100688" cy="1675848"/>
            </a:xfrm>
          </p:grpSpPr>
          <p:sp>
            <p:nvSpPr>
              <p:cNvPr id="27" name="תיבת טקסט 26">
                <a:extLst>
                  <a:ext uri="{FF2B5EF4-FFF2-40B4-BE49-F238E27FC236}">
                    <a16:creationId xmlns:a16="http://schemas.microsoft.com/office/drawing/2014/main" id="{B192303F-C901-1FAA-4503-ED90CC62F861}"/>
                  </a:ext>
                </a:extLst>
              </p:cNvPr>
              <p:cNvSpPr txBox="1"/>
              <p:nvPr/>
            </p:nvSpPr>
            <p:spPr>
              <a:xfrm>
                <a:off x="2282174" y="1260164"/>
                <a:ext cx="2651446" cy="506292"/>
              </a:xfrm>
              <a:prstGeom prst="rect">
                <a:avLst/>
              </a:prstGeom>
              <a:noFill/>
            </p:spPr>
            <p:txBody>
              <a:bodyPr wrap="square">
                <a:spAutoFit/>
              </a:bodyPr>
              <a:lstStyle/>
              <a:p>
                <a:pPr>
                  <a:lnSpc>
                    <a:spcPct val="150000"/>
                  </a:lnSpc>
                </a:pPr>
                <a:r>
                  <a:rPr lang="en-US" sz="2000" dirty="0"/>
                  <a:t>Why sparse telescopes?</a:t>
                </a:r>
              </a:p>
            </p:txBody>
          </p:sp>
          <p:sp>
            <p:nvSpPr>
              <p:cNvPr id="25" name="מלבן: פינות מעוגלות 24">
                <a:extLst>
                  <a:ext uri="{FF2B5EF4-FFF2-40B4-BE49-F238E27FC236}">
                    <a16:creationId xmlns:a16="http://schemas.microsoft.com/office/drawing/2014/main" id="{3C345B00-B097-A95C-A14C-7AEC8A45AA62}"/>
                  </a:ext>
                </a:extLst>
              </p:cNvPr>
              <p:cNvSpPr/>
              <p:nvPr/>
            </p:nvSpPr>
            <p:spPr>
              <a:xfrm>
                <a:off x="2163570" y="1359022"/>
                <a:ext cx="2864029" cy="475375"/>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8" name="תיבת טקסט 27">
                <a:extLst>
                  <a:ext uri="{FF2B5EF4-FFF2-40B4-BE49-F238E27FC236}">
                    <a16:creationId xmlns:a16="http://schemas.microsoft.com/office/drawing/2014/main" id="{F06E844F-A669-6B94-B65F-318517D5CAEC}"/>
                  </a:ext>
                </a:extLst>
              </p:cNvPr>
              <p:cNvSpPr txBox="1"/>
              <p:nvPr/>
            </p:nvSpPr>
            <p:spPr>
              <a:xfrm>
                <a:off x="190684" y="2061980"/>
                <a:ext cx="1954065" cy="646331"/>
              </a:xfrm>
              <a:prstGeom prst="rect">
                <a:avLst/>
              </a:prstGeom>
              <a:noFill/>
            </p:spPr>
            <p:txBody>
              <a:bodyPr wrap="square">
                <a:spAutoFit/>
              </a:bodyPr>
              <a:lstStyle/>
              <a:p>
                <a:pPr algn="ctr"/>
                <a:r>
                  <a:rPr lang="en-US" sz="1800" dirty="0"/>
                  <a:t>Can be spaced out to large distances</a:t>
                </a:r>
              </a:p>
            </p:txBody>
          </p:sp>
          <p:sp>
            <p:nvSpPr>
              <p:cNvPr id="29" name="תיבת טקסט 28">
                <a:extLst>
                  <a:ext uri="{FF2B5EF4-FFF2-40B4-BE49-F238E27FC236}">
                    <a16:creationId xmlns:a16="http://schemas.microsoft.com/office/drawing/2014/main" id="{785D4373-3F57-3C34-CC3B-2530E353921F}"/>
                  </a:ext>
                </a:extLst>
              </p:cNvPr>
              <p:cNvSpPr txBox="1"/>
              <p:nvPr/>
            </p:nvSpPr>
            <p:spPr>
              <a:xfrm>
                <a:off x="2260435" y="2289681"/>
                <a:ext cx="2651446" cy="646331"/>
              </a:xfrm>
              <a:prstGeom prst="rect">
                <a:avLst/>
              </a:prstGeom>
              <a:noFill/>
            </p:spPr>
            <p:txBody>
              <a:bodyPr wrap="square">
                <a:spAutoFit/>
              </a:bodyPr>
              <a:lstStyle/>
              <a:p>
                <a:pPr algn="ctr"/>
                <a:r>
                  <a:rPr lang="en-US" sz="1800" dirty="0"/>
                  <a:t>Achieve high angular resolution interferometry</a:t>
                </a:r>
              </a:p>
            </p:txBody>
          </p:sp>
          <p:sp>
            <p:nvSpPr>
              <p:cNvPr id="30" name="תיבת טקסט 29">
                <a:extLst>
                  <a:ext uri="{FF2B5EF4-FFF2-40B4-BE49-F238E27FC236}">
                    <a16:creationId xmlns:a16="http://schemas.microsoft.com/office/drawing/2014/main" id="{E656AF21-03B7-B947-CCD0-05D23C21D548}"/>
                  </a:ext>
                </a:extLst>
              </p:cNvPr>
              <p:cNvSpPr txBox="1"/>
              <p:nvPr/>
            </p:nvSpPr>
            <p:spPr>
              <a:xfrm>
                <a:off x="4766958" y="2065289"/>
                <a:ext cx="1524414" cy="646331"/>
              </a:xfrm>
              <a:prstGeom prst="rect">
                <a:avLst/>
              </a:prstGeom>
              <a:noFill/>
            </p:spPr>
            <p:txBody>
              <a:bodyPr wrap="square">
                <a:spAutoFit/>
              </a:bodyPr>
              <a:lstStyle/>
              <a:p>
                <a:pPr algn="ctr"/>
                <a:r>
                  <a:rPr lang="en-US" sz="1800" dirty="0"/>
                  <a:t>Made of </a:t>
                </a:r>
                <a:r>
                  <a:rPr lang="en-US" dirty="0"/>
                  <a:t>c</a:t>
                </a:r>
                <a:r>
                  <a:rPr lang="en-US" sz="1800" dirty="0"/>
                  <a:t>ompact parts</a:t>
                </a:r>
              </a:p>
            </p:txBody>
          </p:sp>
          <p:cxnSp>
            <p:nvCxnSpPr>
              <p:cNvPr id="31" name="מחבר חץ ישר 30">
                <a:extLst>
                  <a:ext uri="{FF2B5EF4-FFF2-40B4-BE49-F238E27FC236}">
                    <a16:creationId xmlns:a16="http://schemas.microsoft.com/office/drawing/2014/main" id="{E666DE77-A9DA-73A6-5B29-CE5EB1AE3428}"/>
                  </a:ext>
                </a:extLst>
              </p:cNvPr>
              <p:cNvCxnSpPr>
                <a:cxnSpLocks/>
              </p:cNvCxnSpPr>
              <p:nvPr/>
            </p:nvCxnSpPr>
            <p:spPr>
              <a:xfrm flipH="1">
                <a:off x="2136362" y="1772100"/>
                <a:ext cx="373141" cy="280318"/>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מחבר חץ ישר 31">
                <a:extLst>
                  <a:ext uri="{FF2B5EF4-FFF2-40B4-BE49-F238E27FC236}">
                    <a16:creationId xmlns:a16="http://schemas.microsoft.com/office/drawing/2014/main" id="{B5D5D1E3-C385-D18C-07B6-ABA28BC693F0}"/>
                  </a:ext>
                </a:extLst>
              </p:cNvPr>
              <p:cNvCxnSpPr>
                <a:cxnSpLocks/>
              </p:cNvCxnSpPr>
              <p:nvPr/>
            </p:nvCxnSpPr>
            <p:spPr>
              <a:xfrm>
                <a:off x="3580265" y="1855643"/>
                <a:ext cx="0" cy="403597"/>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מחבר חץ ישר 46">
              <a:extLst>
                <a:ext uri="{FF2B5EF4-FFF2-40B4-BE49-F238E27FC236}">
                  <a16:creationId xmlns:a16="http://schemas.microsoft.com/office/drawing/2014/main" id="{7937A7D2-806F-3336-4CDA-C0E94361368E}"/>
                </a:ext>
              </a:extLst>
            </p:cNvPr>
            <p:cNvCxnSpPr>
              <a:cxnSpLocks/>
            </p:cNvCxnSpPr>
            <p:nvPr/>
          </p:nvCxnSpPr>
          <p:spPr>
            <a:xfrm>
              <a:off x="5016171" y="1771945"/>
              <a:ext cx="373141" cy="280318"/>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קבוצה 34">
            <a:extLst>
              <a:ext uri="{FF2B5EF4-FFF2-40B4-BE49-F238E27FC236}">
                <a16:creationId xmlns:a16="http://schemas.microsoft.com/office/drawing/2014/main" id="{87ADF4C5-DC9E-9AF5-966E-486AF8B4A440}"/>
              </a:ext>
            </a:extLst>
          </p:cNvPr>
          <p:cNvGrpSpPr/>
          <p:nvPr/>
        </p:nvGrpSpPr>
        <p:grpSpPr>
          <a:xfrm>
            <a:off x="6819324" y="1260164"/>
            <a:ext cx="5372936" cy="1728455"/>
            <a:chOff x="1274924" y="1260164"/>
            <a:chExt cx="5372936" cy="1728455"/>
          </a:xfrm>
        </p:grpSpPr>
        <p:grpSp>
          <p:nvGrpSpPr>
            <p:cNvPr id="37" name="קבוצה 36">
              <a:extLst>
                <a:ext uri="{FF2B5EF4-FFF2-40B4-BE49-F238E27FC236}">
                  <a16:creationId xmlns:a16="http://schemas.microsoft.com/office/drawing/2014/main" id="{E39B573D-0B37-971B-1567-FD8F2AA071C9}"/>
                </a:ext>
              </a:extLst>
            </p:cNvPr>
            <p:cNvGrpSpPr/>
            <p:nvPr/>
          </p:nvGrpSpPr>
          <p:grpSpPr>
            <a:xfrm>
              <a:off x="1274924" y="1260164"/>
              <a:ext cx="5372936" cy="1728455"/>
              <a:chOff x="912074" y="1260164"/>
              <a:chExt cx="5372936" cy="1728455"/>
            </a:xfrm>
          </p:grpSpPr>
          <p:sp>
            <p:nvSpPr>
              <p:cNvPr id="39" name="תיבת טקסט 38">
                <a:extLst>
                  <a:ext uri="{FF2B5EF4-FFF2-40B4-BE49-F238E27FC236}">
                    <a16:creationId xmlns:a16="http://schemas.microsoft.com/office/drawing/2014/main" id="{FDE13A58-A682-74B3-63A8-0055B292427A}"/>
                  </a:ext>
                </a:extLst>
              </p:cNvPr>
              <p:cNvSpPr txBox="1"/>
              <p:nvPr/>
            </p:nvSpPr>
            <p:spPr>
              <a:xfrm>
                <a:off x="2004380" y="1260164"/>
                <a:ext cx="3162031" cy="506292"/>
              </a:xfrm>
              <a:prstGeom prst="rect">
                <a:avLst/>
              </a:prstGeom>
              <a:noFill/>
            </p:spPr>
            <p:txBody>
              <a:bodyPr wrap="square">
                <a:spAutoFit/>
              </a:bodyPr>
              <a:lstStyle/>
              <a:p>
                <a:pPr>
                  <a:lnSpc>
                    <a:spcPct val="150000"/>
                  </a:lnSpc>
                </a:pPr>
                <a:r>
                  <a:rPr lang="en-US" sz="2000" dirty="0"/>
                  <a:t>Why segmented telescopes?</a:t>
                </a:r>
              </a:p>
            </p:txBody>
          </p:sp>
          <p:sp>
            <p:nvSpPr>
              <p:cNvPr id="41" name="מלבן: פינות מעוגלות 40">
                <a:extLst>
                  <a:ext uri="{FF2B5EF4-FFF2-40B4-BE49-F238E27FC236}">
                    <a16:creationId xmlns:a16="http://schemas.microsoft.com/office/drawing/2014/main" id="{8AC0FBC2-C722-7F19-493F-E3A8ABCA1420}"/>
                  </a:ext>
                </a:extLst>
              </p:cNvPr>
              <p:cNvSpPr/>
              <p:nvPr/>
            </p:nvSpPr>
            <p:spPr>
              <a:xfrm>
                <a:off x="1842505" y="1359022"/>
                <a:ext cx="3472287" cy="475375"/>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2" name="תיבת טקסט 41">
                <a:extLst>
                  <a:ext uri="{FF2B5EF4-FFF2-40B4-BE49-F238E27FC236}">
                    <a16:creationId xmlns:a16="http://schemas.microsoft.com/office/drawing/2014/main" id="{90478D03-A324-BB27-D3A4-1F24E323EF66}"/>
                  </a:ext>
                </a:extLst>
              </p:cNvPr>
              <p:cNvSpPr txBox="1"/>
              <p:nvPr/>
            </p:nvSpPr>
            <p:spPr>
              <a:xfrm>
                <a:off x="912074" y="2068330"/>
                <a:ext cx="1423175" cy="646331"/>
              </a:xfrm>
              <a:prstGeom prst="rect">
                <a:avLst/>
              </a:prstGeom>
              <a:noFill/>
            </p:spPr>
            <p:txBody>
              <a:bodyPr wrap="square">
                <a:spAutoFit/>
              </a:bodyPr>
              <a:lstStyle/>
              <a:p>
                <a:pPr algn="ctr"/>
                <a:r>
                  <a:rPr lang="en-US" dirty="0"/>
                  <a:t>Easier to manufacture</a:t>
                </a:r>
              </a:p>
            </p:txBody>
          </p:sp>
          <p:sp>
            <p:nvSpPr>
              <p:cNvPr id="44" name="תיבת טקסט 43">
                <a:extLst>
                  <a:ext uri="{FF2B5EF4-FFF2-40B4-BE49-F238E27FC236}">
                    <a16:creationId xmlns:a16="http://schemas.microsoft.com/office/drawing/2014/main" id="{7ACBD9E4-AD35-A548-C87F-9462BD7D36BB}"/>
                  </a:ext>
                </a:extLst>
              </p:cNvPr>
              <p:cNvSpPr txBox="1"/>
              <p:nvPr/>
            </p:nvSpPr>
            <p:spPr>
              <a:xfrm>
                <a:off x="2258385" y="2289681"/>
                <a:ext cx="2651446" cy="369332"/>
              </a:xfrm>
              <a:prstGeom prst="rect">
                <a:avLst/>
              </a:prstGeom>
              <a:noFill/>
            </p:spPr>
            <p:txBody>
              <a:bodyPr wrap="square">
                <a:spAutoFit/>
              </a:bodyPr>
              <a:lstStyle/>
              <a:p>
                <a:pPr algn="ctr"/>
                <a:r>
                  <a:rPr lang="en-US" sz="1800" dirty="0"/>
                  <a:t>Lightweight</a:t>
                </a:r>
              </a:p>
            </p:txBody>
          </p:sp>
          <p:sp>
            <p:nvSpPr>
              <p:cNvPr id="48" name="תיבת טקסט 47">
                <a:extLst>
                  <a:ext uri="{FF2B5EF4-FFF2-40B4-BE49-F238E27FC236}">
                    <a16:creationId xmlns:a16="http://schemas.microsoft.com/office/drawing/2014/main" id="{7DB70AF4-E384-1E76-A6C7-08018AC84C29}"/>
                  </a:ext>
                </a:extLst>
              </p:cNvPr>
              <p:cNvSpPr txBox="1"/>
              <p:nvPr/>
            </p:nvSpPr>
            <p:spPr>
              <a:xfrm>
                <a:off x="4760607" y="2065289"/>
                <a:ext cx="1524403" cy="923330"/>
              </a:xfrm>
              <a:prstGeom prst="rect">
                <a:avLst/>
              </a:prstGeom>
              <a:noFill/>
            </p:spPr>
            <p:txBody>
              <a:bodyPr wrap="square">
                <a:spAutoFit/>
              </a:bodyPr>
              <a:lstStyle/>
              <a:p>
                <a:pPr algn="ctr"/>
                <a:r>
                  <a:rPr lang="en-US" dirty="0"/>
                  <a:t>Made of compact parts</a:t>
                </a:r>
              </a:p>
              <a:p>
                <a:pPr algn="ctr"/>
                <a:endParaRPr lang="en-US" sz="1800" dirty="0"/>
              </a:p>
            </p:txBody>
          </p:sp>
          <p:cxnSp>
            <p:nvCxnSpPr>
              <p:cNvPr id="49" name="מחבר חץ ישר 48">
                <a:extLst>
                  <a:ext uri="{FF2B5EF4-FFF2-40B4-BE49-F238E27FC236}">
                    <a16:creationId xmlns:a16="http://schemas.microsoft.com/office/drawing/2014/main" id="{698D2445-7629-B5DA-8609-E0657A1D9315}"/>
                  </a:ext>
                </a:extLst>
              </p:cNvPr>
              <p:cNvCxnSpPr>
                <a:cxnSpLocks/>
              </p:cNvCxnSpPr>
              <p:nvPr/>
            </p:nvCxnSpPr>
            <p:spPr>
              <a:xfrm flipH="1">
                <a:off x="2136362" y="1772100"/>
                <a:ext cx="373141" cy="280318"/>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a:extLst>
                  <a:ext uri="{FF2B5EF4-FFF2-40B4-BE49-F238E27FC236}">
                    <a16:creationId xmlns:a16="http://schemas.microsoft.com/office/drawing/2014/main" id="{05217FA0-CD9D-0FD7-E2E3-A60B50A0DD35}"/>
                  </a:ext>
                </a:extLst>
              </p:cNvPr>
              <p:cNvCxnSpPr>
                <a:cxnSpLocks/>
              </p:cNvCxnSpPr>
              <p:nvPr/>
            </p:nvCxnSpPr>
            <p:spPr>
              <a:xfrm>
                <a:off x="3580265" y="1855643"/>
                <a:ext cx="0" cy="403597"/>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מחבר חץ ישר 37">
              <a:extLst>
                <a:ext uri="{FF2B5EF4-FFF2-40B4-BE49-F238E27FC236}">
                  <a16:creationId xmlns:a16="http://schemas.microsoft.com/office/drawing/2014/main" id="{9303E4F7-AC6C-CD1E-F3A1-58E2AE95FE0D}"/>
                </a:ext>
              </a:extLst>
            </p:cNvPr>
            <p:cNvCxnSpPr>
              <a:cxnSpLocks/>
            </p:cNvCxnSpPr>
            <p:nvPr/>
          </p:nvCxnSpPr>
          <p:spPr>
            <a:xfrm>
              <a:off x="5016171" y="1771945"/>
              <a:ext cx="373141" cy="280318"/>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2000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BC04-D616-989A-CB66-61CEFF4A41D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35DD32B-74E9-19A3-5615-868D5E486B56}"/>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The end</a:t>
            </a:r>
          </a:p>
        </p:txBody>
      </p:sp>
      <p:sp>
        <p:nvSpPr>
          <p:cNvPr id="2" name="תיבת טקסט 1">
            <a:extLst>
              <a:ext uri="{FF2B5EF4-FFF2-40B4-BE49-F238E27FC236}">
                <a16:creationId xmlns:a16="http://schemas.microsoft.com/office/drawing/2014/main" id="{54E72164-5728-5D70-CC61-15C20131A161}"/>
              </a:ext>
            </a:extLst>
          </p:cNvPr>
          <p:cNvSpPr txBox="1"/>
          <p:nvPr/>
        </p:nvSpPr>
        <p:spPr>
          <a:xfrm>
            <a:off x="0" y="3794395"/>
            <a:ext cx="12230100" cy="523220"/>
          </a:xfrm>
          <a:prstGeom prst="rect">
            <a:avLst/>
          </a:prstGeom>
          <a:noFill/>
        </p:spPr>
        <p:txBody>
          <a:bodyPr wrap="square" rtlCol="1">
            <a:spAutoFit/>
          </a:bodyPr>
          <a:lstStyle/>
          <a:p>
            <a:pPr algn="ctr"/>
            <a:r>
              <a:rPr lang="en-US" sz="2800" dirty="0"/>
              <a:t>Thank you for listening </a:t>
            </a:r>
            <a:r>
              <a:rPr lang="en-US" sz="2800" dirty="0">
                <a:sym typeface="Wingdings" panose="05000000000000000000" pitchFamily="2" charset="2"/>
              </a:rPr>
              <a:t> </a:t>
            </a:r>
            <a:endParaRPr lang="he-IL" sz="2800" dirty="0"/>
          </a:p>
        </p:txBody>
      </p:sp>
    </p:spTree>
    <p:extLst>
      <p:ext uri="{BB962C8B-B14F-4D97-AF65-F5344CB8AC3E}">
        <p14:creationId xmlns:p14="http://schemas.microsoft.com/office/powerpoint/2010/main" val="181668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B98DA-3B89-F11E-537C-A0F2679FE803}"/>
            </a:ext>
          </a:extLst>
        </p:cNvPr>
        <p:cNvGrpSpPr/>
        <p:nvPr/>
      </p:nvGrpSpPr>
      <p:grpSpPr>
        <a:xfrm>
          <a:off x="0" y="0"/>
          <a:ext cx="0" cy="0"/>
          <a:chOff x="0" y="0"/>
          <a:chExt cx="0" cy="0"/>
        </a:xfrm>
      </p:grpSpPr>
      <p:sp>
        <p:nvSpPr>
          <p:cNvPr id="73" name="Title 1">
            <a:extLst>
              <a:ext uri="{FF2B5EF4-FFF2-40B4-BE49-F238E27FC236}">
                <a16:creationId xmlns:a16="http://schemas.microsoft.com/office/drawing/2014/main" id="{43F28F18-2B45-55F5-3527-26DF7BEE7945}"/>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450156D0-6264-EE61-B036-C4AF366B2006}"/>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Angular resolution</a:t>
            </a:r>
          </a:p>
        </p:txBody>
      </p:sp>
      <p:sp>
        <p:nvSpPr>
          <p:cNvPr id="75" name="תיבת טקסט 74">
            <a:extLst>
              <a:ext uri="{FF2B5EF4-FFF2-40B4-BE49-F238E27FC236}">
                <a16:creationId xmlns:a16="http://schemas.microsoft.com/office/drawing/2014/main" id="{2D9C1D48-2F6C-1D8D-BFB3-C843920C3D19}"/>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Introduction</a:t>
            </a:r>
            <a:endParaRPr lang="he-IL" dirty="0">
              <a:solidFill>
                <a:schemeClr val="bg1"/>
              </a:solidFill>
            </a:endParaRPr>
          </a:p>
        </p:txBody>
      </p:sp>
      <p:sp>
        <p:nvSpPr>
          <p:cNvPr id="76" name="תיבת טקסט 75">
            <a:extLst>
              <a:ext uri="{FF2B5EF4-FFF2-40B4-BE49-F238E27FC236}">
                <a16:creationId xmlns:a16="http://schemas.microsoft.com/office/drawing/2014/main" id="{C93CD470-B6CF-B9E3-41D1-A3EB6AC17BB5}"/>
              </a:ext>
            </a:extLst>
          </p:cNvPr>
          <p:cNvSpPr txBox="1"/>
          <p:nvPr/>
        </p:nvSpPr>
        <p:spPr>
          <a:xfrm>
            <a:off x="5291323" y="-117719"/>
            <a:ext cx="979937" cy="584775"/>
          </a:xfrm>
          <a:prstGeom prst="rect">
            <a:avLst/>
          </a:prstGeom>
          <a:noFill/>
        </p:spPr>
        <p:txBody>
          <a:bodyPr wrap="square" rtlCol="1">
            <a:spAutoFit/>
          </a:bodyPr>
          <a:lstStyle/>
          <a:p>
            <a:pPr algn="r"/>
            <a:r>
              <a:rPr lang="en-US" sz="3200" b="1" dirty="0">
                <a:solidFill>
                  <a:schemeClr val="bg2">
                    <a:lumMod val="50000"/>
                  </a:schemeClr>
                </a:solidFill>
              </a:rPr>
              <a:t>II</a:t>
            </a:r>
            <a:r>
              <a:rPr lang="en-US" sz="3200" b="1" dirty="0">
                <a:solidFill>
                  <a:schemeClr val="bg1">
                    <a:lumMod val="85000"/>
                  </a:schemeClr>
                </a:solidFill>
              </a:rPr>
              <a:t>I</a:t>
            </a:r>
            <a:r>
              <a:rPr lang="en-US" sz="3200" b="1" dirty="0">
                <a:solidFill>
                  <a:schemeClr val="bg2">
                    <a:lumMod val="50000"/>
                  </a:schemeClr>
                </a:solidFill>
              </a:rPr>
              <a:t>I</a:t>
            </a:r>
            <a:endParaRPr lang="he-IL" sz="3200" b="1" dirty="0">
              <a:solidFill>
                <a:schemeClr val="bg2">
                  <a:lumMod val="50000"/>
                </a:schemeClr>
              </a:solidFill>
            </a:endParaRPr>
          </a:p>
        </p:txBody>
      </p:sp>
      <p:pic>
        <p:nvPicPr>
          <p:cNvPr id="1026" name="Picture 2">
            <a:extLst>
              <a:ext uri="{FF2B5EF4-FFF2-40B4-BE49-F238E27FC236}">
                <a16:creationId xmlns:a16="http://schemas.microsoft.com/office/drawing/2014/main" id="{0A5CA40E-72E4-3141-298F-837B5F329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267" y="1633084"/>
            <a:ext cx="7248883" cy="49582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2" name="תיבת טקסט 81">
            <a:extLst>
              <a:ext uri="{FF2B5EF4-FFF2-40B4-BE49-F238E27FC236}">
                <a16:creationId xmlns:a16="http://schemas.microsoft.com/office/drawing/2014/main" id="{D50B0802-577F-8DE2-CEA3-B3C867098BAE}"/>
              </a:ext>
            </a:extLst>
          </p:cNvPr>
          <p:cNvSpPr txBox="1"/>
          <p:nvPr/>
        </p:nvSpPr>
        <p:spPr>
          <a:xfrm>
            <a:off x="5310541" y="6422024"/>
            <a:ext cx="6919559" cy="338554"/>
          </a:xfrm>
          <a:prstGeom prst="rect">
            <a:avLst/>
          </a:prstGeom>
          <a:noFill/>
        </p:spPr>
        <p:txBody>
          <a:bodyPr wrap="square">
            <a:spAutoFit/>
          </a:bodyPr>
          <a:lstStyle/>
          <a:p>
            <a:pPr algn="r"/>
            <a:r>
              <a:rPr lang="en-US" sz="1600" i="1" dirty="0">
                <a:solidFill>
                  <a:schemeClr val="bg1">
                    <a:lumMod val="65000"/>
                  </a:schemeClr>
                </a:solidFill>
              </a:rPr>
              <a:t>Atacama Large Millimeter/submillimeter Array (ALMA), b</a:t>
            </a:r>
            <a:r>
              <a:rPr lang="he-IL" sz="1600" i="1" dirty="0">
                <a:solidFill>
                  <a:schemeClr val="bg1">
                    <a:lumMod val="65000"/>
                  </a:schemeClr>
                </a:solidFill>
              </a:rPr>
              <a:t>y</a:t>
            </a:r>
            <a:r>
              <a:rPr lang="en-US" sz="1600" i="1" dirty="0">
                <a:solidFill>
                  <a:schemeClr val="bg1">
                    <a:lumMod val="65000"/>
                  </a:schemeClr>
                </a:solidFill>
              </a:rPr>
              <a:t> Babak Tafreshi,</a:t>
            </a:r>
            <a:r>
              <a:rPr lang="he-IL" sz="1600" i="1" dirty="0">
                <a:solidFill>
                  <a:schemeClr val="bg1">
                    <a:lumMod val="65000"/>
                  </a:schemeClr>
                </a:solidFill>
              </a:rPr>
              <a:t> </a:t>
            </a:r>
            <a:r>
              <a:rPr lang="en-US" sz="1600" i="1" dirty="0">
                <a:solidFill>
                  <a:schemeClr val="bg1">
                    <a:lumMod val="65000"/>
                  </a:schemeClr>
                </a:solidFill>
              </a:rPr>
              <a:t>ESO</a:t>
            </a:r>
            <a:endParaRPr lang="he-IL" sz="1600" i="1" dirty="0">
              <a:solidFill>
                <a:schemeClr val="bg1">
                  <a:lumMod val="65000"/>
                </a:schemeClr>
              </a:solidFill>
            </a:endParaRPr>
          </a:p>
        </p:txBody>
      </p:sp>
      <p:cxnSp>
        <p:nvCxnSpPr>
          <p:cNvPr id="84" name="מחבר חץ ישר 83">
            <a:extLst>
              <a:ext uri="{FF2B5EF4-FFF2-40B4-BE49-F238E27FC236}">
                <a16:creationId xmlns:a16="http://schemas.microsoft.com/office/drawing/2014/main" id="{3DA41809-C831-87F5-1A1A-FC089B65038A}"/>
              </a:ext>
            </a:extLst>
          </p:cNvPr>
          <p:cNvCxnSpPr>
            <a:cxnSpLocks/>
          </p:cNvCxnSpPr>
          <p:nvPr/>
        </p:nvCxnSpPr>
        <p:spPr>
          <a:xfrm>
            <a:off x="7981950" y="4489979"/>
            <a:ext cx="1714500" cy="310621"/>
          </a:xfrm>
          <a:prstGeom prst="straightConnector1">
            <a:avLst/>
          </a:prstGeom>
          <a:ln w="190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7" name="תיבת טקסט 86">
            <a:extLst>
              <a:ext uri="{FF2B5EF4-FFF2-40B4-BE49-F238E27FC236}">
                <a16:creationId xmlns:a16="http://schemas.microsoft.com/office/drawing/2014/main" id="{792DC54C-A020-C166-FBD5-AE07DC4183B2}"/>
              </a:ext>
            </a:extLst>
          </p:cNvPr>
          <p:cNvSpPr txBox="1"/>
          <p:nvPr/>
        </p:nvSpPr>
        <p:spPr>
          <a:xfrm rot="683896">
            <a:off x="8324389" y="4338101"/>
            <a:ext cx="1172497" cy="369332"/>
          </a:xfrm>
          <a:prstGeom prst="rect">
            <a:avLst/>
          </a:prstGeom>
          <a:noFill/>
        </p:spPr>
        <p:txBody>
          <a:bodyPr wrap="square" rtlCol="1">
            <a:spAutoFit/>
          </a:bodyPr>
          <a:lstStyle/>
          <a:p>
            <a:r>
              <a:rPr lang="en-US" dirty="0">
                <a:solidFill>
                  <a:srgbClr val="FFC000"/>
                </a:solidFill>
              </a:rPr>
              <a:t>A baseline</a:t>
            </a:r>
            <a:endParaRPr lang="he-IL" dirty="0">
              <a:solidFill>
                <a:srgbClr val="FFC000"/>
              </a:solidFill>
            </a:endParaRPr>
          </a:p>
        </p:txBody>
      </p:sp>
      <p:sp>
        <p:nvSpPr>
          <p:cNvPr id="89" name="תיבת טקסט 88">
            <a:extLst>
              <a:ext uri="{FF2B5EF4-FFF2-40B4-BE49-F238E27FC236}">
                <a16:creationId xmlns:a16="http://schemas.microsoft.com/office/drawing/2014/main" id="{4F39CDBD-EF9E-8631-4DD5-07F854470D24}"/>
              </a:ext>
            </a:extLst>
          </p:cNvPr>
          <p:cNvSpPr txBox="1"/>
          <p:nvPr/>
        </p:nvSpPr>
        <p:spPr>
          <a:xfrm>
            <a:off x="424542" y="2389736"/>
            <a:ext cx="3629934" cy="707886"/>
          </a:xfrm>
          <a:prstGeom prst="rect">
            <a:avLst/>
          </a:prstGeom>
          <a:noFill/>
        </p:spPr>
        <p:txBody>
          <a:bodyPr wrap="square" rtlCol="1">
            <a:spAutoFit/>
          </a:bodyPr>
          <a:lstStyle/>
          <a:p>
            <a:r>
              <a:rPr lang="en-US" sz="2000" dirty="0"/>
              <a:t>In telescope arrays, angular resolution is approximated by:</a:t>
            </a:r>
            <a:endParaRPr lang="he-IL" sz="2000" dirty="0"/>
          </a:p>
        </p:txBody>
      </p:sp>
      <p:grpSp>
        <p:nvGrpSpPr>
          <p:cNvPr id="97" name="קבוצה 96">
            <a:extLst>
              <a:ext uri="{FF2B5EF4-FFF2-40B4-BE49-F238E27FC236}">
                <a16:creationId xmlns:a16="http://schemas.microsoft.com/office/drawing/2014/main" id="{5E8D765A-EB4A-5E0F-ED78-BB4982A37BAB}"/>
              </a:ext>
            </a:extLst>
          </p:cNvPr>
          <p:cNvGrpSpPr/>
          <p:nvPr/>
        </p:nvGrpSpPr>
        <p:grpSpPr>
          <a:xfrm>
            <a:off x="1160356" y="3187036"/>
            <a:ext cx="3088809" cy="1996680"/>
            <a:chOff x="1150831" y="2494140"/>
            <a:chExt cx="3088809" cy="1996680"/>
          </a:xfrm>
        </p:grpSpPr>
        <mc:AlternateContent xmlns:mc="http://schemas.openxmlformats.org/markup-compatibility/2006" xmlns:a14="http://schemas.microsoft.com/office/drawing/2010/main">
          <mc:Choice Requires="a14">
            <p:sp>
              <p:nvSpPr>
                <p:cNvPr id="66" name="תיבת טקסט 65">
                  <a:extLst>
                    <a:ext uri="{FF2B5EF4-FFF2-40B4-BE49-F238E27FC236}">
                      <a16:creationId xmlns:a16="http://schemas.microsoft.com/office/drawing/2014/main" id="{4E6B974C-8856-3F25-FB6D-04B8C7656958}"/>
                    </a:ext>
                  </a:extLst>
                </p:cNvPr>
                <p:cNvSpPr txBox="1"/>
                <p:nvPr/>
              </p:nvSpPr>
              <p:spPr>
                <a:xfrm>
                  <a:off x="1150831" y="3043686"/>
                  <a:ext cx="1304067" cy="815673"/>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𝑅</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𝜆</m:t>
                            </m:r>
                          </m:num>
                          <m:den>
                            <m:r>
                              <a:rPr lang="en-US" sz="2400" b="0" i="1" smtClean="0">
                                <a:latin typeface="Cambria Math" panose="02040503050406030204" pitchFamily="18" charset="0"/>
                              </a:rPr>
                              <m:t>𝐵</m:t>
                            </m:r>
                          </m:den>
                        </m:f>
                      </m:oMath>
                    </m:oMathPara>
                  </a14:m>
                  <a:endParaRPr lang="he-IL" sz="2400" i="1" dirty="0"/>
                </a:p>
              </p:txBody>
            </p:sp>
          </mc:Choice>
          <mc:Fallback xmlns="">
            <p:sp>
              <p:nvSpPr>
                <p:cNvPr id="66" name="תיבת טקסט 65">
                  <a:extLst>
                    <a:ext uri="{FF2B5EF4-FFF2-40B4-BE49-F238E27FC236}">
                      <a16:creationId xmlns:a16="http://schemas.microsoft.com/office/drawing/2014/main" id="{4E6B974C-8856-3F25-FB6D-04B8C7656958}"/>
                    </a:ext>
                  </a:extLst>
                </p:cNvPr>
                <p:cNvSpPr txBox="1">
                  <a:spLocks noRot="1" noChangeAspect="1" noMove="1" noResize="1" noEditPoints="1" noAdjustHandles="1" noChangeArrowheads="1" noChangeShapeType="1" noTextEdit="1"/>
                </p:cNvSpPr>
                <p:nvPr/>
              </p:nvSpPr>
              <p:spPr>
                <a:xfrm>
                  <a:off x="1150831" y="3043686"/>
                  <a:ext cx="1304067" cy="815673"/>
                </a:xfrm>
                <a:prstGeom prst="rect">
                  <a:avLst/>
                </a:prstGeom>
                <a:blipFill>
                  <a:blip r:embed="rId4"/>
                  <a:stretch>
                    <a:fillRect/>
                  </a:stretch>
                </a:blipFill>
              </p:spPr>
              <p:txBody>
                <a:bodyPr/>
                <a:lstStyle/>
                <a:p>
                  <a:r>
                    <a:rPr lang="he-IL">
                      <a:noFill/>
                    </a:rPr>
                    <a:t> </a:t>
                  </a:r>
                </a:p>
              </p:txBody>
            </p:sp>
          </mc:Fallback>
        </mc:AlternateContent>
        <p:sp>
          <p:nvSpPr>
            <p:cNvPr id="94" name="תיבת טקסט 93">
              <a:extLst>
                <a:ext uri="{FF2B5EF4-FFF2-40B4-BE49-F238E27FC236}">
                  <a16:creationId xmlns:a16="http://schemas.microsoft.com/office/drawing/2014/main" id="{90A300EF-399A-32AB-0AE5-0534D85EA942}"/>
                </a:ext>
              </a:extLst>
            </p:cNvPr>
            <p:cNvSpPr txBox="1"/>
            <p:nvPr/>
          </p:nvSpPr>
          <p:spPr>
            <a:xfrm>
              <a:off x="2349038" y="3906045"/>
              <a:ext cx="1745679" cy="584775"/>
            </a:xfrm>
            <a:prstGeom prst="rect">
              <a:avLst/>
            </a:prstGeom>
            <a:noFill/>
          </p:spPr>
          <p:txBody>
            <a:bodyPr wrap="square" rtlCol="1">
              <a:spAutoFit/>
            </a:bodyPr>
            <a:lstStyle/>
            <a:p>
              <a:r>
                <a:rPr lang="en-US" sz="1600" dirty="0"/>
                <a:t>Largest baseline in the array</a:t>
              </a:r>
              <a:endParaRPr lang="he-IL" sz="1600" dirty="0"/>
            </a:p>
          </p:txBody>
        </p:sp>
        <p:cxnSp>
          <p:nvCxnSpPr>
            <p:cNvPr id="95" name="מחבר חץ ישר 94">
              <a:extLst>
                <a:ext uri="{FF2B5EF4-FFF2-40B4-BE49-F238E27FC236}">
                  <a16:creationId xmlns:a16="http://schemas.microsoft.com/office/drawing/2014/main" id="{DA93286E-D7C4-3EF4-E0BB-17CF79403BBC}"/>
                </a:ext>
              </a:extLst>
            </p:cNvPr>
            <p:cNvCxnSpPr>
              <a:cxnSpLocks/>
            </p:cNvCxnSpPr>
            <p:nvPr/>
          </p:nvCxnSpPr>
          <p:spPr>
            <a:xfrm flipH="1">
              <a:off x="2200275" y="2785023"/>
              <a:ext cx="226048" cy="331641"/>
            </a:xfrm>
            <a:prstGeom prst="straightConnector1">
              <a:avLst/>
            </a:prstGeom>
            <a:ln w="19050">
              <a:solidFill>
                <a:srgbClr val="246876"/>
              </a:solidFill>
              <a:tailEnd type="triangle"/>
            </a:ln>
          </p:spPr>
          <p:style>
            <a:lnRef idx="1">
              <a:schemeClr val="accent1"/>
            </a:lnRef>
            <a:fillRef idx="0">
              <a:schemeClr val="accent1"/>
            </a:fillRef>
            <a:effectRef idx="0">
              <a:schemeClr val="accent1"/>
            </a:effectRef>
            <a:fontRef idx="minor">
              <a:schemeClr val="tx1"/>
            </a:fontRef>
          </p:style>
        </p:cxnSp>
        <p:sp>
          <p:nvSpPr>
            <p:cNvPr id="96" name="תיבת טקסט 95">
              <a:extLst>
                <a:ext uri="{FF2B5EF4-FFF2-40B4-BE49-F238E27FC236}">
                  <a16:creationId xmlns:a16="http://schemas.microsoft.com/office/drawing/2014/main" id="{790501C1-1092-96C0-0CC7-3E698CAE9176}"/>
                </a:ext>
              </a:extLst>
            </p:cNvPr>
            <p:cNvSpPr txBox="1"/>
            <p:nvPr/>
          </p:nvSpPr>
          <p:spPr>
            <a:xfrm>
              <a:off x="2424458" y="2494140"/>
              <a:ext cx="1815182" cy="584775"/>
            </a:xfrm>
            <a:prstGeom prst="rect">
              <a:avLst/>
            </a:prstGeom>
            <a:noFill/>
          </p:spPr>
          <p:txBody>
            <a:bodyPr wrap="square" rtlCol="1">
              <a:spAutoFit/>
            </a:bodyPr>
            <a:lstStyle/>
            <a:p>
              <a:r>
                <a:rPr lang="en-US" sz="1600" dirty="0"/>
                <a:t>Radiation wavelength</a:t>
              </a:r>
              <a:endParaRPr lang="he-IL" sz="1600" dirty="0"/>
            </a:p>
          </p:txBody>
        </p:sp>
        <p:cxnSp>
          <p:nvCxnSpPr>
            <p:cNvPr id="91" name="מחבר חץ ישר 90">
              <a:extLst>
                <a:ext uri="{FF2B5EF4-FFF2-40B4-BE49-F238E27FC236}">
                  <a16:creationId xmlns:a16="http://schemas.microsoft.com/office/drawing/2014/main" id="{E86FC91D-0150-463B-DA2A-BDDFBB657DF1}"/>
                </a:ext>
              </a:extLst>
            </p:cNvPr>
            <p:cNvCxnSpPr>
              <a:cxnSpLocks/>
            </p:cNvCxnSpPr>
            <p:nvPr/>
          </p:nvCxnSpPr>
          <p:spPr>
            <a:xfrm flipH="1" flipV="1">
              <a:off x="2162175" y="3906984"/>
              <a:ext cx="226048" cy="331641"/>
            </a:xfrm>
            <a:prstGeom prst="straightConnector1">
              <a:avLst/>
            </a:prstGeom>
            <a:ln w="19050">
              <a:solidFill>
                <a:srgbClr val="246876"/>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8" name="תיבת טקסט 97">
                <a:extLst>
                  <a:ext uri="{FF2B5EF4-FFF2-40B4-BE49-F238E27FC236}">
                    <a16:creationId xmlns:a16="http://schemas.microsoft.com/office/drawing/2014/main" id="{1B99FA08-1504-96B1-E849-C5D02391190E}"/>
                  </a:ext>
                </a:extLst>
              </p:cNvPr>
              <p:cNvSpPr txBox="1"/>
              <p:nvPr/>
            </p:nvSpPr>
            <p:spPr>
              <a:xfrm>
                <a:off x="424541" y="1633084"/>
                <a:ext cx="4575725" cy="707886"/>
              </a:xfrm>
              <a:prstGeom prst="rect">
                <a:avLst/>
              </a:prstGeom>
              <a:noFill/>
            </p:spPr>
            <p:txBody>
              <a:bodyPr wrap="square" rtlCol="1">
                <a:spAutoFit/>
              </a:bodyPr>
              <a:lstStyle/>
              <a:p>
                <a:r>
                  <a:rPr lang="en-US" sz="2000" dirty="0"/>
                  <a:t>Angular resolution </a:t>
                </a:r>
                <a14:m>
                  <m:oMath xmlns:m="http://schemas.openxmlformats.org/officeDocument/2006/math">
                    <m:r>
                      <a:rPr lang="en-US" sz="2000" b="0" i="1" smtClean="0">
                        <a:latin typeface="Cambria Math" panose="02040503050406030204" pitchFamily="18" charset="0"/>
                      </a:rPr>
                      <m:t>𝑅</m:t>
                    </m:r>
                  </m:oMath>
                </a14:m>
                <a:r>
                  <a:rPr lang="en-US" sz="2000" dirty="0"/>
                  <a:t> describes the smallest size object the system can image.</a:t>
                </a:r>
                <a:endParaRPr lang="he-IL" sz="2000" dirty="0"/>
              </a:p>
            </p:txBody>
          </p:sp>
        </mc:Choice>
        <mc:Fallback xmlns="">
          <p:sp>
            <p:nvSpPr>
              <p:cNvPr id="98" name="תיבת טקסט 97">
                <a:extLst>
                  <a:ext uri="{FF2B5EF4-FFF2-40B4-BE49-F238E27FC236}">
                    <a16:creationId xmlns:a16="http://schemas.microsoft.com/office/drawing/2014/main" id="{1B99FA08-1504-96B1-E849-C5D02391190E}"/>
                  </a:ext>
                </a:extLst>
              </p:cNvPr>
              <p:cNvSpPr txBox="1">
                <a:spLocks noRot="1" noChangeAspect="1" noMove="1" noResize="1" noEditPoints="1" noAdjustHandles="1" noChangeArrowheads="1" noChangeShapeType="1" noTextEdit="1"/>
              </p:cNvSpPr>
              <p:nvPr/>
            </p:nvSpPr>
            <p:spPr>
              <a:xfrm>
                <a:off x="424541" y="1633084"/>
                <a:ext cx="4575725" cy="707886"/>
              </a:xfrm>
              <a:prstGeom prst="rect">
                <a:avLst/>
              </a:prstGeom>
              <a:blipFill>
                <a:blip r:embed="rId5"/>
                <a:stretch>
                  <a:fillRect l="-1467" t="-5172" r="-667" b="-14655"/>
                </a:stretch>
              </a:blipFill>
            </p:spPr>
            <p:txBody>
              <a:bodyPr/>
              <a:lstStyle/>
              <a:p>
                <a:r>
                  <a:rPr lang="he-IL">
                    <a:noFill/>
                  </a:rPr>
                  <a:t> </a:t>
                </a:r>
              </a:p>
            </p:txBody>
          </p:sp>
        </mc:Fallback>
      </mc:AlternateContent>
      <p:sp>
        <p:nvSpPr>
          <p:cNvPr id="107" name="תיבת טקסט 106">
            <a:extLst>
              <a:ext uri="{FF2B5EF4-FFF2-40B4-BE49-F238E27FC236}">
                <a16:creationId xmlns:a16="http://schemas.microsoft.com/office/drawing/2014/main" id="{6F5A189E-7A6E-2CAC-2510-90E6D0173042}"/>
              </a:ext>
            </a:extLst>
          </p:cNvPr>
          <p:cNvSpPr txBox="1"/>
          <p:nvPr/>
        </p:nvSpPr>
        <p:spPr>
          <a:xfrm>
            <a:off x="2555158" y="5803957"/>
            <a:ext cx="1815182" cy="584775"/>
          </a:xfrm>
          <a:prstGeom prst="rect">
            <a:avLst/>
          </a:prstGeom>
          <a:noFill/>
        </p:spPr>
        <p:txBody>
          <a:bodyPr wrap="square">
            <a:spAutoFit/>
          </a:bodyPr>
          <a:lstStyle/>
          <a:p>
            <a:pPr algn="ctr"/>
            <a:r>
              <a:rPr lang="en-US" sz="1600" dirty="0">
                <a:solidFill>
                  <a:schemeClr val="bg1">
                    <a:lumMod val="50000"/>
                  </a:schemeClr>
                </a:solidFill>
              </a:rPr>
              <a:t>Finer details imaging</a:t>
            </a:r>
            <a:endParaRPr lang="he-IL" sz="1600" dirty="0">
              <a:solidFill>
                <a:schemeClr val="bg1">
                  <a:lumMod val="50000"/>
                </a:schemeClr>
              </a:solidFill>
            </a:endParaRPr>
          </a:p>
        </p:txBody>
      </p:sp>
      <p:cxnSp>
        <p:nvCxnSpPr>
          <p:cNvPr id="109" name="מחבר חץ ישר 108">
            <a:extLst>
              <a:ext uri="{FF2B5EF4-FFF2-40B4-BE49-F238E27FC236}">
                <a16:creationId xmlns:a16="http://schemas.microsoft.com/office/drawing/2014/main" id="{978878E5-3754-6E69-44DC-04883AFB95FA}"/>
              </a:ext>
            </a:extLst>
          </p:cNvPr>
          <p:cNvCxnSpPr>
            <a:cxnSpLocks/>
          </p:cNvCxnSpPr>
          <p:nvPr/>
        </p:nvCxnSpPr>
        <p:spPr>
          <a:xfrm>
            <a:off x="2009775" y="5614976"/>
            <a:ext cx="628650" cy="0"/>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תיבת טקסט 113">
                <a:extLst>
                  <a:ext uri="{FF2B5EF4-FFF2-40B4-BE49-F238E27FC236}">
                    <a16:creationId xmlns:a16="http://schemas.microsoft.com/office/drawing/2014/main" id="{67973342-4710-191A-FF99-E0C98CD9FFAA}"/>
                  </a:ext>
                </a:extLst>
              </p:cNvPr>
              <p:cNvSpPr txBox="1"/>
              <p:nvPr/>
            </p:nvSpPr>
            <p:spPr>
              <a:xfrm>
                <a:off x="2803124" y="5342859"/>
                <a:ext cx="1403353" cy="461665"/>
              </a:xfrm>
              <a:prstGeom prst="rect">
                <a:avLst/>
              </a:prstGeom>
              <a:noFill/>
            </p:spPr>
            <p:txBody>
              <a:bodyPr wrap="square">
                <a:spAutoFit/>
              </a:bodyPr>
              <a:lstStyle/>
              <a:p>
                <a:r>
                  <a:rPr lang="en-US" sz="2400" b="0" dirty="0"/>
                  <a:t>Smaller </a:t>
                </a:r>
                <a14:m>
                  <m:oMath xmlns:m="http://schemas.openxmlformats.org/officeDocument/2006/math">
                    <m:r>
                      <a:rPr lang="en-US" sz="2400" b="0" i="1" smtClean="0">
                        <a:latin typeface="Cambria Math" panose="02040503050406030204" pitchFamily="18" charset="0"/>
                      </a:rPr>
                      <m:t>𝑅</m:t>
                    </m:r>
                  </m:oMath>
                </a14:m>
                <a:endParaRPr lang="he-IL" sz="2400" dirty="0"/>
              </a:p>
            </p:txBody>
          </p:sp>
        </mc:Choice>
        <mc:Fallback xmlns="">
          <p:sp>
            <p:nvSpPr>
              <p:cNvPr id="114" name="תיבת טקסט 113">
                <a:extLst>
                  <a:ext uri="{FF2B5EF4-FFF2-40B4-BE49-F238E27FC236}">
                    <a16:creationId xmlns:a16="http://schemas.microsoft.com/office/drawing/2014/main" id="{67973342-4710-191A-FF99-E0C98CD9FFAA}"/>
                  </a:ext>
                </a:extLst>
              </p:cNvPr>
              <p:cNvSpPr txBox="1">
                <a:spLocks noRot="1" noChangeAspect="1" noMove="1" noResize="1" noEditPoints="1" noAdjustHandles="1" noChangeArrowheads="1" noChangeShapeType="1" noTextEdit="1"/>
              </p:cNvSpPr>
              <p:nvPr/>
            </p:nvSpPr>
            <p:spPr>
              <a:xfrm>
                <a:off x="2803124" y="5342859"/>
                <a:ext cx="1403353" cy="461665"/>
              </a:xfrm>
              <a:prstGeom prst="rect">
                <a:avLst/>
              </a:prstGeom>
              <a:blipFill>
                <a:blip r:embed="rId6"/>
                <a:stretch>
                  <a:fillRect l="-6957" t="-10526" b="-28947"/>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5" name="תיבת טקסט 114">
                <a:extLst>
                  <a:ext uri="{FF2B5EF4-FFF2-40B4-BE49-F238E27FC236}">
                    <a16:creationId xmlns:a16="http://schemas.microsoft.com/office/drawing/2014/main" id="{B03693F9-4BF4-AA74-B5A6-EDD444FEC693}"/>
                  </a:ext>
                </a:extLst>
              </p:cNvPr>
              <p:cNvSpPr txBox="1"/>
              <p:nvPr/>
            </p:nvSpPr>
            <p:spPr>
              <a:xfrm>
                <a:off x="584889" y="5342292"/>
                <a:ext cx="1304067" cy="461665"/>
              </a:xfrm>
              <a:prstGeom prst="rect">
                <a:avLst/>
              </a:prstGeom>
              <a:noFill/>
            </p:spPr>
            <p:txBody>
              <a:bodyPr wrap="square">
                <a:spAutoFit/>
              </a:bodyPr>
              <a:lstStyle/>
              <a:p>
                <a:r>
                  <a:rPr lang="en-US" sz="2400" b="0" dirty="0"/>
                  <a:t>Larger </a:t>
                </a:r>
                <a14:m>
                  <m:oMath xmlns:m="http://schemas.openxmlformats.org/officeDocument/2006/math">
                    <m:r>
                      <a:rPr lang="en-US" sz="2400" b="0" i="1" smtClean="0">
                        <a:latin typeface="Cambria Math" panose="02040503050406030204" pitchFamily="18" charset="0"/>
                      </a:rPr>
                      <m:t>𝐵</m:t>
                    </m:r>
                  </m:oMath>
                </a14:m>
                <a:endParaRPr lang="he-IL" sz="2400" i="1" dirty="0"/>
              </a:p>
            </p:txBody>
          </p:sp>
        </mc:Choice>
        <mc:Fallback xmlns="">
          <p:sp>
            <p:nvSpPr>
              <p:cNvPr id="115" name="תיבת טקסט 114">
                <a:extLst>
                  <a:ext uri="{FF2B5EF4-FFF2-40B4-BE49-F238E27FC236}">
                    <a16:creationId xmlns:a16="http://schemas.microsoft.com/office/drawing/2014/main" id="{B03693F9-4BF4-AA74-B5A6-EDD444FEC693}"/>
                  </a:ext>
                </a:extLst>
              </p:cNvPr>
              <p:cNvSpPr txBox="1">
                <a:spLocks noRot="1" noChangeAspect="1" noMove="1" noResize="1" noEditPoints="1" noAdjustHandles="1" noChangeArrowheads="1" noChangeShapeType="1" noTextEdit="1"/>
              </p:cNvSpPr>
              <p:nvPr/>
            </p:nvSpPr>
            <p:spPr>
              <a:xfrm>
                <a:off x="584889" y="5342292"/>
                <a:ext cx="1304067" cy="461665"/>
              </a:xfrm>
              <a:prstGeom prst="rect">
                <a:avLst/>
              </a:prstGeom>
              <a:blipFill>
                <a:blip r:embed="rId7"/>
                <a:stretch>
                  <a:fillRect l="-7477" t="-10526" b="-28947"/>
                </a:stretch>
              </a:blipFill>
            </p:spPr>
            <p:txBody>
              <a:bodyPr/>
              <a:lstStyle/>
              <a:p>
                <a:r>
                  <a:rPr lang="he-IL">
                    <a:noFill/>
                  </a:rPr>
                  <a:t> </a:t>
                </a:r>
              </a:p>
            </p:txBody>
          </p:sp>
        </mc:Fallback>
      </mc:AlternateContent>
      <p:sp>
        <p:nvSpPr>
          <p:cNvPr id="118" name="תיבת טקסט 117">
            <a:extLst>
              <a:ext uri="{FF2B5EF4-FFF2-40B4-BE49-F238E27FC236}">
                <a16:creationId xmlns:a16="http://schemas.microsoft.com/office/drawing/2014/main" id="{81D7C060-4F1B-0E07-C3C7-7B279C336589}"/>
              </a:ext>
            </a:extLst>
          </p:cNvPr>
          <p:cNvSpPr txBox="1"/>
          <p:nvPr/>
        </p:nvSpPr>
        <p:spPr>
          <a:xfrm>
            <a:off x="425273" y="5803957"/>
            <a:ext cx="1481821" cy="584775"/>
          </a:xfrm>
          <a:prstGeom prst="rect">
            <a:avLst/>
          </a:prstGeom>
          <a:noFill/>
        </p:spPr>
        <p:txBody>
          <a:bodyPr wrap="square" rtlCol="1">
            <a:spAutoFit/>
          </a:bodyPr>
          <a:lstStyle/>
          <a:p>
            <a:pPr algn="ctr"/>
            <a:r>
              <a:rPr lang="en-US" sz="1600" dirty="0">
                <a:solidFill>
                  <a:schemeClr val="bg1">
                    <a:lumMod val="50000"/>
                  </a:schemeClr>
                </a:solidFill>
              </a:rPr>
              <a:t>Larger maximal baseline</a:t>
            </a:r>
          </a:p>
        </p:txBody>
      </p:sp>
      <mc:AlternateContent xmlns:mc="http://schemas.openxmlformats.org/markup-compatibility/2006" xmlns:a14="http://schemas.microsoft.com/office/drawing/2010/main">
        <mc:Choice Requires="a14">
          <p:sp>
            <p:nvSpPr>
              <p:cNvPr id="120" name="תיבת טקסט 119">
                <a:extLst>
                  <a:ext uri="{FF2B5EF4-FFF2-40B4-BE49-F238E27FC236}">
                    <a16:creationId xmlns:a16="http://schemas.microsoft.com/office/drawing/2014/main" id="{8C8C7552-A15B-5293-B844-08CAD961753D}"/>
                  </a:ext>
                </a:extLst>
              </p:cNvPr>
              <p:cNvSpPr txBox="1"/>
              <p:nvPr/>
            </p:nvSpPr>
            <p:spPr>
              <a:xfrm>
                <a:off x="1897569" y="4212245"/>
                <a:ext cx="414717" cy="400110"/>
              </a:xfrm>
              <a:prstGeom prst="rect">
                <a:avLst/>
              </a:prstGeom>
              <a:solidFill>
                <a:schemeClr val="bg1"/>
              </a:solid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2000" b="1" i="1" smtClean="0">
                          <a:ln w="22225">
                            <a:solidFill>
                              <a:schemeClr val="accent2"/>
                            </a:solidFill>
                            <a:prstDash val="solid"/>
                          </a:ln>
                          <a:solidFill>
                            <a:schemeClr val="accent2">
                              <a:lumMod val="40000"/>
                              <a:lumOff val="60000"/>
                            </a:schemeClr>
                          </a:solidFill>
                          <a:latin typeface="Cambria Math" panose="02040503050406030204" pitchFamily="18" charset="0"/>
                        </a:rPr>
                        <m:t>𝐷</m:t>
                      </m:r>
                    </m:oMath>
                  </m:oMathPara>
                </a14:m>
                <a:endParaRPr lang="he-IL" sz="2000" b="1" dirty="0">
                  <a:ln w="22225">
                    <a:solidFill>
                      <a:schemeClr val="accent2"/>
                    </a:solidFill>
                    <a:prstDash val="solid"/>
                  </a:ln>
                  <a:solidFill>
                    <a:schemeClr val="accent2">
                      <a:lumMod val="40000"/>
                      <a:lumOff val="60000"/>
                    </a:schemeClr>
                  </a:solidFill>
                </a:endParaRPr>
              </a:p>
            </p:txBody>
          </p:sp>
        </mc:Choice>
        <mc:Fallback xmlns="">
          <p:sp>
            <p:nvSpPr>
              <p:cNvPr id="120" name="תיבת טקסט 119">
                <a:extLst>
                  <a:ext uri="{FF2B5EF4-FFF2-40B4-BE49-F238E27FC236}">
                    <a16:creationId xmlns:a16="http://schemas.microsoft.com/office/drawing/2014/main" id="{8C8C7552-A15B-5293-B844-08CAD961753D}"/>
                  </a:ext>
                </a:extLst>
              </p:cNvPr>
              <p:cNvSpPr txBox="1">
                <a:spLocks noRot="1" noChangeAspect="1" noMove="1" noResize="1" noEditPoints="1" noAdjustHandles="1" noChangeArrowheads="1" noChangeShapeType="1" noTextEdit="1"/>
              </p:cNvSpPr>
              <p:nvPr/>
            </p:nvSpPr>
            <p:spPr>
              <a:xfrm>
                <a:off x="1897569" y="4212245"/>
                <a:ext cx="414717" cy="400110"/>
              </a:xfrm>
              <a:prstGeom prst="rect">
                <a:avLst/>
              </a:prstGeom>
              <a:blipFill>
                <a:blip r:embed="rId8"/>
                <a:stretch>
                  <a:fillRect/>
                </a:stretch>
              </a:blipFill>
            </p:spPr>
            <p:txBody>
              <a:bodyPr/>
              <a:lstStyle/>
              <a:p>
                <a:r>
                  <a:rPr lang="he-IL">
                    <a:noFill/>
                  </a:rPr>
                  <a:t> </a:t>
                </a:r>
              </a:p>
            </p:txBody>
          </p:sp>
        </mc:Fallback>
      </mc:AlternateContent>
      <p:sp>
        <p:nvSpPr>
          <p:cNvPr id="121" name="תיבת טקסט 120">
            <a:extLst>
              <a:ext uri="{FF2B5EF4-FFF2-40B4-BE49-F238E27FC236}">
                <a16:creationId xmlns:a16="http://schemas.microsoft.com/office/drawing/2014/main" id="{3EB33ABB-7B95-5BFE-178C-D17B8F72CCFE}"/>
              </a:ext>
            </a:extLst>
          </p:cNvPr>
          <p:cNvSpPr txBox="1"/>
          <p:nvPr/>
        </p:nvSpPr>
        <p:spPr>
          <a:xfrm>
            <a:off x="2420192" y="4654292"/>
            <a:ext cx="1542691" cy="584775"/>
          </a:xfrm>
          <a:prstGeom prst="rect">
            <a:avLst/>
          </a:prstGeom>
          <a:solidFill>
            <a:schemeClr val="bg1"/>
          </a:solidFill>
        </p:spPr>
        <p:txBody>
          <a:bodyPr wrap="square" rtlCol="1">
            <a:spAutoFit/>
          </a:bodyPr>
          <a:lstStyle/>
          <a:p>
            <a:r>
              <a:rPr lang="en-US" sz="1600" dirty="0"/>
              <a:t>Aperture diameter</a:t>
            </a:r>
            <a:endParaRPr lang="he-IL" sz="1600" dirty="0"/>
          </a:p>
        </p:txBody>
      </p:sp>
      <p:grpSp>
        <p:nvGrpSpPr>
          <p:cNvPr id="132" name="קבוצה 131">
            <a:extLst>
              <a:ext uri="{FF2B5EF4-FFF2-40B4-BE49-F238E27FC236}">
                <a16:creationId xmlns:a16="http://schemas.microsoft.com/office/drawing/2014/main" id="{8A643F4D-F43E-AFDF-942B-03BF8675F8AD}"/>
              </a:ext>
            </a:extLst>
          </p:cNvPr>
          <p:cNvGrpSpPr/>
          <p:nvPr/>
        </p:nvGrpSpPr>
        <p:grpSpPr>
          <a:xfrm>
            <a:off x="9771808" y="4460623"/>
            <a:ext cx="1229567" cy="430705"/>
            <a:chOff x="9771808" y="4460623"/>
            <a:chExt cx="1229567" cy="430705"/>
          </a:xfrm>
        </p:grpSpPr>
        <p:cxnSp>
          <p:nvCxnSpPr>
            <p:cNvPr id="122" name="מחבר חץ ישר 121">
              <a:extLst>
                <a:ext uri="{FF2B5EF4-FFF2-40B4-BE49-F238E27FC236}">
                  <a16:creationId xmlns:a16="http://schemas.microsoft.com/office/drawing/2014/main" id="{8D8F0A1E-8F25-F55A-13DA-C09AD5829523}"/>
                </a:ext>
              </a:extLst>
            </p:cNvPr>
            <p:cNvCxnSpPr>
              <a:cxnSpLocks/>
            </p:cNvCxnSpPr>
            <p:nvPr/>
          </p:nvCxnSpPr>
          <p:spPr>
            <a:xfrm flipV="1">
              <a:off x="9771808" y="4765700"/>
              <a:ext cx="1229567" cy="125628"/>
            </a:xfrm>
            <a:prstGeom prst="straightConnector1">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0" name="תיבת טקסט 129">
              <a:extLst>
                <a:ext uri="{FF2B5EF4-FFF2-40B4-BE49-F238E27FC236}">
                  <a16:creationId xmlns:a16="http://schemas.microsoft.com/office/drawing/2014/main" id="{2D9BD30A-177F-C751-614F-7E95D2D17068}"/>
                </a:ext>
              </a:extLst>
            </p:cNvPr>
            <p:cNvSpPr txBox="1"/>
            <p:nvPr/>
          </p:nvSpPr>
          <p:spPr>
            <a:xfrm rot="21246841">
              <a:off x="9787655" y="4460623"/>
              <a:ext cx="1172497" cy="369332"/>
            </a:xfrm>
            <a:prstGeom prst="rect">
              <a:avLst/>
            </a:prstGeom>
            <a:noFill/>
          </p:spPr>
          <p:txBody>
            <a:bodyPr wrap="square" rtlCol="1">
              <a:spAutoFit/>
            </a:bodyPr>
            <a:lstStyle/>
            <a:p>
              <a:pPr algn="ctr"/>
              <a:r>
                <a:rPr lang="en-US" dirty="0">
                  <a:solidFill>
                    <a:schemeClr val="accent2"/>
                  </a:solidFill>
                </a:rPr>
                <a:t>Diameter</a:t>
              </a:r>
              <a:endParaRPr lang="he-IL" dirty="0">
                <a:solidFill>
                  <a:schemeClr val="accent2"/>
                </a:solidFill>
              </a:endParaRPr>
            </a:p>
          </p:txBody>
        </p:sp>
      </p:grpSp>
    </p:spTree>
    <p:extLst>
      <p:ext uri="{BB962C8B-B14F-4D97-AF65-F5344CB8AC3E}">
        <p14:creationId xmlns:p14="http://schemas.microsoft.com/office/powerpoint/2010/main" val="2424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down)">
                                      <p:cBhvr>
                                        <p:cTn id="7" dur="500"/>
                                        <p:tgtEl>
                                          <p:spTgt spid="1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wipe(down)">
                                      <p:cBhvr>
                                        <p:cTn id="11" dur="500"/>
                                        <p:tgtEl>
                                          <p:spTgt spid="1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wipe(down)">
                                      <p:cBhvr>
                                        <p:cTn id="1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a:extLst>
            <a:ext uri="{FF2B5EF4-FFF2-40B4-BE49-F238E27FC236}">
              <a16:creationId xmlns:a16="http://schemas.microsoft.com/office/drawing/2014/main" id="{82723E8F-45E2-89DB-AC57-E758739BB6DE}"/>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C0C30626-F728-42A4-D900-C0C1F5E5F531}"/>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8B50BDD4-57EA-701A-E97C-53DE12FF8B05}"/>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Challenges </a:t>
            </a:r>
          </a:p>
        </p:txBody>
      </p:sp>
      <p:sp>
        <p:nvSpPr>
          <p:cNvPr id="3" name="תיבת טקסט 2">
            <a:extLst>
              <a:ext uri="{FF2B5EF4-FFF2-40B4-BE49-F238E27FC236}">
                <a16:creationId xmlns:a16="http://schemas.microsoft.com/office/drawing/2014/main" id="{9BB7FE73-D01E-F37E-37C9-2BE4C661FBAD}"/>
              </a:ext>
            </a:extLst>
          </p:cNvPr>
          <p:cNvSpPr txBox="1"/>
          <p:nvPr/>
        </p:nvSpPr>
        <p:spPr>
          <a:xfrm>
            <a:off x="507158" y="2023568"/>
            <a:ext cx="4017218" cy="1295868"/>
          </a:xfrm>
          <a:prstGeom prst="rect">
            <a:avLst/>
          </a:prstGeom>
          <a:noFill/>
        </p:spPr>
        <p:txBody>
          <a:bodyPr wrap="square" rtlCol="1">
            <a:spAutoFit/>
          </a:bodyPr>
          <a:lstStyle/>
          <a:p>
            <a:pPr>
              <a:lnSpc>
                <a:spcPct val="150000"/>
              </a:lnSpc>
            </a:pPr>
            <a:r>
              <a:rPr lang="en-US" dirty="0"/>
              <a:t>Problems to overcome:</a:t>
            </a:r>
          </a:p>
          <a:p>
            <a:pPr marL="457200" indent="-457200">
              <a:lnSpc>
                <a:spcPct val="150000"/>
              </a:lnSpc>
              <a:buFont typeface="Arial" panose="020B0604020202020204" pitchFamily="34" charset="0"/>
              <a:buChar char="•"/>
            </a:pPr>
            <a:r>
              <a:rPr lang="en-US" dirty="0"/>
              <a:t>If the apertures are too sparse</a:t>
            </a:r>
          </a:p>
          <a:p>
            <a:pPr marL="457200" indent="-457200">
              <a:lnSpc>
                <a:spcPct val="150000"/>
              </a:lnSpc>
              <a:buFont typeface="Arial" panose="020B0604020202020204" pitchFamily="34" charset="0"/>
              <a:buChar char="•"/>
            </a:pPr>
            <a:r>
              <a:rPr lang="en-US" dirty="0"/>
              <a:t>If the apertures are too dense</a:t>
            </a:r>
          </a:p>
        </p:txBody>
      </p:sp>
      <p:sp>
        <p:nvSpPr>
          <p:cNvPr id="4" name="תיבת טקסט 3">
            <a:extLst>
              <a:ext uri="{FF2B5EF4-FFF2-40B4-BE49-F238E27FC236}">
                <a16:creationId xmlns:a16="http://schemas.microsoft.com/office/drawing/2014/main" id="{E1382D7D-29CD-0B30-DADC-58BB015323C0}"/>
              </a:ext>
            </a:extLst>
          </p:cNvPr>
          <p:cNvSpPr txBox="1"/>
          <p:nvPr/>
        </p:nvSpPr>
        <p:spPr>
          <a:xfrm>
            <a:off x="8427195" y="2862075"/>
            <a:ext cx="3764805" cy="646331"/>
          </a:xfrm>
          <a:prstGeom prst="rect">
            <a:avLst/>
          </a:prstGeom>
          <a:noFill/>
        </p:spPr>
        <p:txBody>
          <a:bodyPr wrap="square" rtlCol="1">
            <a:spAutoFit/>
          </a:bodyPr>
          <a:lstStyle/>
          <a:p>
            <a:r>
              <a:rPr lang="en-US" dirty="0"/>
              <a:t>Poor use of information</a:t>
            </a:r>
          </a:p>
          <a:p>
            <a:r>
              <a:rPr lang="en-US" dirty="0"/>
              <a:t>Hard to tell apart faulty apertures</a:t>
            </a:r>
          </a:p>
        </p:txBody>
      </p:sp>
      <p:sp>
        <p:nvSpPr>
          <p:cNvPr id="15" name="תיבת טקסט 14">
            <a:extLst>
              <a:ext uri="{FF2B5EF4-FFF2-40B4-BE49-F238E27FC236}">
                <a16:creationId xmlns:a16="http://schemas.microsoft.com/office/drawing/2014/main" id="{F9FFA6F3-8F8E-DA6B-D048-48D7C81DE5AB}"/>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Introduction</a:t>
            </a:r>
            <a:endParaRPr lang="he-IL" dirty="0">
              <a:solidFill>
                <a:schemeClr val="bg1"/>
              </a:solidFill>
            </a:endParaRPr>
          </a:p>
        </p:txBody>
      </p:sp>
      <p:sp>
        <p:nvSpPr>
          <p:cNvPr id="16" name="תיבת טקסט 15">
            <a:extLst>
              <a:ext uri="{FF2B5EF4-FFF2-40B4-BE49-F238E27FC236}">
                <a16:creationId xmlns:a16="http://schemas.microsoft.com/office/drawing/2014/main" id="{57FEE8D0-6A15-6320-AEA6-009D975C992F}"/>
              </a:ext>
            </a:extLst>
          </p:cNvPr>
          <p:cNvSpPr txBox="1"/>
          <p:nvPr/>
        </p:nvSpPr>
        <p:spPr>
          <a:xfrm>
            <a:off x="5291323" y="-117719"/>
            <a:ext cx="979937" cy="584775"/>
          </a:xfrm>
          <a:prstGeom prst="rect">
            <a:avLst/>
          </a:prstGeom>
          <a:noFill/>
        </p:spPr>
        <p:txBody>
          <a:bodyPr wrap="square" rtlCol="1">
            <a:spAutoFit/>
          </a:bodyPr>
          <a:lstStyle/>
          <a:p>
            <a:pPr algn="r"/>
            <a:r>
              <a:rPr lang="en-US" sz="3200" b="1" dirty="0">
                <a:solidFill>
                  <a:schemeClr val="bg2">
                    <a:lumMod val="50000"/>
                  </a:schemeClr>
                </a:solidFill>
              </a:rPr>
              <a:t>III</a:t>
            </a:r>
            <a:r>
              <a:rPr lang="en-US" sz="3200" b="1" dirty="0">
                <a:solidFill>
                  <a:schemeClr val="bg1">
                    <a:lumMod val="85000"/>
                  </a:schemeClr>
                </a:solidFill>
              </a:rPr>
              <a:t>I</a:t>
            </a:r>
            <a:endParaRPr lang="he-IL" sz="3200" b="1" dirty="0">
              <a:solidFill>
                <a:schemeClr val="bg2">
                  <a:lumMod val="50000"/>
                </a:schemeClr>
              </a:solidFill>
            </a:endParaRPr>
          </a:p>
        </p:txBody>
      </p:sp>
      <p:sp>
        <p:nvSpPr>
          <p:cNvPr id="5" name="תיבת טקסט 4">
            <a:extLst>
              <a:ext uri="{FF2B5EF4-FFF2-40B4-BE49-F238E27FC236}">
                <a16:creationId xmlns:a16="http://schemas.microsoft.com/office/drawing/2014/main" id="{26FBFF95-AD63-65BF-1EF9-353A928885EA}"/>
              </a:ext>
            </a:extLst>
          </p:cNvPr>
          <p:cNvSpPr txBox="1"/>
          <p:nvPr/>
        </p:nvSpPr>
        <p:spPr>
          <a:xfrm>
            <a:off x="424542" y="1522961"/>
            <a:ext cx="6585858" cy="461665"/>
          </a:xfrm>
          <a:prstGeom prst="rect">
            <a:avLst/>
          </a:prstGeom>
          <a:noFill/>
        </p:spPr>
        <p:txBody>
          <a:bodyPr wrap="square" rtlCol="1">
            <a:spAutoFit/>
          </a:bodyPr>
          <a:lstStyle/>
          <a:p>
            <a:r>
              <a:rPr lang="en-US" sz="2400" dirty="0"/>
              <a:t>Why aren’t they more common?</a:t>
            </a:r>
            <a:endParaRPr lang="he-IL" sz="2400" dirty="0"/>
          </a:p>
        </p:txBody>
      </p:sp>
      <p:pic>
        <p:nvPicPr>
          <p:cNvPr id="32" name="תמונה 31">
            <a:extLst>
              <a:ext uri="{FF2B5EF4-FFF2-40B4-BE49-F238E27FC236}">
                <a16:creationId xmlns:a16="http://schemas.microsoft.com/office/drawing/2014/main" id="{A085D033-F306-8CD0-062F-FED31F4E72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469836" y="3612970"/>
            <a:ext cx="11291205" cy="3151309"/>
          </a:xfrm>
          <a:prstGeom prst="rect">
            <a:avLst/>
          </a:prstGeom>
          <a:effectLst>
            <a:softEdge rad="127000"/>
          </a:effectLst>
        </p:spPr>
      </p:pic>
      <p:sp>
        <p:nvSpPr>
          <p:cNvPr id="33" name="תיבת טקסט 32">
            <a:extLst>
              <a:ext uri="{FF2B5EF4-FFF2-40B4-BE49-F238E27FC236}">
                <a16:creationId xmlns:a16="http://schemas.microsoft.com/office/drawing/2014/main" id="{55841323-12C5-A05F-D98B-09C5D160E9C1}"/>
              </a:ext>
            </a:extLst>
          </p:cNvPr>
          <p:cNvSpPr txBox="1"/>
          <p:nvPr/>
        </p:nvSpPr>
        <p:spPr>
          <a:xfrm>
            <a:off x="480156" y="6591207"/>
            <a:ext cx="5984145" cy="338554"/>
          </a:xfrm>
          <a:prstGeom prst="rect">
            <a:avLst/>
          </a:prstGeom>
          <a:noFill/>
        </p:spPr>
        <p:txBody>
          <a:bodyPr wrap="square" rtlCol="1">
            <a:spAutoFit/>
          </a:bodyPr>
          <a:lstStyle/>
          <a:p>
            <a:r>
              <a:rPr lang="en-US" sz="1600" i="1" dirty="0">
                <a:solidFill>
                  <a:schemeClr val="bg1">
                    <a:lumMod val="65000"/>
                  </a:schemeClr>
                </a:solidFill>
              </a:rPr>
              <a:t>The Allen Telescope Array, by Seth Shostak, The SETI Institute</a:t>
            </a:r>
            <a:endParaRPr lang="he-IL" sz="1600" i="1" dirty="0">
              <a:solidFill>
                <a:schemeClr val="bg1">
                  <a:lumMod val="65000"/>
                </a:schemeClr>
              </a:solidFill>
            </a:endParaRPr>
          </a:p>
        </p:txBody>
      </p:sp>
      <p:cxnSp>
        <p:nvCxnSpPr>
          <p:cNvPr id="39" name="מחבר חץ ישר 38">
            <a:extLst>
              <a:ext uri="{FF2B5EF4-FFF2-40B4-BE49-F238E27FC236}">
                <a16:creationId xmlns:a16="http://schemas.microsoft.com/office/drawing/2014/main" id="{B1F47862-128B-97AA-BB50-4BEC4D452CF1}"/>
              </a:ext>
            </a:extLst>
          </p:cNvPr>
          <p:cNvCxnSpPr>
            <a:cxnSpLocks/>
          </p:cNvCxnSpPr>
          <p:nvPr/>
        </p:nvCxnSpPr>
        <p:spPr>
          <a:xfrm>
            <a:off x="7477125" y="3179659"/>
            <a:ext cx="813282" cy="0"/>
          </a:xfrm>
          <a:prstGeom prst="straightConnector1">
            <a:avLst/>
          </a:prstGeom>
          <a:ln w="19050">
            <a:solidFill>
              <a:srgbClr val="008080"/>
            </a:solidFill>
            <a:tailEnd type="triangle"/>
          </a:ln>
        </p:spPr>
        <p:style>
          <a:lnRef idx="1">
            <a:schemeClr val="accent1"/>
          </a:lnRef>
          <a:fillRef idx="0">
            <a:schemeClr val="accent1"/>
          </a:fillRef>
          <a:effectRef idx="0">
            <a:schemeClr val="accent1"/>
          </a:effectRef>
          <a:fontRef idx="minor">
            <a:schemeClr val="tx1"/>
          </a:fontRef>
        </p:style>
      </p:cxnSp>
      <p:sp>
        <p:nvSpPr>
          <p:cNvPr id="6" name="תיבת טקסט 5">
            <a:extLst>
              <a:ext uri="{FF2B5EF4-FFF2-40B4-BE49-F238E27FC236}">
                <a16:creationId xmlns:a16="http://schemas.microsoft.com/office/drawing/2014/main" id="{5ACB4915-DD2C-29BE-6C9C-DC4E898733B5}"/>
              </a:ext>
            </a:extLst>
          </p:cNvPr>
          <p:cNvSpPr txBox="1"/>
          <p:nvPr/>
        </p:nvSpPr>
        <p:spPr>
          <a:xfrm>
            <a:off x="5110163" y="2558054"/>
            <a:ext cx="2047875" cy="369332"/>
          </a:xfrm>
          <a:prstGeom prst="rect">
            <a:avLst/>
          </a:prstGeom>
          <a:noFill/>
        </p:spPr>
        <p:txBody>
          <a:bodyPr wrap="square">
            <a:spAutoFit/>
          </a:bodyPr>
          <a:lstStyle/>
          <a:p>
            <a:r>
              <a:rPr lang="en-US" sz="1800" dirty="0"/>
              <a:t>Information loss</a:t>
            </a:r>
            <a:endParaRPr lang="he-IL" dirty="0"/>
          </a:p>
        </p:txBody>
      </p:sp>
      <p:sp>
        <p:nvSpPr>
          <p:cNvPr id="9" name="תיבת טקסט 8">
            <a:extLst>
              <a:ext uri="{FF2B5EF4-FFF2-40B4-BE49-F238E27FC236}">
                <a16:creationId xmlns:a16="http://schemas.microsoft.com/office/drawing/2014/main" id="{736D1352-A41C-8571-05E4-85D7D3A17984}"/>
              </a:ext>
            </a:extLst>
          </p:cNvPr>
          <p:cNvSpPr txBox="1"/>
          <p:nvPr/>
        </p:nvSpPr>
        <p:spPr>
          <a:xfrm>
            <a:off x="5095875" y="2986065"/>
            <a:ext cx="2400300" cy="369332"/>
          </a:xfrm>
          <a:prstGeom prst="rect">
            <a:avLst/>
          </a:prstGeom>
          <a:noFill/>
        </p:spPr>
        <p:txBody>
          <a:bodyPr wrap="square">
            <a:spAutoFit/>
          </a:bodyPr>
          <a:lstStyle/>
          <a:p>
            <a:r>
              <a:rPr lang="en-US" sz="1800" dirty="0"/>
              <a:t>Redundant frequencies</a:t>
            </a:r>
            <a:endParaRPr lang="he-IL" dirty="0"/>
          </a:p>
        </p:txBody>
      </p:sp>
      <p:cxnSp>
        <p:nvCxnSpPr>
          <p:cNvPr id="10" name="מחבר חץ ישר 9">
            <a:extLst>
              <a:ext uri="{FF2B5EF4-FFF2-40B4-BE49-F238E27FC236}">
                <a16:creationId xmlns:a16="http://schemas.microsoft.com/office/drawing/2014/main" id="{F48CAAF4-12E8-1887-B31A-60265F4A4CBB}"/>
              </a:ext>
            </a:extLst>
          </p:cNvPr>
          <p:cNvCxnSpPr>
            <a:cxnSpLocks/>
          </p:cNvCxnSpPr>
          <p:nvPr/>
        </p:nvCxnSpPr>
        <p:spPr>
          <a:xfrm>
            <a:off x="4111143" y="2747195"/>
            <a:ext cx="813282" cy="0"/>
          </a:xfrm>
          <a:prstGeom prst="straightConnector1">
            <a:avLst/>
          </a:prstGeom>
          <a:ln w="19050">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357EF908-4523-FD8B-5434-35A911BDF4E5}"/>
              </a:ext>
            </a:extLst>
          </p:cNvPr>
          <p:cNvCxnSpPr>
            <a:cxnSpLocks/>
          </p:cNvCxnSpPr>
          <p:nvPr/>
        </p:nvCxnSpPr>
        <p:spPr>
          <a:xfrm>
            <a:off x="4111143" y="3175768"/>
            <a:ext cx="813282" cy="0"/>
          </a:xfrm>
          <a:prstGeom prst="straightConnector1">
            <a:avLst/>
          </a:prstGeom>
          <a:ln w="19050">
            <a:solidFill>
              <a:srgbClr val="00808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034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1D801B-42F0-C931-46A4-A712120972DD}"/>
            </a:ext>
          </a:extLst>
        </p:cNvPr>
        <p:cNvGrpSpPr/>
        <p:nvPr/>
      </p:nvGrpSpPr>
      <p:grpSpPr>
        <a:xfrm>
          <a:off x="0" y="0"/>
          <a:ext cx="0" cy="0"/>
          <a:chOff x="0" y="0"/>
          <a:chExt cx="0" cy="0"/>
        </a:xfrm>
      </p:grpSpPr>
      <p:sp>
        <p:nvSpPr>
          <p:cNvPr id="80" name="Title 1">
            <a:extLst>
              <a:ext uri="{FF2B5EF4-FFF2-40B4-BE49-F238E27FC236}">
                <a16:creationId xmlns:a16="http://schemas.microsoft.com/office/drawing/2014/main" id="{BEC70706-A76E-531F-2E84-AE24DD2F3775}"/>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C4028F06-704B-6508-0E3B-DAA8A4CBC091}"/>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Basic background</a:t>
            </a:r>
          </a:p>
        </p:txBody>
      </p:sp>
      <p:sp>
        <p:nvSpPr>
          <p:cNvPr id="2" name="תיבת טקסט 1">
            <a:extLst>
              <a:ext uri="{FF2B5EF4-FFF2-40B4-BE49-F238E27FC236}">
                <a16:creationId xmlns:a16="http://schemas.microsoft.com/office/drawing/2014/main" id="{7A442B46-C95B-3DBD-93F6-2FC8684BDE22}"/>
              </a:ext>
            </a:extLst>
          </p:cNvPr>
          <p:cNvSpPr txBox="1"/>
          <p:nvPr/>
        </p:nvSpPr>
        <p:spPr>
          <a:xfrm>
            <a:off x="386443" y="1545771"/>
            <a:ext cx="11310257" cy="400110"/>
          </a:xfrm>
          <a:prstGeom prst="rect">
            <a:avLst/>
          </a:prstGeom>
          <a:noFill/>
        </p:spPr>
        <p:txBody>
          <a:bodyPr wrap="square" rtlCol="1">
            <a:spAutoFit/>
          </a:bodyPr>
          <a:lstStyle/>
          <a:p>
            <a:r>
              <a:rPr lang="en-US" sz="2000" dirty="0"/>
              <a:t>A simple plane wave can be described by:</a:t>
            </a:r>
          </a:p>
        </p:txBody>
      </p:sp>
      <p:grpSp>
        <p:nvGrpSpPr>
          <p:cNvPr id="3" name="Group 155">
            <a:extLst>
              <a:ext uri="{FF2B5EF4-FFF2-40B4-BE49-F238E27FC236}">
                <a16:creationId xmlns:a16="http://schemas.microsoft.com/office/drawing/2014/main" id="{F5EEB000-48A6-EC20-C353-2612210E046F}"/>
              </a:ext>
            </a:extLst>
          </p:cNvPr>
          <p:cNvGrpSpPr/>
          <p:nvPr/>
        </p:nvGrpSpPr>
        <p:grpSpPr>
          <a:xfrm>
            <a:off x="8054569" y="3400072"/>
            <a:ext cx="4068580" cy="3363632"/>
            <a:chOff x="7433210" y="1361870"/>
            <a:chExt cx="3403600" cy="2659252"/>
          </a:xfrm>
        </p:grpSpPr>
        <p:cxnSp>
          <p:nvCxnSpPr>
            <p:cNvPr id="4" name="Straight Connector 95">
              <a:extLst>
                <a:ext uri="{FF2B5EF4-FFF2-40B4-BE49-F238E27FC236}">
                  <a16:creationId xmlns:a16="http://schemas.microsoft.com/office/drawing/2014/main" id="{67FE51B1-1CB0-822D-8953-DCF41ED121A7}"/>
                </a:ext>
              </a:extLst>
            </p:cNvPr>
            <p:cNvCxnSpPr>
              <a:cxnSpLocks/>
            </p:cNvCxnSpPr>
            <p:nvPr/>
          </p:nvCxnSpPr>
          <p:spPr>
            <a:xfrm flipV="1">
              <a:off x="7433210" y="2685479"/>
              <a:ext cx="3403600" cy="183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 name="Group 96">
              <a:extLst>
                <a:ext uri="{FF2B5EF4-FFF2-40B4-BE49-F238E27FC236}">
                  <a16:creationId xmlns:a16="http://schemas.microsoft.com/office/drawing/2014/main" id="{9A815EA9-D0E1-29DC-620F-81FDAD825145}"/>
                </a:ext>
              </a:extLst>
            </p:cNvPr>
            <p:cNvGrpSpPr/>
            <p:nvPr/>
          </p:nvGrpSpPr>
          <p:grpSpPr>
            <a:xfrm rot="1737049">
              <a:off x="7783868" y="1361870"/>
              <a:ext cx="2734733" cy="1879600"/>
              <a:chOff x="1625601" y="1863533"/>
              <a:chExt cx="2734733" cy="1879600"/>
            </a:xfrm>
          </p:grpSpPr>
          <p:cxnSp>
            <p:nvCxnSpPr>
              <p:cNvPr id="41" name="Straight Arrow Connector 97">
                <a:extLst>
                  <a:ext uri="{FF2B5EF4-FFF2-40B4-BE49-F238E27FC236}">
                    <a16:creationId xmlns:a16="http://schemas.microsoft.com/office/drawing/2014/main" id="{76DB5428-FA14-9DDF-CC07-CAEC82FEE77E}"/>
                  </a:ext>
                </a:extLst>
              </p:cNvPr>
              <p:cNvCxnSpPr/>
              <p:nvPr/>
            </p:nvCxnSpPr>
            <p:spPr>
              <a:xfrm rot="19329323">
                <a:off x="1836842" y="1863533"/>
                <a:ext cx="2413000" cy="187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98">
                <a:extLst>
                  <a:ext uri="{FF2B5EF4-FFF2-40B4-BE49-F238E27FC236}">
                    <a16:creationId xmlns:a16="http://schemas.microsoft.com/office/drawing/2014/main" id="{3398951E-D64B-BF01-5038-4CEDD91BDB34}"/>
                  </a:ext>
                </a:extLst>
              </p:cNvPr>
              <p:cNvCxnSpPr/>
              <p:nvPr/>
            </p:nvCxnSpPr>
            <p:spPr>
              <a:xfrm>
                <a:off x="4360334" y="254423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99">
                <a:extLst>
                  <a:ext uri="{FF2B5EF4-FFF2-40B4-BE49-F238E27FC236}">
                    <a16:creationId xmlns:a16="http://schemas.microsoft.com/office/drawing/2014/main" id="{C70BE957-99D9-5A34-9C41-9A82B4E9716F}"/>
                  </a:ext>
                </a:extLst>
              </p:cNvPr>
              <p:cNvCxnSpPr/>
              <p:nvPr/>
            </p:nvCxnSpPr>
            <p:spPr>
              <a:xfrm>
                <a:off x="4237567"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100">
                <a:extLst>
                  <a:ext uri="{FF2B5EF4-FFF2-40B4-BE49-F238E27FC236}">
                    <a16:creationId xmlns:a16="http://schemas.microsoft.com/office/drawing/2014/main" id="{1F15FB29-B881-26CB-4DC4-C076490FE29B}"/>
                  </a:ext>
                </a:extLst>
              </p:cNvPr>
              <p:cNvCxnSpPr/>
              <p:nvPr/>
            </p:nvCxnSpPr>
            <p:spPr>
              <a:xfrm>
                <a:off x="4123268"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101">
                <a:extLst>
                  <a:ext uri="{FF2B5EF4-FFF2-40B4-BE49-F238E27FC236}">
                    <a16:creationId xmlns:a16="http://schemas.microsoft.com/office/drawing/2014/main" id="{BC30DE7E-D991-6278-3E63-BDD4D140CC5B}"/>
                  </a:ext>
                </a:extLst>
              </p:cNvPr>
              <p:cNvCxnSpPr/>
              <p:nvPr/>
            </p:nvCxnSpPr>
            <p:spPr>
              <a:xfrm>
                <a:off x="4000501" y="254423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102">
                <a:extLst>
                  <a:ext uri="{FF2B5EF4-FFF2-40B4-BE49-F238E27FC236}">
                    <a16:creationId xmlns:a16="http://schemas.microsoft.com/office/drawing/2014/main" id="{5636F1B9-0C82-85B1-FB74-A837A794C31C}"/>
                  </a:ext>
                </a:extLst>
              </p:cNvPr>
              <p:cNvCxnSpPr/>
              <p:nvPr/>
            </p:nvCxnSpPr>
            <p:spPr>
              <a:xfrm>
                <a:off x="3881968" y="254423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103">
                <a:extLst>
                  <a:ext uri="{FF2B5EF4-FFF2-40B4-BE49-F238E27FC236}">
                    <a16:creationId xmlns:a16="http://schemas.microsoft.com/office/drawing/2014/main" id="{E9234025-0FC9-4AEA-8E8C-9651238F15FF}"/>
                  </a:ext>
                </a:extLst>
              </p:cNvPr>
              <p:cNvCxnSpPr/>
              <p:nvPr/>
            </p:nvCxnSpPr>
            <p:spPr>
              <a:xfrm>
                <a:off x="3759201" y="254422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104">
                <a:extLst>
                  <a:ext uri="{FF2B5EF4-FFF2-40B4-BE49-F238E27FC236}">
                    <a16:creationId xmlns:a16="http://schemas.microsoft.com/office/drawing/2014/main" id="{410E9ECA-C43B-6F5C-32CF-0C5131C8E6A7}"/>
                  </a:ext>
                </a:extLst>
              </p:cNvPr>
              <p:cNvCxnSpPr/>
              <p:nvPr/>
            </p:nvCxnSpPr>
            <p:spPr>
              <a:xfrm>
                <a:off x="3649134" y="254422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105">
                <a:extLst>
                  <a:ext uri="{FF2B5EF4-FFF2-40B4-BE49-F238E27FC236}">
                    <a16:creationId xmlns:a16="http://schemas.microsoft.com/office/drawing/2014/main" id="{502D2BF1-68F0-622E-2944-2362FB7882D4}"/>
                  </a:ext>
                </a:extLst>
              </p:cNvPr>
              <p:cNvCxnSpPr/>
              <p:nvPr/>
            </p:nvCxnSpPr>
            <p:spPr>
              <a:xfrm>
                <a:off x="3526367"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106">
                <a:extLst>
                  <a:ext uri="{FF2B5EF4-FFF2-40B4-BE49-F238E27FC236}">
                    <a16:creationId xmlns:a16="http://schemas.microsoft.com/office/drawing/2014/main" id="{F9453FB8-9A2D-0AEE-73FF-CB893CA4B472}"/>
                  </a:ext>
                </a:extLst>
              </p:cNvPr>
              <p:cNvCxnSpPr/>
              <p:nvPr/>
            </p:nvCxnSpPr>
            <p:spPr>
              <a:xfrm>
                <a:off x="3412068"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107">
                <a:extLst>
                  <a:ext uri="{FF2B5EF4-FFF2-40B4-BE49-F238E27FC236}">
                    <a16:creationId xmlns:a16="http://schemas.microsoft.com/office/drawing/2014/main" id="{974275E1-A3EE-99EB-B6F0-F5772734C3F5}"/>
                  </a:ext>
                </a:extLst>
              </p:cNvPr>
              <p:cNvCxnSpPr/>
              <p:nvPr/>
            </p:nvCxnSpPr>
            <p:spPr>
              <a:xfrm>
                <a:off x="3289301" y="254422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108">
                <a:extLst>
                  <a:ext uri="{FF2B5EF4-FFF2-40B4-BE49-F238E27FC236}">
                    <a16:creationId xmlns:a16="http://schemas.microsoft.com/office/drawing/2014/main" id="{EFC1BAAB-D515-A226-445D-D26D2802A3BF}"/>
                  </a:ext>
                </a:extLst>
              </p:cNvPr>
              <p:cNvCxnSpPr/>
              <p:nvPr/>
            </p:nvCxnSpPr>
            <p:spPr>
              <a:xfrm>
                <a:off x="3170768" y="254422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109">
                <a:extLst>
                  <a:ext uri="{FF2B5EF4-FFF2-40B4-BE49-F238E27FC236}">
                    <a16:creationId xmlns:a16="http://schemas.microsoft.com/office/drawing/2014/main" id="{5FE77FB6-7B2E-6021-3914-E83B540BCB63}"/>
                  </a:ext>
                </a:extLst>
              </p:cNvPr>
              <p:cNvCxnSpPr/>
              <p:nvPr/>
            </p:nvCxnSpPr>
            <p:spPr>
              <a:xfrm>
                <a:off x="3048001" y="2544224"/>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110">
                <a:extLst>
                  <a:ext uri="{FF2B5EF4-FFF2-40B4-BE49-F238E27FC236}">
                    <a16:creationId xmlns:a16="http://schemas.microsoft.com/office/drawing/2014/main" id="{BF305EF9-84B6-83F9-E780-A8CD8BCBB50F}"/>
                  </a:ext>
                </a:extLst>
              </p:cNvPr>
              <p:cNvCxnSpPr/>
              <p:nvPr/>
            </p:nvCxnSpPr>
            <p:spPr>
              <a:xfrm>
                <a:off x="2937934" y="254422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111">
                <a:extLst>
                  <a:ext uri="{FF2B5EF4-FFF2-40B4-BE49-F238E27FC236}">
                    <a16:creationId xmlns:a16="http://schemas.microsoft.com/office/drawing/2014/main" id="{9030219C-B2F5-65E6-58D7-004002677DA9}"/>
                  </a:ext>
                </a:extLst>
              </p:cNvPr>
              <p:cNvCxnSpPr/>
              <p:nvPr/>
            </p:nvCxnSpPr>
            <p:spPr>
              <a:xfrm>
                <a:off x="2815167"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112">
                <a:extLst>
                  <a:ext uri="{FF2B5EF4-FFF2-40B4-BE49-F238E27FC236}">
                    <a16:creationId xmlns:a16="http://schemas.microsoft.com/office/drawing/2014/main" id="{9EAAD51D-2222-1C67-B577-ACFFD22F839F}"/>
                  </a:ext>
                </a:extLst>
              </p:cNvPr>
              <p:cNvCxnSpPr/>
              <p:nvPr/>
            </p:nvCxnSpPr>
            <p:spPr>
              <a:xfrm>
                <a:off x="2700868"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113">
                <a:extLst>
                  <a:ext uri="{FF2B5EF4-FFF2-40B4-BE49-F238E27FC236}">
                    <a16:creationId xmlns:a16="http://schemas.microsoft.com/office/drawing/2014/main" id="{77A5F981-5837-CB29-821A-C8D3BE59CB1D}"/>
                  </a:ext>
                </a:extLst>
              </p:cNvPr>
              <p:cNvCxnSpPr/>
              <p:nvPr/>
            </p:nvCxnSpPr>
            <p:spPr>
              <a:xfrm>
                <a:off x="2578101" y="254422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114">
                <a:extLst>
                  <a:ext uri="{FF2B5EF4-FFF2-40B4-BE49-F238E27FC236}">
                    <a16:creationId xmlns:a16="http://schemas.microsoft.com/office/drawing/2014/main" id="{0F9DA6CA-EBB1-72BF-0B83-1B5DA2680B18}"/>
                  </a:ext>
                </a:extLst>
              </p:cNvPr>
              <p:cNvCxnSpPr/>
              <p:nvPr/>
            </p:nvCxnSpPr>
            <p:spPr>
              <a:xfrm>
                <a:off x="2459568" y="254422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115">
                <a:extLst>
                  <a:ext uri="{FF2B5EF4-FFF2-40B4-BE49-F238E27FC236}">
                    <a16:creationId xmlns:a16="http://schemas.microsoft.com/office/drawing/2014/main" id="{9D807CA1-10B4-34E1-C5EE-83088EE09E62}"/>
                  </a:ext>
                </a:extLst>
              </p:cNvPr>
              <p:cNvCxnSpPr/>
              <p:nvPr/>
            </p:nvCxnSpPr>
            <p:spPr>
              <a:xfrm>
                <a:off x="2336801" y="254421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116">
                <a:extLst>
                  <a:ext uri="{FF2B5EF4-FFF2-40B4-BE49-F238E27FC236}">
                    <a16:creationId xmlns:a16="http://schemas.microsoft.com/office/drawing/2014/main" id="{02F71C56-260B-3BC4-DACE-D76A4C0BC4D6}"/>
                  </a:ext>
                </a:extLst>
              </p:cNvPr>
              <p:cNvCxnSpPr/>
              <p:nvPr/>
            </p:nvCxnSpPr>
            <p:spPr>
              <a:xfrm>
                <a:off x="2226734" y="254421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117">
                <a:extLst>
                  <a:ext uri="{FF2B5EF4-FFF2-40B4-BE49-F238E27FC236}">
                    <a16:creationId xmlns:a16="http://schemas.microsoft.com/office/drawing/2014/main" id="{BFCB8602-AB84-3E8F-5227-9413C8011CF2}"/>
                  </a:ext>
                </a:extLst>
              </p:cNvPr>
              <p:cNvCxnSpPr/>
              <p:nvPr/>
            </p:nvCxnSpPr>
            <p:spPr>
              <a:xfrm>
                <a:off x="2103967"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118">
                <a:extLst>
                  <a:ext uri="{FF2B5EF4-FFF2-40B4-BE49-F238E27FC236}">
                    <a16:creationId xmlns:a16="http://schemas.microsoft.com/office/drawing/2014/main" id="{1AB1332F-1261-A047-3ABC-CB6206BFC5B3}"/>
                  </a:ext>
                </a:extLst>
              </p:cNvPr>
              <p:cNvCxnSpPr/>
              <p:nvPr/>
            </p:nvCxnSpPr>
            <p:spPr>
              <a:xfrm>
                <a:off x="1989668"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119">
                <a:extLst>
                  <a:ext uri="{FF2B5EF4-FFF2-40B4-BE49-F238E27FC236}">
                    <a16:creationId xmlns:a16="http://schemas.microsoft.com/office/drawing/2014/main" id="{BF60E2D7-5E4C-7AD7-ACA5-45D36A679FDB}"/>
                  </a:ext>
                </a:extLst>
              </p:cNvPr>
              <p:cNvCxnSpPr/>
              <p:nvPr/>
            </p:nvCxnSpPr>
            <p:spPr>
              <a:xfrm>
                <a:off x="1866901" y="254421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120">
                <a:extLst>
                  <a:ext uri="{FF2B5EF4-FFF2-40B4-BE49-F238E27FC236}">
                    <a16:creationId xmlns:a16="http://schemas.microsoft.com/office/drawing/2014/main" id="{F720CC51-8C88-BC14-FF0B-7AB9F8501EA8}"/>
                  </a:ext>
                </a:extLst>
              </p:cNvPr>
              <p:cNvCxnSpPr/>
              <p:nvPr/>
            </p:nvCxnSpPr>
            <p:spPr>
              <a:xfrm>
                <a:off x="1748368" y="254421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121">
                <a:extLst>
                  <a:ext uri="{FF2B5EF4-FFF2-40B4-BE49-F238E27FC236}">
                    <a16:creationId xmlns:a16="http://schemas.microsoft.com/office/drawing/2014/main" id="{EA99E791-CB63-F55E-147A-5E3556CD9065}"/>
                  </a:ext>
                </a:extLst>
              </p:cNvPr>
              <p:cNvCxnSpPr/>
              <p:nvPr/>
            </p:nvCxnSpPr>
            <p:spPr>
              <a:xfrm>
                <a:off x="1625601" y="2544214"/>
                <a:ext cx="0" cy="51646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22">
              <a:extLst>
                <a:ext uri="{FF2B5EF4-FFF2-40B4-BE49-F238E27FC236}">
                  <a16:creationId xmlns:a16="http://schemas.microsoft.com/office/drawing/2014/main" id="{D501A1C1-52B0-157E-E6A5-DCC8631B6C87}"/>
                </a:ext>
              </a:extLst>
            </p:cNvPr>
            <p:cNvGrpSpPr/>
            <p:nvPr/>
          </p:nvGrpSpPr>
          <p:grpSpPr>
            <a:xfrm rot="19662162">
              <a:off x="7793465" y="2141522"/>
              <a:ext cx="2734733" cy="1879600"/>
              <a:chOff x="1625601" y="1863533"/>
              <a:chExt cx="2734733" cy="1879600"/>
            </a:xfrm>
          </p:grpSpPr>
          <p:cxnSp>
            <p:nvCxnSpPr>
              <p:cNvPr id="16" name="Straight Arrow Connector 123">
                <a:extLst>
                  <a:ext uri="{FF2B5EF4-FFF2-40B4-BE49-F238E27FC236}">
                    <a16:creationId xmlns:a16="http://schemas.microsoft.com/office/drawing/2014/main" id="{73BC07ED-9681-9116-685E-AC10FF0D9CC6}"/>
                  </a:ext>
                </a:extLst>
              </p:cNvPr>
              <p:cNvCxnSpPr/>
              <p:nvPr/>
            </p:nvCxnSpPr>
            <p:spPr>
              <a:xfrm rot="19329323">
                <a:off x="1836842" y="1863533"/>
                <a:ext cx="2413000" cy="187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24">
                <a:extLst>
                  <a:ext uri="{FF2B5EF4-FFF2-40B4-BE49-F238E27FC236}">
                    <a16:creationId xmlns:a16="http://schemas.microsoft.com/office/drawing/2014/main" id="{0884D0CE-CFCD-819C-98F2-606B14A4B28D}"/>
                  </a:ext>
                </a:extLst>
              </p:cNvPr>
              <p:cNvCxnSpPr/>
              <p:nvPr/>
            </p:nvCxnSpPr>
            <p:spPr>
              <a:xfrm>
                <a:off x="4360334" y="254423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25">
                <a:extLst>
                  <a:ext uri="{FF2B5EF4-FFF2-40B4-BE49-F238E27FC236}">
                    <a16:creationId xmlns:a16="http://schemas.microsoft.com/office/drawing/2014/main" id="{0F02915D-CD08-B76A-14BB-BCB277AF44DF}"/>
                  </a:ext>
                </a:extLst>
              </p:cNvPr>
              <p:cNvCxnSpPr/>
              <p:nvPr/>
            </p:nvCxnSpPr>
            <p:spPr>
              <a:xfrm>
                <a:off x="4237567"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26">
                <a:extLst>
                  <a:ext uri="{FF2B5EF4-FFF2-40B4-BE49-F238E27FC236}">
                    <a16:creationId xmlns:a16="http://schemas.microsoft.com/office/drawing/2014/main" id="{5A97B534-AD3B-F482-7F23-18596F26EA92}"/>
                  </a:ext>
                </a:extLst>
              </p:cNvPr>
              <p:cNvCxnSpPr/>
              <p:nvPr/>
            </p:nvCxnSpPr>
            <p:spPr>
              <a:xfrm>
                <a:off x="4123268"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27">
                <a:extLst>
                  <a:ext uri="{FF2B5EF4-FFF2-40B4-BE49-F238E27FC236}">
                    <a16:creationId xmlns:a16="http://schemas.microsoft.com/office/drawing/2014/main" id="{45165345-9B0D-CC16-CB43-952D3AAA7C32}"/>
                  </a:ext>
                </a:extLst>
              </p:cNvPr>
              <p:cNvCxnSpPr/>
              <p:nvPr/>
            </p:nvCxnSpPr>
            <p:spPr>
              <a:xfrm>
                <a:off x="4000501" y="254423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128">
                <a:extLst>
                  <a:ext uri="{FF2B5EF4-FFF2-40B4-BE49-F238E27FC236}">
                    <a16:creationId xmlns:a16="http://schemas.microsoft.com/office/drawing/2014/main" id="{D283E77E-EC33-1331-901F-2DC6059816F6}"/>
                  </a:ext>
                </a:extLst>
              </p:cNvPr>
              <p:cNvCxnSpPr/>
              <p:nvPr/>
            </p:nvCxnSpPr>
            <p:spPr>
              <a:xfrm>
                <a:off x="3881968" y="254423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129">
                <a:extLst>
                  <a:ext uri="{FF2B5EF4-FFF2-40B4-BE49-F238E27FC236}">
                    <a16:creationId xmlns:a16="http://schemas.microsoft.com/office/drawing/2014/main" id="{114292E4-861B-14C0-F521-565C4845B736}"/>
                  </a:ext>
                </a:extLst>
              </p:cNvPr>
              <p:cNvCxnSpPr/>
              <p:nvPr/>
            </p:nvCxnSpPr>
            <p:spPr>
              <a:xfrm>
                <a:off x="3759201" y="254422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130">
                <a:extLst>
                  <a:ext uri="{FF2B5EF4-FFF2-40B4-BE49-F238E27FC236}">
                    <a16:creationId xmlns:a16="http://schemas.microsoft.com/office/drawing/2014/main" id="{DC0AD067-17AF-DC6F-5D92-A03F17D0280F}"/>
                  </a:ext>
                </a:extLst>
              </p:cNvPr>
              <p:cNvCxnSpPr/>
              <p:nvPr/>
            </p:nvCxnSpPr>
            <p:spPr>
              <a:xfrm>
                <a:off x="3649134" y="254422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131">
                <a:extLst>
                  <a:ext uri="{FF2B5EF4-FFF2-40B4-BE49-F238E27FC236}">
                    <a16:creationId xmlns:a16="http://schemas.microsoft.com/office/drawing/2014/main" id="{6E4F0DDC-8426-08EB-7688-4312AAB9C255}"/>
                  </a:ext>
                </a:extLst>
              </p:cNvPr>
              <p:cNvCxnSpPr/>
              <p:nvPr/>
            </p:nvCxnSpPr>
            <p:spPr>
              <a:xfrm>
                <a:off x="3526367"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132">
                <a:extLst>
                  <a:ext uri="{FF2B5EF4-FFF2-40B4-BE49-F238E27FC236}">
                    <a16:creationId xmlns:a16="http://schemas.microsoft.com/office/drawing/2014/main" id="{36EE6CD1-CEFE-2554-9E67-94636F6CD343}"/>
                  </a:ext>
                </a:extLst>
              </p:cNvPr>
              <p:cNvCxnSpPr/>
              <p:nvPr/>
            </p:nvCxnSpPr>
            <p:spPr>
              <a:xfrm>
                <a:off x="3412068"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133">
                <a:extLst>
                  <a:ext uri="{FF2B5EF4-FFF2-40B4-BE49-F238E27FC236}">
                    <a16:creationId xmlns:a16="http://schemas.microsoft.com/office/drawing/2014/main" id="{6CA86334-6EE5-2E7B-7077-14AA3A126ECA}"/>
                  </a:ext>
                </a:extLst>
              </p:cNvPr>
              <p:cNvCxnSpPr/>
              <p:nvPr/>
            </p:nvCxnSpPr>
            <p:spPr>
              <a:xfrm>
                <a:off x="3289301" y="254422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134">
                <a:extLst>
                  <a:ext uri="{FF2B5EF4-FFF2-40B4-BE49-F238E27FC236}">
                    <a16:creationId xmlns:a16="http://schemas.microsoft.com/office/drawing/2014/main" id="{23216E7D-DD54-FA3A-4E6F-F22C21E63317}"/>
                  </a:ext>
                </a:extLst>
              </p:cNvPr>
              <p:cNvCxnSpPr/>
              <p:nvPr/>
            </p:nvCxnSpPr>
            <p:spPr>
              <a:xfrm>
                <a:off x="3170768" y="254422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135">
                <a:extLst>
                  <a:ext uri="{FF2B5EF4-FFF2-40B4-BE49-F238E27FC236}">
                    <a16:creationId xmlns:a16="http://schemas.microsoft.com/office/drawing/2014/main" id="{828ED207-7E29-FA35-3117-5F0E10C96048}"/>
                  </a:ext>
                </a:extLst>
              </p:cNvPr>
              <p:cNvCxnSpPr/>
              <p:nvPr/>
            </p:nvCxnSpPr>
            <p:spPr>
              <a:xfrm>
                <a:off x="3048001" y="2544224"/>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136">
                <a:extLst>
                  <a:ext uri="{FF2B5EF4-FFF2-40B4-BE49-F238E27FC236}">
                    <a16:creationId xmlns:a16="http://schemas.microsoft.com/office/drawing/2014/main" id="{B95E8B96-C2F0-B8B1-737F-B20E225B42C5}"/>
                  </a:ext>
                </a:extLst>
              </p:cNvPr>
              <p:cNvCxnSpPr/>
              <p:nvPr/>
            </p:nvCxnSpPr>
            <p:spPr>
              <a:xfrm>
                <a:off x="2937934" y="254422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137">
                <a:extLst>
                  <a:ext uri="{FF2B5EF4-FFF2-40B4-BE49-F238E27FC236}">
                    <a16:creationId xmlns:a16="http://schemas.microsoft.com/office/drawing/2014/main" id="{14B0039B-534C-E3B3-044F-FD643FE6D05C}"/>
                  </a:ext>
                </a:extLst>
              </p:cNvPr>
              <p:cNvCxnSpPr/>
              <p:nvPr/>
            </p:nvCxnSpPr>
            <p:spPr>
              <a:xfrm>
                <a:off x="2815167"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138">
                <a:extLst>
                  <a:ext uri="{FF2B5EF4-FFF2-40B4-BE49-F238E27FC236}">
                    <a16:creationId xmlns:a16="http://schemas.microsoft.com/office/drawing/2014/main" id="{F3D3E14C-F438-3422-77AF-E57A3A3EB892}"/>
                  </a:ext>
                </a:extLst>
              </p:cNvPr>
              <p:cNvCxnSpPr/>
              <p:nvPr/>
            </p:nvCxnSpPr>
            <p:spPr>
              <a:xfrm>
                <a:off x="2700868"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139">
                <a:extLst>
                  <a:ext uri="{FF2B5EF4-FFF2-40B4-BE49-F238E27FC236}">
                    <a16:creationId xmlns:a16="http://schemas.microsoft.com/office/drawing/2014/main" id="{44AF8B70-8408-1205-84D5-72635A5D1E22}"/>
                  </a:ext>
                </a:extLst>
              </p:cNvPr>
              <p:cNvCxnSpPr/>
              <p:nvPr/>
            </p:nvCxnSpPr>
            <p:spPr>
              <a:xfrm>
                <a:off x="2578101" y="254422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140">
                <a:extLst>
                  <a:ext uri="{FF2B5EF4-FFF2-40B4-BE49-F238E27FC236}">
                    <a16:creationId xmlns:a16="http://schemas.microsoft.com/office/drawing/2014/main" id="{D624BFE9-55C3-A2A1-2749-AAAD2762A2E2}"/>
                  </a:ext>
                </a:extLst>
              </p:cNvPr>
              <p:cNvCxnSpPr/>
              <p:nvPr/>
            </p:nvCxnSpPr>
            <p:spPr>
              <a:xfrm>
                <a:off x="2459568" y="254422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141">
                <a:extLst>
                  <a:ext uri="{FF2B5EF4-FFF2-40B4-BE49-F238E27FC236}">
                    <a16:creationId xmlns:a16="http://schemas.microsoft.com/office/drawing/2014/main" id="{88285504-1790-A40A-F637-56737F95F3D9}"/>
                  </a:ext>
                </a:extLst>
              </p:cNvPr>
              <p:cNvCxnSpPr/>
              <p:nvPr/>
            </p:nvCxnSpPr>
            <p:spPr>
              <a:xfrm>
                <a:off x="2336801" y="254421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142">
                <a:extLst>
                  <a:ext uri="{FF2B5EF4-FFF2-40B4-BE49-F238E27FC236}">
                    <a16:creationId xmlns:a16="http://schemas.microsoft.com/office/drawing/2014/main" id="{7E68FCC4-F12F-808C-A33C-BAA39F897790}"/>
                  </a:ext>
                </a:extLst>
              </p:cNvPr>
              <p:cNvCxnSpPr/>
              <p:nvPr/>
            </p:nvCxnSpPr>
            <p:spPr>
              <a:xfrm>
                <a:off x="2226734" y="254421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143">
                <a:extLst>
                  <a:ext uri="{FF2B5EF4-FFF2-40B4-BE49-F238E27FC236}">
                    <a16:creationId xmlns:a16="http://schemas.microsoft.com/office/drawing/2014/main" id="{FA3F2F51-1D6D-0C2C-2723-8DD4D6D11337}"/>
                  </a:ext>
                </a:extLst>
              </p:cNvPr>
              <p:cNvCxnSpPr/>
              <p:nvPr/>
            </p:nvCxnSpPr>
            <p:spPr>
              <a:xfrm>
                <a:off x="2103967"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144">
                <a:extLst>
                  <a:ext uri="{FF2B5EF4-FFF2-40B4-BE49-F238E27FC236}">
                    <a16:creationId xmlns:a16="http://schemas.microsoft.com/office/drawing/2014/main" id="{FC089D9B-E76D-D1F9-0FF1-B14C4CA1B636}"/>
                  </a:ext>
                </a:extLst>
              </p:cNvPr>
              <p:cNvCxnSpPr/>
              <p:nvPr/>
            </p:nvCxnSpPr>
            <p:spPr>
              <a:xfrm>
                <a:off x="1989668"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145">
                <a:extLst>
                  <a:ext uri="{FF2B5EF4-FFF2-40B4-BE49-F238E27FC236}">
                    <a16:creationId xmlns:a16="http://schemas.microsoft.com/office/drawing/2014/main" id="{95817006-556D-1E08-510C-CD5BAB58F72F}"/>
                  </a:ext>
                </a:extLst>
              </p:cNvPr>
              <p:cNvCxnSpPr/>
              <p:nvPr/>
            </p:nvCxnSpPr>
            <p:spPr>
              <a:xfrm>
                <a:off x="1866901" y="254421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146">
                <a:extLst>
                  <a:ext uri="{FF2B5EF4-FFF2-40B4-BE49-F238E27FC236}">
                    <a16:creationId xmlns:a16="http://schemas.microsoft.com/office/drawing/2014/main" id="{D67764A4-E9C7-3084-7D24-73261182AECA}"/>
                  </a:ext>
                </a:extLst>
              </p:cNvPr>
              <p:cNvCxnSpPr/>
              <p:nvPr/>
            </p:nvCxnSpPr>
            <p:spPr>
              <a:xfrm>
                <a:off x="1748368" y="254421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147">
                <a:extLst>
                  <a:ext uri="{FF2B5EF4-FFF2-40B4-BE49-F238E27FC236}">
                    <a16:creationId xmlns:a16="http://schemas.microsoft.com/office/drawing/2014/main" id="{3D426B73-A431-7F2B-052F-25A354FA0AE0}"/>
                  </a:ext>
                </a:extLst>
              </p:cNvPr>
              <p:cNvCxnSpPr/>
              <p:nvPr/>
            </p:nvCxnSpPr>
            <p:spPr>
              <a:xfrm>
                <a:off x="1625601" y="2544214"/>
                <a:ext cx="0" cy="516467"/>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Arc 148">
              <a:extLst>
                <a:ext uri="{FF2B5EF4-FFF2-40B4-BE49-F238E27FC236}">
                  <a16:creationId xmlns:a16="http://schemas.microsoft.com/office/drawing/2014/main" id="{450C87F9-48ED-B857-A8D8-645690E48FEF}"/>
                </a:ext>
              </a:extLst>
            </p:cNvPr>
            <p:cNvSpPr/>
            <p:nvPr/>
          </p:nvSpPr>
          <p:spPr>
            <a:xfrm rot="13728101">
              <a:off x="8176638" y="2077126"/>
              <a:ext cx="1430482" cy="1371217"/>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0" name="TextBox 149">
                  <a:extLst>
                    <a:ext uri="{FF2B5EF4-FFF2-40B4-BE49-F238E27FC236}">
                      <a16:creationId xmlns:a16="http://schemas.microsoft.com/office/drawing/2014/main" id="{CC0B6A07-775A-ED1E-CF96-37E70FABFD7C}"/>
                    </a:ext>
                  </a:extLst>
                </p:cNvPr>
                <p:cNvSpPr txBox="1"/>
                <p:nvPr/>
              </p:nvSpPr>
              <p:spPr>
                <a:xfrm>
                  <a:off x="8354934" y="2483402"/>
                  <a:ext cx="404055" cy="456691"/>
                </a:xfrm>
                <a:prstGeom prst="rect">
                  <a:avLst/>
                </a:prstGeom>
                <a:solidFill>
                  <a:schemeClr val="bg1"/>
                </a:solidFill>
                <a:ln>
                  <a:noFill/>
                </a:ln>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2000" b="0" i="1" baseline="-25000" smtClean="0">
                            <a:latin typeface="Cambria Math" panose="02040503050406030204" pitchFamily="18" charset="0"/>
                          </a:rPr>
                          <m:t>𝜃</m:t>
                        </m:r>
                      </m:oMath>
                    </m:oMathPara>
                  </a14:m>
                  <a:endParaRPr lang="en-US" sz="2000" b="0" baseline="-25000" dirty="0"/>
                </a:p>
                <a:p>
                  <a:endParaRPr lang="he-IL" baseline="-25000" dirty="0"/>
                </a:p>
              </p:txBody>
            </p:sp>
          </mc:Choice>
          <mc:Fallback xmlns="">
            <p:sp>
              <p:nvSpPr>
                <p:cNvPr id="10" name="TextBox 149">
                  <a:extLst>
                    <a:ext uri="{FF2B5EF4-FFF2-40B4-BE49-F238E27FC236}">
                      <a16:creationId xmlns:a16="http://schemas.microsoft.com/office/drawing/2014/main" id="{CC0B6A07-775A-ED1E-CF96-37E70FABFD7C}"/>
                    </a:ext>
                  </a:extLst>
                </p:cNvPr>
                <p:cNvSpPr txBox="1">
                  <a:spLocks noRot="1" noChangeAspect="1" noMove="1" noResize="1" noEditPoints="1" noAdjustHandles="1" noChangeArrowheads="1" noChangeShapeType="1" noTextEdit="1"/>
                </p:cNvSpPr>
                <p:nvPr/>
              </p:nvSpPr>
              <p:spPr>
                <a:xfrm>
                  <a:off x="8354934" y="2483402"/>
                  <a:ext cx="404055" cy="456691"/>
                </a:xfrm>
                <a:prstGeom prst="rect">
                  <a:avLst/>
                </a:prstGeom>
                <a:blipFill>
                  <a:blip r:embed="rId3"/>
                  <a:stretch>
                    <a:fillRect/>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TextBox 150">
                  <a:extLst>
                    <a:ext uri="{FF2B5EF4-FFF2-40B4-BE49-F238E27FC236}">
                      <a16:creationId xmlns:a16="http://schemas.microsoft.com/office/drawing/2014/main" id="{1D636E02-BDEF-C6C4-D0E2-8A71AD6D5173}"/>
                    </a:ext>
                  </a:extLst>
                </p:cNvPr>
                <p:cNvSpPr txBox="1"/>
                <p:nvPr/>
              </p:nvSpPr>
              <p:spPr>
                <a:xfrm>
                  <a:off x="8622518" y="1443568"/>
                  <a:ext cx="491572" cy="291990"/>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dirty="0">
                                <a:latin typeface="Cambria Math" panose="02040503050406030204" pitchFamily="18" charset="0"/>
                              </a:rPr>
                              <m:t>𝐄</m:t>
                            </m:r>
                          </m:e>
                          <m:sub>
                            <m:r>
                              <a:rPr lang="en-US" i="1">
                                <a:latin typeface="Cambria Math" panose="02040503050406030204" pitchFamily="18" charset="0"/>
                              </a:rPr>
                              <m:t>1</m:t>
                            </m:r>
                          </m:sub>
                        </m:sSub>
                      </m:oMath>
                    </m:oMathPara>
                  </a14:m>
                  <a:endParaRPr lang="he-IL" dirty="0"/>
                </a:p>
              </p:txBody>
            </p:sp>
          </mc:Choice>
          <mc:Fallback xmlns="">
            <p:sp>
              <p:nvSpPr>
                <p:cNvPr id="11" name="TextBox 150">
                  <a:extLst>
                    <a:ext uri="{FF2B5EF4-FFF2-40B4-BE49-F238E27FC236}">
                      <a16:creationId xmlns:a16="http://schemas.microsoft.com/office/drawing/2014/main" id="{1D636E02-BDEF-C6C4-D0E2-8A71AD6D5173}"/>
                    </a:ext>
                  </a:extLst>
                </p:cNvPr>
                <p:cNvSpPr txBox="1">
                  <a:spLocks noRot="1" noChangeAspect="1" noMove="1" noResize="1" noEditPoints="1" noAdjustHandles="1" noChangeArrowheads="1" noChangeShapeType="1" noTextEdit="1"/>
                </p:cNvSpPr>
                <p:nvPr/>
              </p:nvSpPr>
              <p:spPr>
                <a:xfrm>
                  <a:off x="8622518" y="1443568"/>
                  <a:ext cx="491572" cy="291990"/>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TextBox 151">
                  <a:extLst>
                    <a:ext uri="{FF2B5EF4-FFF2-40B4-BE49-F238E27FC236}">
                      <a16:creationId xmlns:a16="http://schemas.microsoft.com/office/drawing/2014/main" id="{B5C109F6-F402-A168-086C-92E0A695A0BD}"/>
                    </a:ext>
                  </a:extLst>
                </p:cNvPr>
                <p:cNvSpPr txBox="1"/>
                <p:nvPr/>
              </p:nvSpPr>
              <p:spPr>
                <a:xfrm>
                  <a:off x="8662299" y="3692741"/>
                  <a:ext cx="491572" cy="291990"/>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dirty="0">
                                <a:latin typeface="Cambria Math" panose="02040503050406030204" pitchFamily="18" charset="0"/>
                              </a:rPr>
                              <m:t>𝐄</m:t>
                            </m:r>
                          </m:e>
                          <m:sub>
                            <m:r>
                              <a:rPr lang="en-US" i="1">
                                <a:latin typeface="Cambria Math" panose="02040503050406030204" pitchFamily="18" charset="0"/>
                              </a:rPr>
                              <m:t>2</m:t>
                            </m:r>
                          </m:sub>
                        </m:sSub>
                      </m:oMath>
                    </m:oMathPara>
                  </a14:m>
                  <a:endParaRPr lang="he-IL" dirty="0"/>
                </a:p>
              </p:txBody>
            </p:sp>
          </mc:Choice>
          <mc:Fallback xmlns="">
            <p:sp>
              <p:nvSpPr>
                <p:cNvPr id="12" name="TextBox 151">
                  <a:extLst>
                    <a:ext uri="{FF2B5EF4-FFF2-40B4-BE49-F238E27FC236}">
                      <a16:creationId xmlns:a16="http://schemas.microsoft.com/office/drawing/2014/main" id="{B5C109F6-F402-A168-086C-92E0A695A0BD}"/>
                    </a:ext>
                  </a:extLst>
                </p:cNvPr>
                <p:cNvSpPr txBox="1">
                  <a:spLocks noRot="1" noChangeAspect="1" noMove="1" noResize="1" noEditPoints="1" noAdjustHandles="1" noChangeArrowheads="1" noChangeShapeType="1" noTextEdit="1"/>
                </p:cNvSpPr>
                <p:nvPr/>
              </p:nvSpPr>
              <p:spPr>
                <a:xfrm>
                  <a:off x="8662299" y="3692741"/>
                  <a:ext cx="491572" cy="291990"/>
                </a:xfrm>
                <a:prstGeom prst="rect">
                  <a:avLst/>
                </a:prstGeom>
                <a:blipFill>
                  <a:blip r:embed="rId5"/>
                  <a:stretch>
                    <a:fillRect/>
                  </a:stretch>
                </a:blipFill>
              </p:spPr>
              <p:txBody>
                <a:bodyPr/>
                <a:lstStyle/>
                <a:p>
                  <a:r>
                    <a:rPr lang="he-IL">
                      <a:noFill/>
                    </a:rPr>
                    <a:t> </a:t>
                  </a:r>
                </a:p>
              </p:txBody>
            </p:sp>
          </mc:Fallback>
        </mc:AlternateContent>
        <p:grpSp>
          <p:nvGrpSpPr>
            <p:cNvPr id="13" name="Group 152">
              <a:extLst>
                <a:ext uri="{FF2B5EF4-FFF2-40B4-BE49-F238E27FC236}">
                  <a16:creationId xmlns:a16="http://schemas.microsoft.com/office/drawing/2014/main" id="{5A4ED67A-8720-1383-E9EE-3136D07C2733}"/>
                </a:ext>
              </a:extLst>
            </p:cNvPr>
            <p:cNvGrpSpPr/>
            <p:nvPr/>
          </p:nvGrpSpPr>
          <p:grpSpPr>
            <a:xfrm rot="2987503">
              <a:off x="9302485" y="2246683"/>
              <a:ext cx="1019991" cy="811768"/>
              <a:chOff x="5005133" y="1570991"/>
              <a:chExt cx="1019991" cy="811768"/>
            </a:xfrm>
          </p:grpSpPr>
          <p:cxnSp>
            <p:nvCxnSpPr>
              <p:cNvPr id="14" name="Connector: Curved 153">
                <a:extLst>
                  <a:ext uri="{FF2B5EF4-FFF2-40B4-BE49-F238E27FC236}">
                    <a16:creationId xmlns:a16="http://schemas.microsoft.com/office/drawing/2014/main" id="{33153FD6-6E3E-3F82-E277-AA81BD77DB17}"/>
                  </a:ext>
                </a:extLst>
              </p:cNvPr>
              <p:cNvCxnSpPr>
                <a:cxnSpLocks/>
              </p:cNvCxnSpPr>
              <p:nvPr/>
            </p:nvCxnSpPr>
            <p:spPr>
              <a:xfrm>
                <a:off x="5005133" y="1570991"/>
                <a:ext cx="508090" cy="405884"/>
              </a:xfrm>
              <a:prstGeom prst="curvedConnector3">
                <a:avLst>
                  <a:gd name="adj1" fmla="val 50000"/>
                </a:avLst>
              </a:prstGeom>
              <a:ln w="19050"/>
            </p:spPr>
            <p:style>
              <a:lnRef idx="1">
                <a:schemeClr val="accent2"/>
              </a:lnRef>
              <a:fillRef idx="0">
                <a:schemeClr val="accent2"/>
              </a:fillRef>
              <a:effectRef idx="0">
                <a:schemeClr val="accent2"/>
              </a:effectRef>
              <a:fontRef idx="minor">
                <a:schemeClr val="tx1"/>
              </a:fontRef>
            </p:style>
          </p:cxnSp>
          <p:cxnSp>
            <p:nvCxnSpPr>
              <p:cNvPr id="15" name="Connector: Curved 154">
                <a:extLst>
                  <a:ext uri="{FF2B5EF4-FFF2-40B4-BE49-F238E27FC236}">
                    <a16:creationId xmlns:a16="http://schemas.microsoft.com/office/drawing/2014/main" id="{51F3B8B2-C8EC-78E2-9033-80DBD68941C2}"/>
                  </a:ext>
                </a:extLst>
              </p:cNvPr>
              <p:cNvCxnSpPr>
                <a:cxnSpLocks/>
              </p:cNvCxnSpPr>
              <p:nvPr/>
            </p:nvCxnSpPr>
            <p:spPr>
              <a:xfrm>
                <a:off x="5517034" y="1976875"/>
                <a:ext cx="508090" cy="405884"/>
              </a:xfrm>
              <a:prstGeom prst="curvedConnector3">
                <a:avLst>
                  <a:gd name="adj1" fmla="val 50000"/>
                </a:avLst>
              </a:prstGeom>
              <a:ln w="19050"/>
            </p:spPr>
            <p:style>
              <a:lnRef idx="1">
                <a:schemeClr val="accent2"/>
              </a:lnRef>
              <a:fillRef idx="0">
                <a:schemeClr val="accent2"/>
              </a:fillRef>
              <a:effectRef idx="0">
                <a:schemeClr val="accent2"/>
              </a:effectRef>
              <a:fontRef idx="minor">
                <a:schemeClr val="tx1"/>
              </a:fontRef>
            </p:style>
          </p:cxnSp>
        </p:grpSp>
      </p:grpSp>
      <mc:AlternateContent xmlns:mc="http://schemas.openxmlformats.org/markup-compatibility/2006" xmlns:a14="http://schemas.microsoft.com/office/drawing/2010/main">
        <mc:Choice Requires="a14">
          <p:sp>
            <p:nvSpPr>
              <p:cNvPr id="70" name="תיבת טקסט 69">
                <a:extLst>
                  <a:ext uri="{FF2B5EF4-FFF2-40B4-BE49-F238E27FC236}">
                    <a16:creationId xmlns:a16="http://schemas.microsoft.com/office/drawing/2014/main" id="{299BC23E-3D44-DB8A-8CAD-2808845A48E9}"/>
                  </a:ext>
                </a:extLst>
              </p:cNvPr>
              <p:cNvSpPr txBox="1"/>
              <p:nvPr/>
            </p:nvSpPr>
            <p:spPr>
              <a:xfrm>
                <a:off x="1022744" y="3719458"/>
                <a:ext cx="6931518" cy="429541"/>
              </a:xfrm>
              <a:prstGeom prst="rect">
                <a:avLst/>
              </a:prstGeom>
              <a:noFill/>
            </p:spPr>
            <p:txBody>
              <a:bodyPr wrap="square">
                <a:spAutoFit/>
              </a:bodyPr>
              <a:lstStyle/>
              <a:p>
                <a:pPr>
                  <a:buNone/>
                </a:pPr>
                <a14:m>
                  <m:oMath xmlns:m="http://schemas.openxmlformats.org/officeDocument/2006/math">
                    <m:r>
                      <a:rPr lang="en-US" sz="2000" b="1" i="0" dirty="0" smtClean="0">
                        <a:latin typeface="Cambria Math" panose="02040503050406030204" pitchFamily="18" charset="0"/>
                      </a:rPr>
                      <m:t>𝐄</m:t>
                    </m:r>
                    <m:r>
                      <a:rPr lang="en-US" sz="2000" i="1" dirty="0" smtClean="0">
                        <a:effectLst/>
                        <a:latin typeface="Cambria Math" panose="02040503050406030204" pitchFamily="18" charset="0"/>
                      </a:rPr>
                      <m:t>=</m:t>
                    </m:r>
                    <m:sSub>
                      <m:sSubPr>
                        <m:ctrlPr>
                          <a:rPr lang="en-US" sz="2000" i="1">
                            <a:latin typeface="Cambria Math" panose="02040503050406030204" pitchFamily="18" charset="0"/>
                          </a:rPr>
                        </m:ctrlPr>
                      </m:sSubPr>
                      <m:e>
                        <m:r>
                          <a:rPr lang="en-US" sz="2000" b="1" i="0" dirty="0" smtClean="0">
                            <a:latin typeface="Cambria Math" panose="02040503050406030204" pitchFamily="18" charset="0"/>
                          </a:rPr>
                          <m:t>𝐄</m:t>
                        </m:r>
                      </m:e>
                      <m:sub>
                        <m:r>
                          <a:rPr lang="en-US" sz="2000" i="1">
                            <a:latin typeface="Cambria Math" panose="02040503050406030204" pitchFamily="18" charset="0"/>
                          </a:rPr>
                          <m:t>1</m:t>
                        </m:r>
                      </m:sub>
                    </m:sSub>
                    <m:r>
                      <a:rPr lang="en-US" sz="2000" i="1" dirty="0" smtClean="0">
                        <a:effectLst/>
                        <a:latin typeface="Cambria Math" panose="02040503050406030204" pitchFamily="18" charset="0"/>
                      </a:rPr>
                      <m:t>​+</m:t>
                    </m:r>
                    <m:sSub>
                      <m:sSubPr>
                        <m:ctrlPr>
                          <a:rPr lang="en-US" sz="2000" i="1">
                            <a:latin typeface="Cambria Math" panose="02040503050406030204" pitchFamily="18" charset="0"/>
                          </a:rPr>
                        </m:ctrlPr>
                      </m:sSubPr>
                      <m:e>
                        <m:r>
                          <a:rPr lang="en-US" sz="2000" b="1" i="0" dirty="0" smtClean="0">
                            <a:latin typeface="Cambria Math" panose="02040503050406030204" pitchFamily="18" charset="0"/>
                          </a:rPr>
                          <m:t>𝐄</m:t>
                        </m:r>
                      </m:e>
                      <m:sub>
                        <m:r>
                          <a:rPr lang="en-US" sz="2000" b="0" i="1" smtClean="0">
                            <a:latin typeface="Cambria Math" panose="02040503050406030204" pitchFamily="18" charset="0"/>
                          </a:rPr>
                          <m:t>2</m:t>
                        </m:r>
                      </m:sub>
                    </m:sSub>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𝐴</m:t>
                    </m:r>
                    <m:sSup>
                      <m:sSupPr>
                        <m:ctrlPr>
                          <a:rPr lang="en-US" sz="2000" i="1" dirty="0">
                            <a:effectLst/>
                            <a:latin typeface="Cambria Math" panose="02040503050406030204" pitchFamily="18" charset="0"/>
                          </a:rPr>
                        </m:ctrlPr>
                      </m:sSupPr>
                      <m:e>
                        <m:r>
                          <a:rPr lang="en-US" sz="2000" i="1" dirty="0">
                            <a:effectLst/>
                            <a:latin typeface="Cambria Math" panose="02040503050406030204" pitchFamily="18" charset="0"/>
                          </a:rPr>
                          <m:t>𝑒</m:t>
                        </m:r>
                      </m:e>
                      <m:sup>
                        <m:r>
                          <a:rPr lang="en-US" sz="2000" i="1" dirty="0" err="1">
                            <a:effectLst/>
                            <a:latin typeface="Cambria Math" panose="02040503050406030204" pitchFamily="18" charset="0"/>
                          </a:rPr>
                          <m:t>𝑖</m:t>
                        </m:r>
                        <m:d>
                          <m:dPr>
                            <m:ctrlPr>
                              <a:rPr lang="en-US" sz="2000" i="1" dirty="0">
                                <a:effectLst/>
                                <a:latin typeface="Cambria Math" panose="02040503050406030204" pitchFamily="18" charset="0"/>
                              </a:rPr>
                            </m:ctrlPr>
                          </m:dPr>
                          <m:e>
                            <m:r>
                              <a:rPr lang="el-GR" sz="2000" i="1" dirty="0">
                                <a:effectLst/>
                                <a:latin typeface="Cambria Math" panose="02040503050406030204" pitchFamily="18" charset="0"/>
                              </a:rPr>
                              <m:t>𝜔</m:t>
                            </m:r>
                            <m:r>
                              <a:rPr lang="en-US" sz="2000" i="1" dirty="0">
                                <a:effectLst/>
                                <a:latin typeface="Cambria Math" panose="02040503050406030204" pitchFamily="18" charset="0"/>
                              </a:rPr>
                              <m:t>𝑡</m:t>
                            </m:r>
                            <m:r>
                              <a:rPr lang="en-US" sz="2000" i="1" dirty="0">
                                <a:effectLst/>
                                <a:latin typeface="Cambria Math" panose="02040503050406030204" pitchFamily="18" charset="0"/>
                              </a:rPr>
                              <m:t>−</m:t>
                            </m:r>
                            <m:sSub>
                              <m:sSubPr>
                                <m:ctrlPr>
                                  <a:rPr lang="en-US" sz="2000" i="1" dirty="0">
                                    <a:effectLst/>
                                    <a:latin typeface="Cambria Math" panose="02040503050406030204" pitchFamily="18" charset="0"/>
                                  </a:rPr>
                                </m:ctrlPr>
                              </m:sSubPr>
                              <m:e>
                                <m:r>
                                  <a:rPr lang="en-US" sz="2000" b="1" i="0" dirty="0">
                                    <a:effectLst/>
                                    <a:latin typeface="Cambria Math" panose="02040503050406030204" pitchFamily="18" charset="0"/>
                                  </a:rPr>
                                  <m:t>𝐤</m:t>
                                </m:r>
                              </m:e>
                              <m:sub>
                                <m:r>
                                  <a:rPr lang="en-US" sz="2000" i="1" dirty="0">
                                    <a:effectLst/>
                                    <a:latin typeface="Cambria Math" panose="02040503050406030204" pitchFamily="18" charset="0"/>
                                  </a:rPr>
                                  <m:t>1</m:t>
                                </m:r>
                              </m:sub>
                            </m:sSub>
                            <m:r>
                              <a:rPr lang="en-US" sz="2000" i="0" dirty="0">
                                <a:effectLst/>
                                <a:latin typeface="Cambria Math" panose="02040503050406030204" pitchFamily="18" charset="0"/>
                              </a:rPr>
                              <m:t>⋅</m:t>
                            </m:r>
                            <m:r>
                              <a:rPr lang="en-US" sz="2000" b="1" i="0" dirty="0">
                                <a:effectLst/>
                                <a:latin typeface="Cambria Math" panose="02040503050406030204" pitchFamily="18" charset="0"/>
                              </a:rPr>
                              <m:t>𝐫</m:t>
                            </m:r>
                          </m:e>
                        </m:d>
                      </m:sup>
                    </m:sSup>
                    <m:sSub>
                      <m:sSubPr>
                        <m:ctrlPr>
                          <a:rPr lang="en-US" sz="2000" i="1" dirty="0" smtClean="0">
                            <a:effectLst/>
                            <a:latin typeface="Cambria Math" panose="02040503050406030204" pitchFamily="18" charset="0"/>
                          </a:rPr>
                        </m:ctrlPr>
                      </m:sSubPr>
                      <m:e>
                        <m:groupChr>
                          <m:groupChrPr>
                            <m:chr m:val="ˆ"/>
                            <m:pos m:val="top"/>
                            <m:vertJc m:val="bot"/>
                            <m:ctrlPr>
                              <a:rPr lang="ar-SA" sz="2000" b="1" i="1">
                                <a:latin typeface="Cambria Math" panose="02040503050406030204" pitchFamily="18" charset="0"/>
                              </a:rPr>
                            </m:ctrlPr>
                          </m:groupChrPr>
                          <m:e>
                            <m:r>
                              <a:rPr lang="ar-SA" sz="2000" b="1">
                                <a:latin typeface="Cambria Math" panose="02040503050406030204" pitchFamily="18" charset="0"/>
                              </a:rPr>
                              <m:t>𝐤</m:t>
                            </m:r>
                          </m:e>
                        </m:groupChr>
                      </m:e>
                      <m:sub>
                        <m:r>
                          <a:rPr lang="en-US" sz="2000" b="0" i="1" dirty="0" smtClean="0">
                            <a:effectLst/>
                            <a:latin typeface="Cambria Math" panose="02040503050406030204" pitchFamily="18" charset="0"/>
                          </a:rPr>
                          <m:t>1</m:t>
                        </m:r>
                      </m:sub>
                    </m:sSub>
                    <m:r>
                      <a:rPr lang="en-US" sz="2000" i="1" dirty="0">
                        <a:effectLst/>
                        <a:latin typeface="Cambria Math" panose="02040503050406030204" pitchFamily="18" charset="0"/>
                      </a:rPr>
                      <m:t>+</m:t>
                    </m:r>
                    <m:r>
                      <a:rPr lang="en-US" sz="2000" b="0" i="1" dirty="0" smtClean="0">
                        <a:effectLst/>
                        <a:latin typeface="Cambria Math" panose="02040503050406030204" pitchFamily="18" charset="0"/>
                      </a:rPr>
                      <m:t>𝐴</m:t>
                    </m:r>
                    <m:sSup>
                      <m:sSupPr>
                        <m:ctrlPr>
                          <a:rPr lang="en-US" sz="2000" i="1" dirty="0">
                            <a:effectLst/>
                            <a:latin typeface="Cambria Math" panose="02040503050406030204" pitchFamily="18" charset="0"/>
                          </a:rPr>
                        </m:ctrlPr>
                      </m:sSupPr>
                      <m:e>
                        <m:r>
                          <a:rPr lang="en-US" sz="2000" i="1" dirty="0">
                            <a:effectLst/>
                            <a:latin typeface="Cambria Math" panose="02040503050406030204" pitchFamily="18" charset="0"/>
                          </a:rPr>
                          <m:t>𝑒</m:t>
                        </m:r>
                      </m:e>
                      <m:sup>
                        <m:r>
                          <a:rPr lang="en-US" sz="2000" i="1" dirty="0" err="1">
                            <a:effectLst/>
                            <a:latin typeface="Cambria Math" panose="02040503050406030204" pitchFamily="18" charset="0"/>
                          </a:rPr>
                          <m:t>𝑖</m:t>
                        </m:r>
                        <m:d>
                          <m:dPr>
                            <m:ctrlPr>
                              <a:rPr lang="en-US" sz="2000" i="1" dirty="0">
                                <a:effectLst/>
                                <a:latin typeface="Cambria Math" panose="02040503050406030204" pitchFamily="18" charset="0"/>
                              </a:rPr>
                            </m:ctrlPr>
                          </m:dPr>
                          <m:e>
                            <m:r>
                              <a:rPr lang="el-GR" sz="2000" i="1" dirty="0">
                                <a:effectLst/>
                                <a:latin typeface="Cambria Math" panose="02040503050406030204" pitchFamily="18" charset="0"/>
                              </a:rPr>
                              <m:t>𝜔</m:t>
                            </m:r>
                            <m:r>
                              <a:rPr lang="en-US" sz="2000" i="1" dirty="0">
                                <a:effectLst/>
                                <a:latin typeface="Cambria Math" panose="02040503050406030204" pitchFamily="18" charset="0"/>
                              </a:rPr>
                              <m:t>𝑡</m:t>
                            </m:r>
                            <m:r>
                              <a:rPr lang="en-US" sz="2000" i="1" dirty="0">
                                <a:effectLst/>
                                <a:latin typeface="Cambria Math" panose="02040503050406030204" pitchFamily="18" charset="0"/>
                              </a:rPr>
                              <m:t>−</m:t>
                            </m:r>
                            <m:sSub>
                              <m:sSubPr>
                                <m:ctrlPr>
                                  <a:rPr lang="en-US" sz="2000" i="1" dirty="0" smtClean="0">
                                    <a:latin typeface="Cambria Math" panose="02040503050406030204" pitchFamily="18" charset="0"/>
                                  </a:rPr>
                                </m:ctrlPr>
                              </m:sSubPr>
                              <m:e>
                                <m:r>
                                  <a:rPr lang="en-US" sz="2000" b="1" dirty="0">
                                    <a:latin typeface="Cambria Math" panose="02040503050406030204" pitchFamily="18" charset="0"/>
                                  </a:rPr>
                                  <m:t>𝐤</m:t>
                                </m:r>
                              </m:e>
                              <m:sub>
                                <m:r>
                                  <a:rPr lang="en-US" sz="2000" b="0" i="0" dirty="0" smtClean="0">
                                    <a:latin typeface="Cambria Math" panose="02040503050406030204" pitchFamily="18" charset="0"/>
                                  </a:rPr>
                                  <m:t>2</m:t>
                                </m:r>
                              </m:sub>
                            </m:sSub>
                            <m:r>
                              <a:rPr lang="en-US" sz="2000" dirty="0">
                                <a:latin typeface="Cambria Math" panose="02040503050406030204" pitchFamily="18" charset="0"/>
                              </a:rPr>
                              <m:t>⋅</m:t>
                            </m:r>
                            <m:r>
                              <a:rPr lang="en-US" sz="2000" b="1" dirty="0">
                                <a:latin typeface="Cambria Math" panose="02040503050406030204" pitchFamily="18" charset="0"/>
                              </a:rPr>
                              <m:t>𝐫</m:t>
                            </m:r>
                          </m:e>
                        </m:d>
                      </m:sup>
                    </m:sSup>
                  </m:oMath>
                </a14:m>
                <a:r>
                  <a:rPr lang="en-US" sz="2000" dirty="0"/>
                  <a:t> </a:t>
                </a:r>
                <a14:m>
                  <m:oMath xmlns:m="http://schemas.openxmlformats.org/officeDocument/2006/math">
                    <m:sSub>
                      <m:sSubPr>
                        <m:ctrlPr>
                          <a:rPr lang="en-US" sz="2000" i="1" dirty="0">
                            <a:latin typeface="Cambria Math" panose="02040503050406030204" pitchFamily="18" charset="0"/>
                          </a:rPr>
                        </m:ctrlPr>
                      </m:sSubPr>
                      <m:e>
                        <m:groupChr>
                          <m:groupChrPr>
                            <m:chr m:val="ˆ"/>
                            <m:pos m:val="top"/>
                            <m:vertJc m:val="bot"/>
                            <m:ctrlPr>
                              <a:rPr lang="ar-SA" sz="2000" b="1" i="1">
                                <a:latin typeface="Cambria Math" panose="02040503050406030204" pitchFamily="18" charset="0"/>
                              </a:rPr>
                            </m:ctrlPr>
                          </m:groupChrPr>
                          <m:e>
                            <m:r>
                              <a:rPr lang="ar-SA" sz="2000" b="1">
                                <a:latin typeface="Cambria Math" panose="02040503050406030204" pitchFamily="18" charset="0"/>
                              </a:rPr>
                              <m:t>𝐤</m:t>
                            </m:r>
                          </m:e>
                        </m:groupChr>
                      </m:e>
                      <m:sub>
                        <m:r>
                          <a:rPr lang="en-US" sz="2000" b="0" i="1" dirty="0" smtClean="0">
                            <a:latin typeface="Cambria Math" panose="02040503050406030204" pitchFamily="18" charset="0"/>
                          </a:rPr>
                          <m:t>2</m:t>
                        </m:r>
                      </m:sub>
                    </m:sSub>
                  </m:oMath>
                </a14:m>
                <a:endParaRPr lang="en-US" sz="2000" b="1" dirty="0">
                  <a:effectLst/>
                </a:endParaRPr>
              </a:p>
            </p:txBody>
          </p:sp>
        </mc:Choice>
        <mc:Fallback xmlns="">
          <p:sp>
            <p:nvSpPr>
              <p:cNvPr id="70" name="תיבת טקסט 69">
                <a:extLst>
                  <a:ext uri="{FF2B5EF4-FFF2-40B4-BE49-F238E27FC236}">
                    <a16:creationId xmlns:a16="http://schemas.microsoft.com/office/drawing/2014/main" id="{299BC23E-3D44-DB8A-8CAD-2808845A48E9}"/>
                  </a:ext>
                </a:extLst>
              </p:cNvPr>
              <p:cNvSpPr txBox="1">
                <a:spLocks noRot="1" noChangeAspect="1" noMove="1" noResize="1" noEditPoints="1" noAdjustHandles="1" noChangeArrowheads="1" noChangeShapeType="1" noTextEdit="1"/>
              </p:cNvSpPr>
              <p:nvPr/>
            </p:nvSpPr>
            <p:spPr>
              <a:xfrm>
                <a:off x="1022744" y="3719458"/>
                <a:ext cx="6931518" cy="429541"/>
              </a:xfrm>
              <a:prstGeom prst="rect">
                <a:avLst/>
              </a:prstGeom>
              <a:blipFill>
                <a:blip r:embed="rId6"/>
                <a:stretch>
                  <a:fillRect t="-12676"/>
                </a:stretch>
              </a:blipFill>
            </p:spPr>
            <p:txBody>
              <a:bodyPr/>
              <a:lstStyle/>
              <a:p>
                <a:r>
                  <a:rPr lang="he-IL">
                    <a:noFill/>
                  </a:rPr>
                  <a:t> </a:t>
                </a:r>
              </a:p>
            </p:txBody>
          </p:sp>
        </mc:Fallback>
      </mc:AlternateContent>
      <p:sp>
        <p:nvSpPr>
          <p:cNvPr id="72" name="תיבת טקסט 71">
            <a:extLst>
              <a:ext uri="{FF2B5EF4-FFF2-40B4-BE49-F238E27FC236}">
                <a16:creationId xmlns:a16="http://schemas.microsoft.com/office/drawing/2014/main" id="{09A4ECDD-3DC0-B33B-360F-868FC6ADFC74}"/>
              </a:ext>
            </a:extLst>
          </p:cNvPr>
          <p:cNvSpPr txBox="1"/>
          <p:nvPr/>
        </p:nvSpPr>
        <p:spPr>
          <a:xfrm>
            <a:off x="376919" y="3194963"/>
            <a:ext cx="7890554" cy="400110"/>
          </a:xfrm>
          <a:prstGeom prst="rect">
            <a:avLst/>
          </a:prstGeom>
          <a:noFill/>
        </p:spPr>
        <p:txBody>
          <a:bodyPr wrap="square" rtlCol="1">
            <a:spAutoFit/>
          </a:bodyPr>
          <a:lstStyle/>
          <a:p>
            <a:r>
              <a:rPr lang="en-US" sz="2000" dirty="0"/>
              <a:t>2 interfering plane waves can be described by:</a:t>
            </a:r>
          </a:p>
        </p:txBody>
      </p:sp>
      <mc:AlternateContent xmlns:mc="http://schemas.openxmlformats.org/markup-compatibility/2006" xmlns:a14="http://schemas.microsoft.com/office/drawing/2010/main">
        <mc:Choice Requires="a14">
          <p:sp>
            <p:nvSpPr>
              <p:cNvPr id="74" name="תיבת טקסט 73">
                <a:extLst>
                  <a:ext uri="{FF2B5EF4-FFF2-40B4-BE49-F238E27FC236}">
                    <a16:creationId xmlns:a16="http://schemas.microsoft.com/office/drawing/2014/main" id="{3D0A3E9D-F4DF-1A1B-752C-5347110A2BB9}"/>
                  </a:ext>
                </a:extLst>
              </p:cNvPr>
              <p:cNvSpPr txBox="1"/>
              <p:nvPr/>
            </p:nvSpPr>
            <p:spPr>
              <a:xfrm>
                <a:off x="1023120" y="5118048"/>
                <a:ext cx="6295868" cy="552972"/>
              </a:xfrm>
              <a:prstGeom prst="rect">
                <a:avLst/>
              </a:prstGeom>
              <a:noFill/>
            </p:spPr>
            <p:txBody>
              <a:bodyPr wrap="square">
                <a:spAutoFit/>
              </a:bodyPr>
              <a:lstStyle/>
              <a:p>
                <a:pPr>
                  <a:buNone/>
                </a:pPr>
                <a14:m>
                  <m:oMath xmlns:m="http://schemas.openxmlformats.org/officeDocument/2006/math">
                    <m:r>
                      <a:rPr lang="en-US" sz="2000" b="1" dirty="0">
                        <a:latin typeface="Cambria Math" panose="02040503050406030204" pitchFamily="18" charset="0"/>
                      </a:rPr>
                      <m:t>𝐄</m:t>
                    </m:r>
                    <m:r>
                      <a:rPr lang="en-US" sz="2000" b="0" i="1" dirty="0" smtClean="0">
                        <a:effectLst/>
                        <a:latin typeface="Cambria Math" panose="02040503050406030204" pitchFamily="18" charset="0"/>
                      </a:rPr>
                      <m:t>=</m:t>
                    </m:r>
                    <m:r>
                      <a:rPr lang="en-US" sz="2000" i="1" dirty="0" smtClean="0">
                        <a:effectLst/>
                        <a:latin typeface="Cambria Math" panose="02040503050406030204" pitchFamily="18" charset="0"/>
                      </a:rPr>
                      <m:t>2</m:t>
                    </m:r>
                    <m:r>
                      <a:rPr lang="en-US" sz="2000" b="0" i="1" dirty="0" smtClean="0">
                        <a:effectLst/>
                        <a:latin typeface="Cambria Math" panose="02040503050406030204" pitchFamily="18" charset="0"/>
                      </a:rPr>
                      <m:t>𝐴</m:t>
                    </m:r>
                    <m:sSup>
                      <m:sSupPr>
                        <m:ctrlPr>
                          <a:rPr lang="en-US" sz="2000" i="1" dirty="0" smtClean="0">
                            <a:effectLst/>
                            <a:latin typeface="Cambria Math" panose="02040503050406030204" pitchFamily="18" charset="0"/>
                          </a:rPr>
                        </m:ctrlPr>
                      </m:sSupPr>
                      <m:e>
                        <m:r>
                          <a:rPr lang="en-US" sz="2000" i="1" dirty="0" smtClean="0">
                            <a:effectLst/>
                            <a:latin typeface="Cambria Math" panose="02040503050406030204" pitchFamily="18" charset="0"/>
                          </a:rPr>
                          <m:t>𝑒</m:t>
                        </m:r>
                      </m:e>
                      <m:sup>
                        <m:r>
                          <a:rPr lang="en-US" sz="2000" i="1" dirty="0" err="1">
                            <a:effectLst/>
                            <a:latin typeface="Cambria Math" panose="02040503050406030204" pitchFamily="18" charset="0"/>
                          </a:rPr>
                          <m:t>𝑖</m:t>
                        </m:r>
                        <m:d>
                          <m:dPr>
                            <m:ctrlPr>
                              <a:rPr lang="en-US" sz="2000" i="1" dirty="0">
                                <a:effectLst/>
                                <a:latin typeface="Cambria Math" panose="02040503050406030204" pitchFamily="18" charset="0"/>
                              </a:rPr>
                            </m:ctrlPr>
                          </m:dPr>
                          <m:e>
                            <m:r>
                              <a:rPr lang="el-GR" sz="2000" i="1" dirty="0">
                                <a:effectLst/>
                                <a:latin typeface="Cambria Math" panose="02040503050406030204" pitchFamily="18" charset="0"/>
                              </a:rPr>
                              <m:t>𝜔</m:t>
                            </m:r>
                            <m:r>
                              <a:rPr lang="en-US" sz="2000" i="1" dirty="0">
                                <a:effectLst/>
                                <a:latin typeface="Cambria Math" panose="02040503050406030204" pitchFamily="18" charset="0"/>
                              </a:rPr>
                              <m:t>𝑡</m:t>
                            </m:r>
                            <m:r>
                              <a:rPr lang="en-US" sz="2000" i="1" dirty="0">
                                <a:effectLst/>
                                <a:latin typeface="Cambria Math" panose="02040503050406030204" pitchFamily="18" charset="0"/>
                              </a:rPr>
                              <m:t>−</m:t>
                            </m:r>
                            <m:sSub>
                              <m:sSubPr>
                                <m:ctrlPr>
                                  <a:rPr lang="en-US" sz="2000" i="1" dirty="0">
                                    <a:latin typeface="Cambria Math" panose="02040503050406030204" pitchFamily="18" charset="0"/>
                                  </a:rPr>
                                </m:ctrlPr>
                              </m:sSubPr>
                              <m:e>
                                <m:r>
                                  <a:rPr lang="en-US" sz="2000" b="1" dirty="0">
                                    <a:latin typeface="Cambria Math" panose="02040503050406030204" pitchFamily="18" charset="0"/>
                                  </a:rPr>
                                  <m:t>𝐤</m:t>
                                </m:r>
                              </m:e>
                              <m:sub>
                                <m:r>
                                  <m:rPr>
                                    <m:sty m:val="p"/>
                                  </m:rPr>
                                  <a:rPr lang="en-US" sz="2000" b="0" i="0" dirty="0" smtClean="0">
                                    <a:latin typeface="Cambria Math" panose="02040503050406030204" pitchFamily="18" charset="0"/>
                                  </a:rPr>
                                  <m:t>avg</m:t>
                                </m:r>
                              </m:sub>
                            </m:sSub>
                            <m:r>
                              <a:rPr lang="en-US" sz="2000" dirty="0">
                                <a:latin typeface="Cambria Math" panose="02040503050406030204" pitchFamily="18" charset="0"/>
                              </a:rPr>
                              <m:t>⋅</m:t>
                            </m:r>
                            <m:r>
                              <a:rPr lang="en-US" sz="2000" b="1" dirty="0">
                                <a:latin typeface="Cambria Math" panose="02040503050406030204" pitchFamily="18" charset="0"/>
                              </a:rPr>
                              <m:t>𝐫</m:t>
                            </m:r>
                          </m:e>
                        </m:d>
                      </m:sup>
                    </m:sSup>
                    <m:func>
                      <m:funcPr>
                        <m:ctrlPr>
                          <a:rPr lang="en-US" sz="2000" i="1" dirty="0">
                            <a:effectLst/>
                            <a:latin typeface="Cambria Math" panose="02040503050406030204" pitchFamily="18" charset="0"/>
                          </a:rPr>
                        </m:ctrlPr>
                      </m:funcPr>
                      <m:fName>
                        <m:r>
                          <m:rPr>
                            <m:sty m:val="p"/>
                          </m:rPr>
                          <a:rPr lang="en-US" sz="2000" i="0" dirty="0">
                            <a:effectLst/>
                            <a:latin typeface="Cambria Math" panose="02040503050406030204" pitchFamily="18" charset="0"/>
                          </a:rPr>
                          <m:t>cos</m:t>
                        </m:r>
                      </m:fName>
                      <m:e>
                        <m:d>
                          <m:dPr>
                            <m:ctrlPr>
                              <a:rPr lang="en-US" sz="2000" i="1" dirty="0">
                                <a:effectLst/>
                                <a:latin typeface="Cambria Math" panose="02040503050406030204" pitchFamily="18" charset="0"/>
                              </a:rPr>
                            </m:ctrlPr>
                          </m:dPr>
                          <m:e>
                            <m:f>
                              <m:fPr>
                                <m:ctrlPr>
                                  <a:rPr lang="en-US" sz="2000" i="1" dirty="0">
                                    <a:effectLst/>
                                    <a:latin typeface="Cambria Math" panose="02040503050406030204" pitchFamily="18" charset="0"/>
                                  </a:rPr>
                                </m:ctrlPr>
                              </m:fPr>
                              <m:num>
                                <m:r>
                                  <m:rPr>
                                    <m:sty m:val="p"/>
                                  </m:rPr>
                                  <a:rPr lang="el-GR" sz="2000" b="0" i="0" dirty="0">
                                    <a:effectLst/>
                                    <a:latin typeface="Cambria Math" panose="02040503050406030204" pitchFamily="18" charset="0"/>
                                  </a:rPr>
                                  <m:t>Δ</m:t>
                                </m:r>
                                <m:r>
                                  <a:rPr lang="en-US" sz="2000" b="1" i="0" dirty="0">
                                    <a:effectLst/>
                                    <a:latin typeface="Cambria Math" panose="02040503050406030204" pitchFamily="18" charset="0"/>
                                  </a:rPr>
                                  <m:t>𝐤</m:t>
                                </m:r>
                                <m:r>
                                  <a:rPr lang="en-US" sz="2000" b="0" i="0" dirty="0">
                                    <a:effectLst/>
                                    <a:latin typeface="Cambria Math" panose="02040503050406030204" pitchFamily="18" charset="0"/>
                                  </a:rPr>
                                  <m:t>⋅</m:t>
                                </m:r>
                                <m:r>
                                  <a:rPr lang="en-US" sz="2000" b="1" i="0" dirty="0">
                                    <a:effectLst/>
                                    <a:latin typeface="Cambria Math" panose="02040503050406030204" pitchFamily="18" charset="0"/>
                                  </a:rPr>
                                  <m:t>𝐫</m:t>
                                </m:r>
                              </m:num>
                              <m:den>
                                <m:r>
                                  <a:rPr lang="en-US" sz="2000" i="1" dirty="0">
                                    <a:effectLst/>
                                    <a:latin typeface="Cambria Math" panose="02040503050406030204" pitchFamily="18" charset="0"/>
                                  </a:rPr>
                                  <m:t>2</m:t>
                                </m:r>
                              </m:den>
                            </m:f>
                          </m:e>
                        </m:d>
                      </m:e>
                    </m:func>
                  </m:oMath>
                </a14:m>
                <a:r>
                  <a:rPr lang="en-US" sz="2000" dirty="0"/>
                  <a:t> </a:t>
                </a:r>
                <a14:m>
                  <m:oMath xmlns:m="http://schemas.openxmlformats.org/officeDocument/2006/math">
                    <m:sSub>
                      <m:sSubPr>
                        <m:ctrlPr>
                          <a:rPr lang="en-US" sz="2000" i="1" dirty="0">
                            <a:latin typeface="Cambria Math" panose="02040503050406030204" pitchFamily="18" charset="0"/>
                          </a:rPr>
                        </m:ctrlPr>
                      </m:sSubPr>
                      <m:e>
                        <m:groupChr>
                          <m:groupChrPr>
                            <m:chr m:val="ˆ"/>
                            <m:pos m:val="top"/>
                            <m:vertJc m:val="bot"/>
                            <m:ctrlPr>
                              <a:rPr lang="ar-SA" sz="2000" b="1" i="1">
                                <a:latin typeface="Cambria Math" panose="02040503050406030204" pitchFamily="18" charset="0"/>
                              </a:rPr>
                            </m:ctrlPr>
                          </m:groupChrPr>
                          <m:e>
                            <m:r>
                              <a:rPr lang="ar-SA" sz="2000" b="1">
                                <a:latin typeface="Cambria Math" panose="02040503050406030204" pitchFamily="18" charset="0"/>
                              </a:rPr>
                              <m:t>𝐤</m:t>
                            </m:r>
                          </m:e>
                        </m:groupChr>
                      </m:e>
                      <m:sub>
                        <m:r>
                          <m:rPr>
                            <m:sty m:val="p"/>
                          </m:rPr>
                          <a:rPr lang="en-US" sz="2000" b="0" i="1" dirty="0" smtClean="0">
                            <a:latin typeface="Cambria Math" panose="02040503050406030204" pitchFamily="18" charset="0"/>
                          </a:rPr>
                          <m:t>avg</m:t>
                        </m:r>
                      </m:sub>
                    </m:sSub>
                  </m:oMath>
                </a14:m>
                <a:endParaRPr lang="en-US" sz="2000" dirty="0">
                  <a:effectLst/>
                </a:endParaRPr>
              </a:p>
            </p:txBody>
          </p:sp>
        </mc:Choice>
        <mc:Fallback xmlns="">
          <p:sp>
            <p:nvSpPr>
              <p:cNvPr id="74" name="תיבת טקסט 73">
                <a:extLst>
                  <a:ext uri="{FF2B5EF4-FFF2-40B4-BE49-F238E27FC236}">
                    <a16:creationId xmlns:a16="http://schemas.microsoft.com/office/drawing/2014/main" id="{3D0A3E9D-F4DF-1A1B-752C-5347110A2BB9}"/>
                  </a:ext>
                </a:extLst>
              </p:cNvPr>
              <p:cNvSpPr txBox="1">
                <a:spLocks noRot="1" noChangeAspect="1" noMove="1" noResize="1" noEditPoints="1" noAdjustHandles="1" noChangeArrowheads="1" noChangeShapeType="1" noTextEdit="1"/>
              </p:cNvSpPr>
              <p:nvPr/>
            </p:nvSpPr>
            <p:spPr>
              <a:xfrm>
                <a:off x="1023120" y="5118048"/>
                <a:ext cx="6295868" cy="552972"/>
              </a:xfrm>
              <a:prstGeom prst="rect">
                <a:avLst/>
              </a:prstGeom>
              <a:blipFill>
                <a:blip r:embed="rId7"/>
                <a:stretch>
                  <a:fillRect/>
                </a:stretch>
              </a:blipFill>
            </p:spPr>
            <p:txBody>
              <a:bodyPr/>
              <a:lstStyle/>
              <a:p>
                <a:r>
                  <a:rPr lang="he-IL">
                    <a:noFill/>
                  </a:rPr>
                  <a:t> </a:t>
                </a:r>
              </a:p>
            </p:txBody>
          </p:sp>
        </mc:Fallback>
      </mc:AlternateContent>
      <p:sp>
        <p:nvSpPr>
          <p:cNvPr id="75" name="תיבת טקסט 74">
            <a:extLst>
              <a:ext uri="{FF2B5EF4-FFF2-40B4-BE49-F238E27FC236}">
                <a16:creationId xmlns:a16="http://schemas.microsoft.com/office/drawing/2014/main" id="{0B5C2F50-4CC8-7BBF-0E6F-B355B162B5A2}"/>
              </a:ext>
            </a:extLst>
          </p:cNvPr>
          <p:cNvSpPr txBox="1"/>
          <p:nvPr/>
        </p:nvSpPr>
        <p:spPr>
          <a:xfrm>
            <a:off x="376919" y="4608635"/>
            <a:ext cx="7682416" cy="400110"/>
          </a:xfrm>
          <a:prstGeom prst="rect">
            <a:avLst/>
          </a:prstGeom>
          <a:noFill/>
        </p:spPr>
        <p:txBody>
          <a:bodyPr wrap="square" rtlCol="1">
            <a:spAutoFit/>
          </a:bodyPr>
          <a:lstStyle/>
          <a:p>
            <a:r>
              <a:rPr lang="en-US" sz="2000" dirty="0"/>
              <a:t>Which can be written as:</a:t>
            </a:r>
          </a:p>
        </p:txBody>
      </p:sp>
      <mc:AlternateContent xmlns:mc="http://schemas.openxmlformats.org/markup-compatibility/2006" xmlns:a14="http://schemas.microsoft.com/office/drawing/2010/main">
        <mc:Choice Requires="a14">
          <p:sp>
            <p:nvSpPr>
              <p:cNvPr id="68" name="תיבת טקסט 67">
                <a:extLst>
                  <a:ext uri="{FF2B5EF4-FFF2-40B4-BE49-F238E27FC236}">
                    <a16:creationId xmlns:a16="http://schemas.microsoft.com/office/drawing/2014/main" id="{70D67C2C-8BF9-01A6-4F74-CA05DB8686C3}"/>
                  </a:ext>
                </a:extLst>
              </p:cNvPr>
              <p:cNvSpPr txBox="1"/>
              <p:nvPr/>
            </p:nvSpPr>
            <p:spPr>
              <a:xfrm>
                <a:off x="773735" y="6099036"/>
                <a:ext cx="3959234" cy="66851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lang="ar-SA" sz="2000" i="1" dirty="0" smtClean="0">
                              <a:latin typeface="Cambria Math" panose="02040503050406030204" pitchFamily="18" charset="0"/>
                            </a:rPr>
                          </m:ctrlPr>
                        </m:sSubPr>
                        <m:e>
                          <m:r>
                            <a:rPr lang="ar-SA" sz="2000" b="1" i="0" dirty="0" smtClean="0">
                              <a:latin typeface="Cambria Math" panose="02040503050406030204" pitchFamily="18" charset="0"/>
                            </a:rPr>
                            <m:t>𝐤</m:t>
                          </m:r>
                        </m:e>
                        <m:sub>
                          <m:r>
                            <m:rPr>
                              <m:sty m:val="p"/>
                            </m:rPr>
                            <a:rPr lang="ar-SA" sz="2000" i="0" dirty="0" smtClean="0">
                              <a:latin typeface="Cambria Math" panose="02040503050406030204" pitchFamily="18" charset="0"/>
                            </a:rPr>
                            <m:t>a</m:t>
                          </m:r>
                          <m:r>
                            <m:rPr>
                              <m:sty m:val="p"/>
                            </m:rPr>
                            <a:rPr lang="en-US" sz="2000" b="0" i="0" dirty="0" smtClean="0">
                              <a:latin typeface="Cambria Math" panose="02040503050406030204" pitchFamily="18" charset="0"/>
                            </a:rPr>
                            <m:t>vg</m:t>
                          </m:r>
                        </m:sub>
                      </m:sSub>
                      <m:r>
                        <a:rPr lang="ar-SA" sz="2000" i="1" dirty="0" smtClean="0">
                          <a:latin typeface="Cambria Math" panose="02040503050406030204" pitchFamily="18" charset="0"/>
                        </a:rPr>
                        <m:t>=</m:t>
                      </m:r>
                      <m:f>
                        <m:fPr>
                          <m:ctrlPr>
                            <a:rPr lang="ar-SA" sz="2000" i="1" dirty="0" smtClean="0">
                              <a:latin typeface="Cambria Math" panose="02040503050406030204" pitchFamily="18" charset="0"/>
                            </a:rPr>
                          </m:ctrlPr>
                        </m:fPr>
                        <m:num>
                          <m:r>
                            <a:rPr lang="en-US" sz="2000" b="0" i="1" dirty="0" smtClean="0">
                              <a:latin typeface="Cambria Math" panose="02040503050406030204" pitchFamily="18" charset="0"/>
                            </a:rPr>
                            <m:t>1</m:t>
                          </m:r>
                        </m:num>
                        <m:den>
                          <m:r>
                            <a:rPr lang="en-US" sz="2000" b="0" i="1" dirty="0" smtClean="0">
                              <a:latin typeface="Cambria Math" panose="02040503050406030204" pitchFamily="18" charset="0"/>
                            </a:rPr>
                            <m:t>2</m:t>
                          </m:r>
                        </m:den>
                      </m:f>
                      <m:d>
                        <m:dPr>
                          <m:ctrlPr>
                            <a:rPr lang="ar-SA" sz="2000" i="1" dirty="0" smtClean="0">
                              <a:latin typeface="Cambria Math" panose="02040503050406030204" pitchFamily="18" charset="0"/>
                            </a:rPr>
                          </m:ctrlPr>
                        </m:dPr>
                        <m:e>
                          <m:sSub>
                            <m:sSubPr>
                              <m:ctrlPr>
                                <a:rPr lang="ar-SA" sz="2000" i="1" dirty="0" smtClean="0">
                                  <a:latin typeface="Cambria Math" panose="02040503050406030204" pitchFamily="18" charset="0"/>
                                </a:rPr>
                              </m:ctrlPr>
                            </m:sSubPr>
                            <m:e>
                              <m:r>
                                <a:rPr lang="ar-SA" sz="2000" b="1" i="0" dirty="0" smtClean="0">
                                  <a:latin typeface="Cambria Math" panose="02040503050406030204" pitchFamily="18" charset="0"/>
                                </a:rPr>
                                <m:t>𝐤</m:t>
                              </m:r>
                            </m:e>
                            <m:sub>
                              <m:r>
                                <a:rPr lang="ar-SA" sz="2000" i="1" dirty="0" smtClean="0">
                                  <a:latin typeface="Cambria Math" panose="02040503050406030204" pitchFamily="18" charset="0"/>
                                </a:rPr>
                                <m:t>1</m:t>
                              </m:r>
                            </m:sub>
                          </m:sSub>
                          <m:r>
                            <a:rPr lang="ar-SA" sz="2000" i="1" dirty="0" smtClean="0">
                              <a:latin typeface="Cambria Math" panose="02040503050406030204" pitchFamily="18" charset="0"/>
                            </a:rPr>
                            <m:t>+</m:t>
                          </m:r>
                          <m:sSub>
                            <m:sSubPr>
                              <m:ctrlPr>
                                <a:rPr lang="ar-SA" sz="2000" i="1" dirty="0" smtClean="0">
                                  <a:latin typeface="Cambria Math" panose="02040503050406030204" pitchFamily="18" charset="0"/>
                                </a:rPr>
                              </m:ctrlPr>
                            </m:sSubPr>
                            <m:e>
                              <m:r>
                                <a:rPr lang="ar-SA" sz="2000" b="1" i="0" dirty="0" smtClean="0">
                                  <a:latin typeface="Cambria Math" panose="02040503050406030204" pitchFamily="18" charset="0"/>
                                </a:rPr>
                                <m:t>𝐤</m:t>
                              </m:r>
                            </m:e>
                            <m:sub>
                              <m:r>
                                <a:rPr lang="ar-SA" sz="2000" i="1" dirty="0" smtClean="0">
                                  <a:latin typeface="Cambria Math" panose="02040503050406030204" pitchFamily="18" charset="0"/>
                                </a:rPr>
                                <m:t>2</m:t>
                              </m:r>
                            </m:sub>
                          </m:sSub>
                        </m:e>
                      </m:d>
                      <m:r>
                        <a:rPr lang="ar-SA" sz="2000" i="1" dirty="0">
                          <a:effectLst/>
                          <a:latin typeface="Cambria Math" panose="02040503050406030204" pitchFamily="18" charset="0"/>
                        </a:rPr>
                        <m:t>,</m:t>
                      </m:r>
                    </m:oMath>
                  </m:oMathPara>
                </a14:m>
                <a:endParaRPr lang="ar-SA" sz="2000" dirty="0">
                  <a:effectLst/>
                </a:endParaRPr>
              </a:p>
            </p:txBody>
          </p:sp>
        </mc:Choice>
        <mc:Fallback xmlns="">
          <p:sp>
            <p:nvSpPr>
              <p:cNvPr id="68" name="תיבת טקסט 67">
                <a:extLst>
                  <a:ext uri="{FF2B5EF4-FFF2-40B4-BE49-F238E27FC236}">
                    <a16:creationId xmlns:a16="http://schemas.microsoft.com/office/drawing/2014/main" id="{70D67C2C-8BF9-01A6-4F74-CA05DB8686C3}"/>
                  </a:ext>
                </a:extLst>
              </p:cNvPr>
              <p:cNvSpPr txBox="1">
                <a:spLocks noRot="1" noChangeAspect="1" noMove="1" noResize="1" noEditPoints="1" noAdjustHandles="1" noChangeArrowheads="1" noChangeShapeType="1" noTextEdit="1"/>
              </p:cNvSpPr>
              <p:nvPr/>
            </p:nvSpPr>
            <p:spPr>
              <a:xfrm>
                <a:off x="773735" y="6099036"/>
                <a:ext cx="3959234" cy="668516"/>
              </a:xfrm>
              <a:prstGeom prst="rect">
                <a:avLst/>
              </a:prstGeom>
              <a:blipFill>
                <a:blip r:embed="rId8"/>
                <a:stretch>
                  <a:fillRect/>
                </a:stretch>
              </a:blipFill>
            </p:spPr>
            <p:txBody>
              <a:bodyPr/>
              <a:lstStyle/>
              <a:p>
                <a:r>
                  <a:rPr lang="he-IL">
                    <a:noFill/>
                  </a:rPr>
                  <a:t> </a:t>
                </a:r>
              </a:p>
            </p:txBody>
          </p:sp>
        </mc:Fallback>
      </mc:AlternateContent>
      <p:sp>
        <p:nvSpPr>
          <p:cNvPr id="69" name="תיבת טקסט 68">
            <a:extLst>
              <a:ext uri="{FF2B5EF4-FFF2-40B4-BE49-F238E27FC236}">
                <a16:creationId xmlns:a16="http://schemas.microsoft.com/office/drawing/2014/main" id="{F8172CDA-1C65-3719-DA3B-A1B4FF5DD1B3}"/>
              </a:ext>
            </a:extLst>
          </p:cNvPr>
          <p:cNvSpPr txBox="1"/>
          <p:nvPr/>
        </p:nvSpPr>
        <p:spPr>
          <a:xfrm>
            <a:off x="367394" y="6287208"/>
            <a:ext cx="1107429" cy="707886"/>
          </a:xfrm>
          <a:prstGeom prst="rect">
            <a:avLst/>
          </a:prstGeom>
          <a:noFill/>
        </p:spPr>
        <p:txBody>
          <a:bodyPr wrap="square" rtlCol="1">
            <a:spAutoFit/>
          </a:bodyPr>
          <a:lstStyle/>
          <a:p>
            <a:r>
              <a:rPr lang="en-US" sz="2000" dirty="0"/>
              <a:t>Where:</a:t>
            </a:r>
          </a:p>
          <a:p>
            <a:pPr marL="285750" indent="-285750">
              <a:buFont typeface="Arial" panose="020B0604020202020204" pitchFamily="34" charset="0"/>
              <a:buChar char="•"/>
            </a:pPr>
            <a:endParaRPr lang="he-IL" sz="2000" dirty="0"/>
          </a:p>
        </p:txBody>
      </p:sp>
      <p:sp>
        <p:nvSpPr>
          <p:cNvPr id="81" name="תיבת טקסט 80">
            <a:extLst>
              <a:ext uri="{FF2B5EF4-FFF2-40B4-BE49-F238E27FC236}">
                <a16:creationId xmlns:a16="http://schemas.microsoft.com/office/drawing/2014/main" id="{03EA7142-3847-B643-BE3D-A9E7341827BB}"/>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Introduction</a:t>
            </a:r>
            <a:endParaRPr lang="he-IL" dirty="0">
              <a:solidFill>
                <a:schemeClr val="bg1"/>
              </a:solidFill>
            </a:endParaRPr>
          </a:p>
        </p:txBody>
      </p:sp>
      <mc:AlternateContent xmlns:mc="http://schemas.openxmlformats.org/markup-compatibility/2006" xmlns:a14="http://schemas.microsoft.com/office/drawing/2010/main">
        <mc:Choice Requires="a14">
          <p:sp>
            <p:nvSpPr>
              <p:cNvPr id="66" name="תיבת טקסט 65">
                <a:extLst>
                  <a:ext uri="{FF2B5EF4-FFF2-40B4-BE49-F238E27FC236}">
                    <a16:creationId xmlns:a16="http://schemas.microsoft.com/office/drawing/2014/main" id="{4396C490-8DEF-5BFF-E880-7D59A44ABFE7}"/>
                  </a:ext>
                </a:extLst>
              </p:cNvPr>
              <p:cNvSpPr txBox="1"/>
              <p:nvPr/>
            </p:nvSpPr>
            <p:spPr>
              <a:xfrm>
                <a:off x="11362731" y="5569052"/>
                <a:ext cx="75311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ar-SA" b="0" i="1" dirty="0" smtClean="0">
                              <a:solidFill>
                                <a:schemeClr val="accent1"/>
                              </a:solidFill>
                              <a:latin typeface="Cambria Math" panose="02040503050406030204" pitchFamily="18" charset="0"/>
                            </a:rPr>
                          </m:ctrlPr>
                        </m:sSubPr>
                        <m:e>
                          <m:r>
                            <a:rPr lang="ar-SA" b="1" i="0" dirty="0" smtClean="0">
                              <a:solidFill>
                                <a:schemeClr val="accent1"/>
                              </a:solidFill>
                              <a:latin typeface="Cambria Math" panose="02040503050406030204" pitchFamily="18" charset="0"/>
                            </a:rPr>
                            <m:t>𝐤</m:t>
                          </m:r>
                        </m:e>
                        <m:sub>
                          <m:r>
                            <a:rPr lang="ar-SA" b="0" i="1" dirty="0">
                              <a:solidFill>
                                <a:schemeClr val="accent1"/>
                              </a:solidFill>
                              <a:latin typeface="Cambria Math" panose="02040503050406030204" pitchFamily="18" charset="0"/>
                            </a:rPr>
                            <m:t>1</m:t>
                          </m:r>
                        </m:sub>
                      </m:sSub>
                    </m:oMath>
                  </m:oMathPara>
                </a14:m>
                <a:endParaRPr lang="he-IL" dirty="0">
                  <a:solidFill>
                    <a:schemeClr val="accent1"/>
                  </a:solidFill>
                </a:endParaRPr>
              </a:p>
            </p:txBody>
          </p:sp>
        </mc:Choice>
        <mc:Fallback xmlns="">
          <p:sp>
            <p:nvSpPr>
              <p:cNvPr id="66" name="תיבת טקסט 65">
                <a:extLst>
                  <a:ext uri="{FF2B5EF4-FFF2-40B4-BE49-F238E27FC236}">
                    <a16:creationId xmlns:a16="http://schemas.microsoft.com/office/drawing/2014/main" id="{4396C490-8DEF-5BFF-E880-7D59A44ABFE7}"/>
                  </a:ext>
                </a:extLst>
              </p:cNvPr>
              <p:cNvSpPr txBox="1">
                <a:spLocks noRot="1" noChangeAspect="1" noMove="1" noResize="1" noEditPoints="1" noAdjustHandles="1" noChangeArrowheads="1" noChangeShapeType="1" noTextEdit="1"/>
              </p:cNvSpPr>
              <p:nvPr/>
            </p:nvSpPr>
            <p:spPr>
              <a:xfrm>
                <a:off x="11362731" y="5569052"/>
                <a:ext cx="753114" cy="369332"/>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1" name="תיבת טקסט 70">
                <a:extLst>
                  <a:ext uri="{FF2B5EF4-FFF2-40B4-BE49-F238E27FC236}">
                    <a16:creationId xmlns:a16="http://schemas.microsoft.com/office/drawing/2014/main" id="{1804D277-9973-066B-C2A8-501E46478484}"/>
                  </a:ext>
                </a:extLst>
              </p:cNvPr>
              <p:cNvSpPr txBox="1"/>
              <p:nvPr/>
            </p:nvSpPr>
            <p:spPr>
              <a:xfrm>
                <a:off x="11391172" y="4214640"/>
                <a:ext cx="75311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ar-SA" b="0" i="1" dirty="0" smtClean="0">
                              <a:solidFill>
                                <a:schemeClr val="accent1"/>
                              </a:solidFill>
                              <a:latin typeface="Cambria Math" panose="02040503050406030204" pitchFamily="18" charset="0"/>
                            </a:rPr>
                          </m:ctrlPr>
                        </m:sSubPr>
                        <m:e>
                          <m:r>
                            <a:rPr lang="ar-SA" b="1" i="0" dirty="0" smtClean="0">
                              <a:solidFill>
                                <a:schemeClr val="accent1"/>
                              </a:solidFill>
                              <a:latin typeface="Cambria Math" panose="02040503050406030204" pitchFamily="18" charset="0"/>
                            </a:rPr>
                            <m:t>𝐤</m:t>
                          </m:r>
                        </m:e>
                        <m:sub>
                          <m:r>
                            <a:rPr lang="en-US" b="0" i="1" dirty="0" smtClean="0">
                              <a:solidFill>
                                <a:schemeClr val="accent1"/>
                              </a:solidFill>
                              <a:latin typeface="Cambria Math" panose="02040503050406030204" pitchFamily="18" charset="0"/>
                            </a:rPr>
                            <m:t>2</m:t>
                          </m:r>
                        </m:sub>
                      </m:sSub>
                    </m:oMath>
                  </m:oMathPara>
                </a14:m>
                <a:endParaRPr lang="he-IL" dirty="0">
                  <a:solidFill>
                    <a:schemeClr val="accent1"/>
                  </a:solidFill>
                </a:endParaRPr>
              </a:p>
            </p:txBody>
          </p:sp>
        </mc:Choice>
        <mc:Fallback xmlns="">
          <p:sp>
            <p:nvSpPr>
              <p:cNvPr id="71" name="תיבת טקסט 70">
                <a:extLst>
                  <a:ext uri="{FF2B5EF4-FFF2-40B4-BE49-F238E27FC236}">
                    <a16:creationId xmlns:a16="http://schemas.microsoft.com/office/drawing/2014/main" id="{1804D277-9973-066B-C2A8-501E46478484}"/>
                  </a:ext>
                </a:extLst>
              </p:cNvPr>
              <p:cNvSpPr txBox="1">
                <a:spLocks noRot="1" noChangeAspect="1" noMove="1" noResize="1" noEditPoints="1" noAdjustHandles="1" noChangeArrowheads="1" noChangeShapeType="1" noTextEdit="1"/>
              </p:cNvSpPr>
              <p:nvPr/>
            </p:nvSpPr>
            <p:spPr>
              <a:xfrm>
                <a:off x="11391172" y="4214640"/>
                <a:ext cx="753114" cy="369332"/>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6" name="תיבת טקסט 75">
                <a:extLst>
                  <a:ext uri="{FF2B5EF4-FFF2-40B4-BE49-F238E27FC236}">
                    <a16:creationId xmlns:a16="http://schemas.microsoft.com/office/drawing/2014/main" id="{67AB5D09-EC47-8D00-FE0B-70D9B6E08F80}"/>
                  </a:ext>
                </a:extLst>
              </p:cNvPr>
              <p:cNvSpPr txBox="1"/>
              <p:nvPr/>
            </p:nvSpPr>
            <p:spPr>
              <a:xfrm>
                <a:off x="5994024" y="6315783"/>
                <a:ext cx="200913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0" dirty="0" smtClean="0">
                          <a:effectLst/>
                          <a:latin typeface="Cambria Math" panose="02040503050406030204" pitchFamily="18" charset="0"/>
                        </a:rPr>
                        <m:t>𝐫</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𝑥</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𝑦</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𝑧</m:t>
                      </m:r>
                      <m:r>
                        <a:rPr lang="en-US" sz="2000" b="0" i="1" dirty="0" smtClean="0">
                          <a:effectLst/>
                          <a:latin typeface="Cambria Math" panose="02040503050406030204" pitchFamily="18" charset="0"/>
                        </a:rPr>
                        <m:t>)</m:t>
                      </m:r>
                    </m:oMath>
                  </m:oMathPara>
                </a14:m>
                <a:endParaRPr lang="he-IL" sz="2000" i="1" dirty="0"/>
              </a:p>
            </p:txBody>
          </p:sp>
        </mc:Choice>
        <mc:Fallback xmlns="">
          <p:sp>
            <p:nvSpPr>
              <p:cNvPr id="76" name="תיבת טקסט 75">
                <a:extLst>
                  <a:ext uri="{FF2B5EF4-FFF2-40B4-BE49-F238E27FC236}">
                    <a16:creationId xmlns:a16="http://schemas.microsoft.com/office/drawing/2014/main" id="{67AB5D09-EC47-8D00-FE0B-70D9B6E08F80}"/>
                  </a:ext>
                </a:extLst>
              </p:cNvPr>
              <p:cNvSpPr txBox="1">
                <a:spLocks noRot="1" noChangeAspect="1" noMove="1" noResize="1" noEditPoints="1" noAdjustHandles="1" noChangeArrowheads="1" noChangeShapeType="1" noTextEdit="1"/>
              </p:cNvSpPr>
              <p:nvPr/>
            </p:nvSpPr>
            <p:spPr>
              <a:xfrm>
                <a:off x="5994024" y="6315783"/>
                <a:ext cx="2009134" cy="400110"/>
              </a:xfrm>
              <a:prstGeom prst="rect">
                <a:avLst/>
              </a:prstGeom>
              <a:blipFill>
                <a:blip r:embed="rId11"/>
                <a:stretch>
                  <a:fillRect b="-18182"/>
                </a:stretch>
              </a:blipFill>
            </p:spPr>
            <p:txBody>
              <a:bodyPr/>
              <a:lstStyle/>
              <a:p>
                <a:r>
                  <a:rPr lang="he-IL">
                    <a:noFill/>
                  </a:rPr>
                  <a:t> </a:t>
                </a:r>
              </a:p>
            </p:txBody>
          </p:sp>
        </mc:Fallback>
      </mc:AlternateContent>
      <p:grpSp>
        <p:nvGrpSpPr>
          <p:cNvPr id="89" name="קבוצה 88">
            <a:extLst>
              <a:ext uri="{FF2B5EF4-FFF2-40B4-BE49-F238E27FC236}">
                <a16:creationId xmlns:a16="http://schemas.microsoft.com/office/drawing/2014/main" id="{AC287FB3-ECA2-A2B9-D311-17552D5FA4E8}"/>
              </a:ext>
            </a:extLst>
          </p:cNvPr>
          <p:cNvGrpSpPr/>
          <p:nvPr/>
        </p:nvGrpSpPr>
        <p:grpSpPr>
          <a:xfrm>
            <a:off x="680991" y="2003106"/>
            <a:ext cx="3516881" cy="862857"/>
            <a:chOff x="900066" y="2003106"/>
            <a:chExt cx="3516881" cy="862857"/>
          </a:xfrm>
        </p:grpSpPr>
        <mc:AlternateContent xmlns:mc="http://schemas.openxmlformats.org/markup-compatibility/2006" xmlns:a14="http://schemas.microsoft.com/office/drawing/2010/main">
          <mc:Choice Requires="a14">
            <p:sp>
              <p:nvSpPr>
                <p:cNvPr id="67" name="תיבת טקסט 66">
                  <a:extLst>
                    <a:ext uri="{FF2B5EF4-FFF2-40B4-BE49-F238E27FC236}">
                      <a16:creationId xmlns:a16="http://schemas.microsoft.com/office/drawing/2014/main" id="{0B0CD816-573A-E4CB-0F51-D3F7ECB191EC}"/>
                    </a:ext>
                  </a:extLst>
                </p:cNvPr>
                <p:cNvSpPr txBox="1"/>
                <p:nvPr/>
              </p:nvSpPr>
              <p:spPr>
                <a:xfrm>
                  <a:off x="900066" y="2003106"/>
                  <a:ext cx="3074528" cy="429541"/>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2000" b="1" dirty="0">
                            <a:latin typeface="Cambria Math" panose="02040503050406030204" pitchFamily="18" charset="0"/>
                          </a:rPr>
                          <m:t>𝐄</m:t>
                        </m:r>
                        <m:r>
                          <a:rPr lang="en-US" sz="2000" b="0" i="1" dirty="0" smtClean="0">
                            <a:latin typeface="Cambria Math" panose="02040503050406030204" pitchFamily="18" charset="0"/>
                          </a:rPr>
                          <m:t>=</m:t>
                        </m:r>
                        <m:r>
                          <m:rPr>
                            <m:sty m:val="p"/>
                          </m:rPr>
                          <a:rPr lang="en-US" sz="2000" b="0" i="1" dirty="0" smtClean="0">
                            <a:latin typeface="Cambria Math" panose="02040503050406030204" pitchFamily="18" charset="0"/>
                          </a:rPr>
                          <m:t>E</m:t>
                        </m:r>
                        <m:sSup>
                          <m:sSupPr>
                            <m:ctrlPr>
                              <a:rPr lang="en-US" sz="2000" i="1" dirty="0" smtClean="0">
                                <a:effectLst/>
                                <a:latin typeface="Cambria Math" panose="02040503050406030204" pitchFamily="18" charset="0"/>
                              </a:rPr>
                            </m:ctrlPr>
                          </m:sSupPr>
                          <m:e>
                            <m:r>
                              <a:rPr lang="en-US" sz="2000" i="1" dirty="0" smtClean="0">
                                <a:effectLst/>
                                <a:latin typeface="Cambria Math" panose="02040503050406030204" pitchFamily="18" charset="0"/>
                              </a:rPr>
                              <m:t>𝑒</m:t>
                            </m:r>
                          </m:e>
                          <m:sup>
                            <m:r>
                              <a:rPr lang="en-US" sz="2000" i="1" dirty="0" err="1">
                                <a:effectLst/>
                                <a:latin typeface="Cambria Math" panose="02040503050406030204" pitchFamily="18" charset="0"/>
                              </a:rPr>
                              <m:t>𝑖</m:t>
                            </m:r>
                            <m:d>
                              <m:dPr>
                                <m:ctrlPr>
                                  <a:rPr lang="en-US" sz="2000" i="1" dirty="0">
                                    <a:effectLst/>
                                    <a:latin typeface="Cambria Math" panose="02040503050406030204" pitchFamily="18" charset="0"/>
                                  </a:rPr>
                                </m:ctrlPr>
                              </m:dPr>
                              <m:e>
                                <m:r>
                                  <a:rPr lang="el-GR" sz="2000" i="1" dirty="0">
                                    <a:effectLst/>
                                    <a:latin typeface="Cambria Math" panose="02040503050406030204" pitchFamily="18" charset="0"/>
                                  </a:rPr>
                                  <m:t>𝜔</m:t>
                                </m:r>
                                <m:r>
                                  <a:rPr lang="en-US" sz="2000" i="1" dirty="0">
                                    <a:effectLst/>
                                    <a:latin typeface="Cambria Math" panose="02040503050406030204" pitchFamily="18" charset="0"/>
                                  </a:rPr>
                                  <m:t>𝑡</m:t>
                                </m:r>
                                <m:r>
                                  <a:rPr lang="en-US" sz="2000" i="1" dirty="0">
                                    <a:effectLst/>
                                    <a:latin typeface="Cambria Math" panose="02040503050406030204" pitchFamily="18" charset="0"/>
                                  </a:rPr>
                                  <m:t>−</m:t>
                                </m:r>
                                <m:r>
                                  <a:rPr lang="en-US" sz="2000" b="1" i="0" dirty="0">
                                    <a:effectLst/>
                                    <a:latin typeface="Cambria Math" panose="02040503050406030204" pitchFamily="18" charset="0"/>
                                  </a:rPr>
                                  <m:t>𝐤</m:t>
                                </m:r>
                                <m:r>
                                  <a:rPr lang="en-US" sz="2000" dirty="0">
                                    <a:latin typeface="Cambria Math" panose="02040503050406030204" pitchFamily="18" charset="0"/>
                                  </a:rPr>
                                  <m:t>⋅</m:t>
                                </m:r>
                                <m:r>
                                  <a:rPr lang="en-US" sz="2000" b="1" i="0" dirty="0">
                                    <a:effectLst/>
                                    <a:latin typeface="Cambria Math" panose="02040503050406030204" pitchFamily="18" charset="0"/>
                                  </a:rPr>
                                  <m:t>𝐫</m:t>
                                </m:r>
                              </m:e>
                            </m:d>
                          </m:sup>
                        </m:sSup>
                        <m:groupChr>
                          <m:groupChrPr>
                            <m:chr m:val="ˆ"/>
                            <m:pos m:val="top"/>
                            <m:vertJc m:val="bot"/>
                            <m:ctrlPr>
                              <a:rPr lang="ar-SA" sz="2000" b="1" i="1">
                                <a:latin typeface="Cambria Math" panose="02040503050406030204" pitchFamily="18" charset="0"/>
                              </a:rPr>
                            </m:ctrlPr>
                          </m:groupChrPr>
                          <m:e>
                            <m:r>
                              <a:rPr lang="ar-SA" sz="2000" b="1">
                                <a:latin typeface="Cambria Math" panose="02040503050406030204" pitchFamily="18" charset="0"/>
                              </a:rPr>
                              <m:t>𝐤</m:t>
                            </m:r>
                          </m:e>
                        </m:groupChr>
                      </m:oMath>
                    </m:oMathPara>
                  </a14:m>
                  <a:endParaRPr lang="en-US" sz="2000" dirty="0">
                    <a:effectLst/>
                  </a:endParaRPr>
                </a:p>
              </p:txBody>
            </p:sp>
          </mc:Choice>
          <mc:Fallback xmlns="">
            <p:sp>
              <p:nvSpPr>
                <p:cNvPr id="67" name="תיבת טקסט 66">
                  <a:extLst>
                    <a:ext uri="{FF2B5EF4-FFF2-40B4-BE49-F238E27FC236}">
                      <a16:creationId xmlns:a16="http://schemas.microsoft.com/office/drawing/2014/main" id="{0B0CD816-573A-E4CB-0F51-D3F7ECB191EC}"/>
                    </a:ext>
                  </a:extLst>
                </p:cNvPr>
                <p:cNvSpPr txBox="1">
                  <a:spLocks noRot="1" noChangeAspect="1" noMove="1" noResize="1" noEditPoints="1" noAdjustHandles="1" noChangeArrowheads="1" noChangeShapeType="1" noTextEdit="1"/>
                </p:cNvSpPr>
                <p:nvPr/>
              </p:nvSpPr>
              <p:spPr>
                <a:xfrm>
                  <a:off x="900066" y="2003106"/>
                  <a:ext cx="3074528" cy="429541"/>
                </a:xfrm>
                <a:prstGeom prst="rect">
                  <a:avLst/>
                </a:prstGeom>
                <a:blipFill>
                  <a:blip r:embed="rId12"/>
                  <a:stretch>
                    <a:fillRect t="-12857"/>
                  </a:stretch>
                </a:blipFill>
              </p:spPr>
              <p:txBody>
                <a:bodyPr/>
                <a:lstStyle/>
                <a:p>
                  <a:r>
                    <a:rPr lang="he-IL">
                      <a:noFill/>
                    </a:rPr>
                    <a:t> </a:t>
                  </a:r>
                </a:p>
              </p:txBody>
            </p:sp>
          </mc:Fallback>
        </mc:AlternateContent>
        <p:cxnSp>
          <p:nvCxnSpPr>
            <p:cNvPr id="78" name="מחבר חץ ישר 77">
              <a:extLst>
                <a:ext uri="{FF2B5EF4-FFF2-40B4-BE49-F238E27FC236}">
                  <a16:creationId xmlns:a16="http://schemas.microsoft.com/office/drawing/2014/main" id="{E050EF71-4AAA-9FA2-061B-F347BF6ACD06}"/>
                </a:ext>
              </a:extLst>
            </p:cNvPr>
            <p:cNvCxnSpPr/>
            <p:nvPr/>
          </p:nvCxnSpPr>
          <p:spPr>
            <a:xfrm flipV="1">
              <a:off x="2238375" y="2333625"/>
              <a:ext cx="295275" cy="314325"/>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sp>
          <p:nvSpPr>
            <p:cNvPr id="79" name="תיבת טקסט 78">
              <a:extLst>
                <a:ext uri="{FF2B5EF4-FFF2-40B4-BE49-F238E27FC236}">
                  <a16:creationId xmlns:a16="http://schemas.microsoft.com/office/drawing/2014/main" id="{E13632E4-0E28-B469-5D9E-F935D0AAB0AE}"/>
                </a:ext>
              </a:extLst>
            </p:cNvPr>
            <p:cNvSpPr txBox="1"/>
            <p:nvPr/>
          </p:nvSpPr>
          <p:spPr>
            <a:xfrm>
              <a:off x="1693898" y="2550017"/>
              <a:ext cx="1543050" cy="307777"/>
            </a:xfrm>
            <a:prstGeom prst="rect">
              <a:avLst/>
            </a:prstGeom>
            <a:noFill/>
          </p:spPr>
          <p:txBody>
            <a:bodyPr wrap="square" rtlCol="1">
              <a:spAutoFit/>
            </a:bodyPr>
            <a:lstStyle/>
            <a:p>
              <a:r>
                <a:rPr lang="en-US" sz="1400" dirty="0">
                  <a:solidFill>
                    <a:schemeClr val="bg1">
                      <a:lumMod val="50000"/>
                    </a:schemeClr>
                  </a:solidFill>
                </a:rPr>
                <a:t>frequency</a:t>
              </a:r>
              <a:endParaRPr lang="he-IL" sz="1400" dirty="0">
                <a:solidFill>
                  <a:schemeClr val="bg1">
                    <a:lumMod val="50000"/>
                  </a:schemeClr>
                </a:solidFill>
              </a:endParaRPr>
            </a:p>
          </p:txBody>
        </p:sp>
        <p:sp>
          <p:nvSpPr>
            <p:cNvPr id="83" name="תיבת טקסט 82">
              <a:extLst>
                <a:ext uri="{FF2B5EF4-FFF2-40B4-BE49-F238E27FC236}">
                  <a16:creationId xmlns:a16="http://schemas.microsoft.com/office/drawing/2014/main" id="{64A92325-A864-8513-B0E0-27F8CC15C567}"/>
                </a:ext>
              </a:extLst>
            </p:cNvPr>
            <p:cNvSpPr txBox="1"/>
            <p:nvPr/>
          </p:nvSpPr>
          <p:spPr>
            <a:xfrm>
              <a:off x="2873897" y="2558186"/>
              <a:ext cx="1543050" cy="307777"/>
            </a:xfrm>
            <a:prstGeom prst="rect">
              <a:avLst/>
            </a:prstGeom>
            <a:noFill/>
          </p:spPr>
          <p:txBody>
            <a:bodyPr wrap="square" rtlCol="1">
              <a:spAutoFit/>
            </a:bodyPr>
            <a:lstStyle/>
            <a:p>
              <a:r>
                <a:rPr lang="en-US" sz="1400" dirty="0">
                  <a:solidFill>
                    <a:schemeClr val="bg1">
                      <a:lumMod val="50000"/>
                    </a:schemeClr>
                  </a:solidFill>
                </a:rPr>
                <a:t>Spatial frequency</a:t>
              </a:r>
              <a:endParaRPr lang="he-IL" sz="1400" dirty="0">
                <a:solidFill>
                  <a:schemeClr val="bg1">
                    <a:lumMod val="50000"/>
                  </a:schemeClr>
                </a:solidFill>
              </a:endParaRPr>
            </a:p>
          </p:txBody>
        </p:sp>
        <p:cxnSp>
          <p:nvCxnSpPr>
            <p:cNvPr id="84" name="מחבר חץ ישר 83">
              <a:extLst>
                <a:ext uri="{FF2B5EF4-FFF2-40B4-BE49-F238E27FC236}">
                  <a16:creationId xmlns:a16="http://schemas.microsoft.com/office/drawing/2014/main" id="{A1C96BD5-13A9-F38D-75B8-8C9F26E5A004}"/>
                </a:ext>
              </a:extLst>
            </p:cNvPr>
            <p:cNvCxnSpPr>
              <a:cxnSpLocks/>
            </p:cNvCxnSpPr>
            <p:nvPr/>
          </p:nvCxnSpPr>
          <p:spPr>
            <a:xfrm flipH="1" flipV="1">
              <a:off x="2907030" y="2314575"/>
              <a:ext cx="295275" cy="314325"/>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6" name="תיבת טקסט 85">
                <a:extLst>
                  <a:ext uri="{FF2B5EF4-FFF2-40B4-BE49-F238E27FC236}">
                    <a16:creationId xmlns:a16="http://schemas.microsoft.com/office/drawing/2014/main" id="{0C5ABE96-6BA8-7BDD-46D2-CFB1D93BCE4D}"/>
                  </a:ext>
                </a:extLst>
              </p:cNvPr>
              <p:cNvSpPr txBox="1"/>
              <p:nvPr/>
            </p:nvSpPr>
            <p:spPr>
              <a:xfrm>
                <a:off x="4079341" y="6315782"/>
                <a:ext cx="2327357" cy="400110"/>
              </a:xfrm>
              <a:prstGeom prst="rect">
                <a:avLst/>
              </a:prstGeom>
              <a:noFill/>
            </p:spPr>
            <p:txBody>
              <a:bodyPr wrap="square">
                <a:spAutoFit/>
              </a:bodyPr>
              <a:lstStyle/>
              <a:p>
                <a14:m>
                  <m:oMath xmlns:m="http://schemas.openxmlformats.org/officeDocument/2006/math">
                    <m:r>
                      <m:rPr>
                        <m:sty m:val="p"/>
                      </m:rPr>
                      <a:rPr lang="el-GR" sz="2000" i="0" dirty="0" smtClean="0">
                        <a:latin typeface="Cambria Math" panose="02040503050406030204" pitchFamily="18" charset="0"/>
                      </a:rPr>
                      <m:t>Δ</m:t>
                    </m:r>
                    <m:r>
                      <a:rPr lang="el-GR" sz="2000" b="1" i="0" dirty="0" smtClean="0">
                        <a:latin typeface="Cambria Math" panose="02040503050406030204" pitchFamily="18" charset="0"/>
                      </a:rPr>
                      <m:t>𝐤</m:t>
                    </m:r>
                    <m:r>
                      <a:rPr lang="el-GR" sz="2000" b="0" i="1" dirty="0" smtClean="0">
                        <a:latin typeface="Cambria Math" panose="02040503050406030204" pitchFamily="18" charset="0"/>
                      </a:rPr>
                      <m:t>=</m:t>
                    </m:r>
                    <m:sSub>
                      <m:sSubPr>
                        <m:ctrlPr>
                          <a:rPr lang="ar-SA" sz="2000" b="0" i="1" dirty="0">
                            <a:latin typeface="Cambria Math" panose="02040503050406030204" pitchFamily="18" charset="0"/>
                          </a:rPr>
                        </m:ctrlPr>
                      </m:sSubPr>
                      <m:e>
                        <m:r>
                          <a:rPr lang="ar-SA" sz="2000" b="1" i="0" dirty="0" smtClean="0">
                            <a:latin typeface="Cambria Math" panose="02040503050406030204" pitchFamily="18" charset="0"/>
                          </a:rPr>
                          <m:t>𝐤</m:t>
                        </m:r>
                      </m:e>
                      <m:sub>
                        <m:r>
                          <a:rPr lang="ar-SA" sz="2000" b="0" i="1" dirty="0">
                            <a:latin typeface="Cambria Math" panose="02040503050406030204" pitchFamily="18" charset="0"/>
                          </a:rPr>
                          <m:t>1</m:t>
                        </m:r>
                      </m:sub>
                    </m:sSub>
                    <m:r>
                      <a:rPr lang="ar-SA" sz="2000" b="0" i="1" dirty="0" smtClean="0">
                        <a:latin typeface="Cambria Math" panose="02040503050406030204" pitchFamily="18" charset="0"/>
                      </a:rPr>
                      <m:t>​−</m:t>
                    </m:r>
                    <m:sSub>
                      <m:sSubPr>
                        <m:ctrlPr>
                          <a:rPr lang="ar-SA" sz="2000" b="0" i="1" dirty="0">
                            <a:latin typeface="Cambria Math" panose="02040503050406030204" pitchFamily="18" charset="0"/>
                          </a:rPr>
                        </m:ctrlPr>
                      </m:sSubPr>
                      <m:e>
                        <m:r>
                          <a:rPr lang="ar-SA" sz="2000" b="1" i="0" dirty="0" smtClean="0">
                            <a:latin typeface="Cambria Math" panose="02040503050406030204" pitchFamily="18" charset="0"/>
                          </a:rPr>
                          <m:t>𝐤</m:t>
                        </m:r>
                      </m:e>
                      <m:sub>
                        <m:r>
                          <a:rPr lang="ar-SA" sz="2000" b="0" i="1" dirty="0">
                            <a:latin typeface="Cambria Math" panose="02040503050406030204" pitchFamily="18" charset="0"/>
                          </a:rPr>
                          <m:t>2</m:t>
                        </m:r>
                      </m:sub>
                    </m:sSub>
                    <m:r>
                      <a:rPr lang="ar-SA" sz="2000" b="0" i="1" dirty="0" smtClean="0">
                        <a:latin typeface="Cambria Math" panose="02040503050406030204" pitchFamily="18" charset="0"/>
                      </a:rPr>
                      <m:t>​</m:t>
                    </m:r>
                  </m:oMath>
                </a14:m>
                <a:r>
                  <a:rPr lang="en-US" sz="2000" dirty="0"/>
                  <a:t>,</a:t>
                </a:r>
                <a:endParaRPr lang="he-IL" sz="2000" dirty="0"/>
              </a:p>
            </p:txBody>
          </p:sp>
        </mc:Choice>
        <mc:Fallback xmlns="">
          <p:sp>
            <p:nvSpPr>
              <p:cNvPr id="86" name="תיבת טקסט 85">
                <a:extLst>
                  <a:ext uri="{FF2B5EF4-FFF2-40B4-BE49-F238E27FC236}">
                    <a16:creationId xmlns:a16="http://schemas.microsoft.com/office/drawing/2014/main" id="{0C5ABE96-6BA8-7BDD-46D2-CFB1D93BCE4D}"/>
                  </a:ext>
                </a:extLst>
              </p:cNvPr>
              <p:cNvSpPr txBox="1">
                <a:spLocks noRot="1" noChangeAspect="1" noMove="1" noResize="1" noEditPoints="1" noAdjustHandles="1" noChangeArrowheads="1" noChangeShapeType="1" noTextEdit="1"/>
              </p:cNvSpPr>
              <p:nvPr/>
            </p:nvSpPr>
            <p:spPr>
              <a:xfrm>
                <a:off x="4079341" y="6315782"/>
                <a:ext cx="2327357" cy="400110"/>
              </a:xfrm>
              <a:prstGeom prst="rect">
                <a:avLst/>
              </a:prstGeom>
              <a:blipFill>
                <a:blip r:embed="rId13"/>
                <a:stretch>
                  <a:fillRect t="-7576" b="-25758"/>
                </a:stretch>
              </a:blipFill>
            </p:spPr>
            <p:txBody>
              <a:bodyPr/>
              <a:lstStyle/>
              <a:p>
                <a:r>
                  <a:rPr lang="he-IL">
                    <a:noFill/>
                  </a:rPr>
                  <a:t> </a:t>
                </a:r>
              </a:p>
            </p:txBody>
          </p:sp>
        </mc:Fallback>
      </mc:AlternateContent>
    </p:spTree>
    <p:extLst>
      <p:ext uri="{BB962C8B-B14F-4D97-AF65-F5344CB8AC3E}">
        <p14:creationId xmlns:p14="http://schemas.microsoft.com/office/powerpoint/2010/main" val="4042054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B9F36A-43F8-1631-F8E6-04AFE6C7C2CE}"/>
            </a:ext>
          </a:extLst>
        </p:cNvPr>
        <p:cNvGrpSpPr/>
        <p:nvPr/>
      </p:nvGrpSpPr>
      <p:grpSpPr>
        <a:xfrm>
          <a:off x="0" y="0"/>
          <a:ext cx="0" cy="0"/>
          <a:chOff x="0" y="0"/>
          <a:chExt cx="0" cy="0"/>
        </a:xfrm>
      </p:grpSpPr>
      <p:sp>
        <p:nvSpPr>
          <p:cNvPr id="143" name="מלבן: פינות מעוגלות 142">
            <a:extLst>
              <a:ext uri="{FF2B5EF4-FFF2-40B4-BE49-F238E27FC236}">
                <a16:creationId xmlns:a16="http://schemas.microsoft.com/office/drawing/2014/main" id="{ACC60835-3EED-6F73-FBEC-95591DD67AD6}"/>
              </a:ext>
            </a:extLst>
          </p:cNvPr>
          <p:cNvSpPr/>
          <p:nvPr/>
        </p:nvSpPr>
        <p:spPr>
          <a:xfrm>
            <a:off x="8373036" y="2126484"/>
            <a:ext cx="3550572" cy="602349"/>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3" name="Title 1">
            <a:extLst>
              <a:ext uri="{FF2B5EF4-FFF2-40B4-BE49-F238E27FC236}">
                <a16:creationId xmlns:a16="http://schemas.microsoft.com/office/drawing/2014/main" id="{4418C82F-6946-FF2E-4000-7A13BCC6A32F}"/>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56042648-25F0-CA2E-3D4B-D0DD5A3E9FA8}"/>
              </a:ext>
            </a:extLst>
          </p:cNvPr>
          <p:cNvSpPr>
            <a:spLocks noGrp="1"/>
          </p:cNvSpPr>
          <p:nvPr>
            <p:ph type="title"/>
          </p:nvPr>
        </p:nvSpPr>
        <p:spPr>
          <a:xfrm>
            <a:off x="-76200" y="365760"/>
            <a:ext cx="12344400" cy="962297"/>
          </a:xfrm>
          <a:solidFill>
            <a:srgbClr val="246876"/>
          </a:solidFill>
        </p:spPr>
        <p:txBody>
          <a:bodyPr/>
          <a:lstStyle/>
          <a:p>
            <a:r>
              <a:rPr lang="en-US" b="1" dirty="0">
                <a:solidFill>
                  <a:schemeClr val="bg1"/>
                </a:solidFill>
              </a:rPr>
              <a:t> Basic background</a:t>
            </a: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8540D7B6-9E44-9647-CCBA-97418B711D19}"/>
                  </a:ext>
                </a:extLst>
              </p:cNvPr>
              <p:cNvSpPr txBox="1"/>
              <p:nvPr/>
            </p:nvSpPr>
            <p:spPr>
              <a:xfrm>
                <a:off x="424543" y="2546526"/>
                <a:ext cx="11310257" cy="461665"/>
              </a:xfrm>
              <a:prstGeom prst="rect">
                <a:avLst/>
              </a:prstGeom>
              <a:noFill/>
            </p:spPr>
            <p:txBody>
              <a:bodyPr wrap="square" rtlCol="1">
                <a:spAutoFit/>
              </a:bodyPr>
              <a:lstStyle/>
              <a:p>
                <a:r>
                  <a:rPr lang="en-US" sz="2400" dirty="0"/>
                  <a:t>For 2 waves interfere on the </a:t>
                </a:r>
                <a14:m>
                  <m:oMath xmlns:m="http://schemas.openxmlformats.org/officeDocument/2006/math">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𝐱</m:t>
                        </m:r>
                      </m:e>
                    </m:acc>
                  </m:oMath>
                </a14:m>
                <a:r>
                  <a:rPr lang="en-US" sz="2400" dirty="0"/>
                  <a:t> axis:</a:t>
                </a:r>
              </a:p>
            </p:txBody>
          </p:sp>
        </mc:Choice>
        <mc:Fallback xmlns="">
          <p:sp>
            <p:nvSpPr>
              <p:cNvPr id="2" name="תיבת טקסט 1">
                <a:extLst>
                  <a:ext uri="{FF2B5EF4-FFF2-40B4-BE49-F238E27FC236}">
                    <a16:creationId xmlns:a16="http://schemas.microsoft.com/office/drawing/2014/main" id="{8540D7B6-9E44-9647-CCBA-97418B711D19}"/>
                  </a:ext>
                </a:extLst>
              </p:cNvPr>
              <p:cNvSpPr txBox="1">
                <a:spLocks noRot="1" noChangeAspect="1" noMove="1" noResize="1" noEditPoints="1" noAdjustHandles="1" noChangeArrowheads="1" noChangeShapeType="1" noTextEdit="1"/>
              </p:cNvSpPr>
              <p:nvPr/>
            </p:nvSpPr>
            <p:spPr>
              <a:xfrm>
                <a:off x="424543" y="2546526"/>
                <a:ext cx="11310257" cy="461665"/>
              </a:xfrm>
              <a:prstGeom prst="rect">
                <a:avLst/>
              </a:prstGeom>
              <a:blipFill>
                <a:blip r:embed="rId3"/>
                <a:stretch>
                  <a:fillRect l="-863" t="-10667" b="-30667"/>
                </a:stretch>
              </a:blipFill>
            </p:spPr>
            <p:txBody>
              <a:bodyPr/>
              <a:lstStyle/>
              <a:p>
                <a:r>
                  <a:rPr lang="he-IL">
                    <a:noFill/>
                  </a:rPr>
                  <a:t> </a:t>
                </a:r>
              </a:p>
            </p:txBody>
          </p:sp>
        </mc:Fallback>
      </mc:AlternateContent>
      <p:grpSp>
        <p:nvGrpSpPr>
          <p:cNvPr id="3" name="Group 155">
            <a:extLst>
              <a:ext uri="{FF2B5EF4-FFF2-40B4-BE49-F238E27FC236}">
                <a16:creationId xmlns:a16="http://schemas.microsoft.com/office/drawing/2014/main" id="{F2B506AF-E9BA-DDF7-5E14-DD326E9CA4CE}"/>
              </a:ext>
            </a:extLst>
          </p:cNvPr>
          <p:cNvGrpSpPr/>
          <p:nvPr/>
        </p:nvGrpSpPr>
        <p:grpSpPr>
          <a:xfrm>
            <a:off x="8054569" y="3400072"/>
            <a:ext cx="4068580" cy="3363631"/>
            <a:chOff x="7433210" y="1361870"/>
            <a:chExt cx="3403600" cy="2659252"/>
          </a:xfrm>
        </p:grpSpPr>
        <p:cxnSp>
          <p:nvCxnSpPr>
            <p:cNvPr id="4" name="Straight Connector 95">
              <a:extLst>
                <a:ext uri="{FF2B5EF4-FFF2-40B4-BE49-F238E27FC236}">
                  <a16:creationId xmlns:a16="http://schemas.microsoft.com/office/drawing/2014/main" id="{BA3AC09D-F232-B260-AA04-6DDE61779084}"/>
                </a:ext>
              </a:extLst>
            </p:cNvPr>
            <p:cNvCxnSpPr>
              <a:cxnSpLocks/>
            </p:cNvCxnSpPr>
            <p:nvPr/>
          </p:nvCxnSpPr>
          <p:spPr>
            <a:xfrm flipV="1">
              <a:off x="7433210" y="2685479"/>
              <a:ext cx="3403600" cy="183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 name="Group 96">
              <a:extLst>
                <a:ext uri="{FF2B5EF4-FFF2-40B4-BE49-F238E27FC236}">
                  <a16:creationId xmlns:a16="http://schemas.microsoft.com/office/drawing/2014/main" id="{0245855E-F931-06E1-33A6-21F589E233A7}"/>
                </a:ext>
              </a:extLst>
            </p:cNvPr>
            <p:cNvGrpSpPr/>
            <p:nvPr/>
          </p:nvGrpSpPr>
          <p:grpSpPr>
            <a:xfrm rot="1737049">
              <a:off x="7783868" y="1361870"/>
              <a:ext cx="2734733" cy="1879600"/>
              <a:chOff x="1625601" y="1863533"/>
              <a:chExt cx="2734733" cy="1879600"/>
            </a:xfrm>
          </p:grpSpPr>
          <p:cxnSp>
            <p:nvCxnSpPr>
              <p:cNvPr id="41" name="Straight Arrow Connector 97">
                <a:extLst>
                  <a:ext uri="{FF2B5EF4-FFF2-40B4-BE49-F238E27FC236}">
                    <a16:creationId xmlns:a16="http://schemas.microsoft.com/office/drawing/2014/main" id="{CEB4EC49-7982-333A-3145-31253CD079A4}"/>
                  </a:ext>
                </a:extLst>
              </p:cNvPr>
              <p:cNvCxnSpPr/>
              <p:nvPr/>
            </p:nvCxnSpPr>
            <p:spPr>
              <a:xfrm rot="19329323">
                <a:off x="1836842" y="1863533"/>
                <a:ext cx="2413000" cy="187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98">
                <a:extLst>
                  <a:ext uri="{FF2B5EF4-FFF2-40B4-BE49-F238E27FC236}">
                    <a16:creationId xmlns:a16="http://schemas.microsoft.com/office/drawing/2014/main" id="{8FA9FB6B-3A80-9318-F278-4C0C0961B96B}"/>
                  </a:ext>
                </a:extLst>
              </p:cNvPr>
              <p:cNvCxnSpPr/>
              <p:nvPr/>
            </p:nvCxnSpPr>
            <p:spPr>
              <a:xfrm>
                <a:off x="4360334" y="254423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99">
                <a:extLst>
                  <a:ext uri="{FF2B5EF4-FFF2-40B4-BE49-F238E27FC236}">
                    <a16:creationId xmlns:a16="http://schemas.microsoft.com/office/drawing/2014/main" id="{71803FA1-F57E-4905-D394-437570012960}"/>
                  </a:ext>
                </a:extLst>
              </p:cNvPr>
              <p:cNvCxnSpPr/>
              <p:nvPr/>
            </p:nvCxnSpPr>
            <p:spPr>
              <a:xfrm>
                <a:off x="4237567"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100">
                <a:extLst>
                  <a:ext uri="{FF2B5EF4-FFF2-40B4-BE49-F238E27FC236}">
                    <a16:creationId xmlns:a16="http://schemas.microsoft.com/office/drawing/2014/main" id="{9C5425D6-66DE-C5AB-87BD-BF30447C3D09}"/>
                  </a:ext>
                </a:extLst>
              </p:cNvPr>
              <p:cNvCxnSpPr/>
              <p:nvPr/>
            </p:nvCxnSpPr>
            <p:spPr>
              <a:xfrm>
                <a:off x="4123268"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101">
                <a:extLst>
                  <a:ext uri="{FF2B5EF4-FFF2-40B4-BE49-F238E27FC236}">
                    <a16:creationId xmlns:a16="http://schemas.microsoft.com/office/drawing/2014/main" id="{8A51CD56-ECF6-DA82-77A8-90044C8DB97D}"/>
                  </a:ext>
                </a:extLst>
              </p:cNvPr>
              <p:cNvCxnSpPr/>
              <p:nvPr/>
            </p:nvCxnSpPr>
            <p:spPr>
              <a:xfrm>
                <a:off x="4000501" y="254423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102">
                <a:extLst>
                  <a:ext uri="{FF2B5EF4-FFF2-40B4-BE49-F238E27FC236}">
                    <a16:creationId xmlns:a16="http://schemas.microsoft.com/office/drawing/2014/main" id="{63015B9A-66E8-F8AE-758E-6E74AAA9DC19}"/>
                  </a:ext>
                </a:extLst>
              </p:cNvPr>
              <p:cNvCxnSpPr/>
              <p:nvPr/>
            </p:nvCxnSpPr>
            <p:spPr>
              <a:xfrm>
                <a:off x="3881968" y="254423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103">
                <a:extLst>
                  <a:ext uri="{FF2B5EF4-FFF2-40B4-BE49-F238E27FC236}">
                    <a16:creationId xmlns:a16="http://schemas.microsoft.com/office/drawing/2014/main" id="{0B0E47AA-5153-756D-2B04-D5DC96218222}"/>
                  </a:ext>
                </a:extLst>
              </p:cNvPr>
              <p:cNvCxnSpPr/>
              <p:nvPr/>
            </p:nvCxnSpPr>
            <p:spPr>
              <a:xfrm>
                <a:off x="3759201" y="254422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104">
                <a:extLst>
                  <a:ext uri="{FF2B5EF4-FFF2-40B4-BE49-F238E27FC236}">
                    <a16:creationId xmlns:a16="http://schemas.microsoft.com/office/drawing/2014/main" id="{5E65C7F3-C24A-B561-BCDC-44949AFC5623}"/>
                  </a:ext>
                </a:extLst>
              </p:cNvPr>
              <p:cNvCxnSpPr/>
              <p:nvPr/>
            </p:nvCxnSpPr>
            <p:spPr>
              <a:xfrm>
                <a:off x="3649134" y="254422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105">
                <a:extLst>
                  <a:ext uri="{FF2B5EF4-FFF2-40B4-BE49-F238E27FC236}">
                    <a16:creationId xmlns:a16="http://schemas.microsoft.com/office/drawing/2014/main" id="{39C79454-B5DB-B705-5BB8-38B9A8917288}"/>
                  </a:ext>
                </a:extLst>
              </p:cNvPr>
              <p:cNvCxnSpPr/>
              <p:nvPr/>
            </p:nvCxnSpPr>
            <p:spPr>
              <a:xfrm>
                <a:off x="3526367"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106">
                <a:extLst>
                  <a:ext uri="{FF2B5EF4-FFF2-40B4-BE49-F238E27FC236}">
                    <a16:creationId xmlns:a16="http://schemas.microsoft.com/office/drawing/2014/main" id="{BC685E3D-414D-6C5B-778A-D3AD32E3D8E0}"/>
                  </a:ext>
                </a:extLst>
              </p:cNvPr>
              <p:cNvCxnSpPr/>
              <p:nvPr/>
            </p:nvCxnSpPr>
            <p:spPr>
              <a:xfrm>
                <a:off x="3412068"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107">
                <a:extLst>
                  <a:ext uri="{FF2B5EF4-FFF2-40B4-BE49-F238E27FC236}">
                    <a16:creationId xmlns:a16="http://schemas.microsoft.com/office/drawing/2014/main" id="{497BFAE6-4C17-0C37-556F-46223A768265}"/>
                  </a:ext>
                </a:extLst>
              </p:cNvPr>
              <p:cNvCxnSpPr/>
              <p:nvPr/>
            </p:nvCxnSpPr>
            <p:spPr>
              <a:xfrm>
                <a:off x="3289301" y="254422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108">
                <a:extLst>
                  <a:ext uri="{FF2B5EF4-FFF2-40B4-BE49-F238E27FC236}">
                    <a16:creationId xmlns:a16="http://schemas.microsoft.com/office/drawing/2014/main" id="{338F5D52-801E-5413-A613-8AEEB40AB1DD}"/>
                  </a:ext>
                </a:extLst>
              </p:cNvPr>
              <p:cNvCxnSpPr/>
              <p:nvPr/>
            </p:nvCxnSpPr>
            <p:spPr>
              <a:xfrm>
                <a:off x="3170768" y="254422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109">
                <a:extLst>
                  <a:ext uri="{FF2B5EF4-FFF2-40B4-BE49-F238E27FC236}">
                    <a16:creationId xmlns:a16="http://schemas.microsoft.com/office/drawing/2014/main" id="{833C130A-70F7-4486-FD2B-68F382EE5B8D}"/>
                  </a:ext>
                </a:extLst>
              </p:cNvPr>
              <p:cNvCxnSpPr/>
              <p:nvPr/>
            </p:nvCxnSpPr>
            <p:spPr>
              <a:xfrm>
                <a:off x="3048001" y="2544224"/>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110">
                <a:extLst>
                  <a:ext uri="{FF2B5EF4-FFF2-40B4-BE49-F238E27FC236}">
                    <a16:creationId xmlns:a16="http://schemas.microsoft.com/office/drawing/2014/main" id="{34EF42CA-2DF6-F78F-1943-0E89AD893FB7}"/>
                  </a:ext>
                </a:extLst>
              </p:cNvPr>
              <p:cNvCxnSpPr/>
              <p:nvPr/>
            </p:nvCxnSpPr>
            <p:spPr>
              <a:xfrm>
                <a:off x="2937934" y="254422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111">
                <a:extLst>
                  <a:ext uri="{FF2B5EF4-FFF2-40B4-BE49-F238E27FC236}">
                    <a16:creationId xmlns:a16="http://schemas.microsoft.com/office/drawing/2014/main" id="{C1992D9F-CA8D-32E0-A82E-960AB2E3CC11}"/>
                  </a:ext>
                </a:extLst>
              </p:cNvPr>
              <p:cNvCxnSpPr/>
              <p:nvPr/>
            </p:nvCxnSpPr>
            <p:spPr>
              <a:xfrm>
                <a:off x="2815167"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112">
                <a:extLst>
                  <a:ext uri="{FF2B5EF4-FFF2-40B4-BE49-F238E27FC236}">
                    <a16:creationId xmlns:a16="http://schemas.microsoft.com/office/drawing/2014/main" id="{191963E1-49F0-9F82-600D-8F7183239A26}"/>
                  </a:ext>
                </a:extLst>
              </p:cNvPr>
              <p:cNvCxnSpPr/>
              <p:nvPr/>
            </p:nvCxnSpPr>
            <p:spPr>
              <a:xfrm>
                <a:off x="2700868"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113">
                <a:extLst>
                  <a:ext uri="{FF2B5EF4-FFF2-40B4-BE49-F238E27FC236}">
                    <a16:creationId xmlns:a16="http://schemas.microsoft.com/office/drawing/2014/main" id="{E384CE4C-FC8A-D181-F66D-84C801183262}"/>
                  </a:ext>
                </a:extLst>
              </p:cNvPr>
              <p:cNvCxnSpPr/>
              <p:nvPr/>
            </p:nvCxnSpPr>
            <p:spPr>
              <a:xfrm>
                <a:off x="2578101" y="254422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114">
                <a:extLst>
                  <a:ext uri="{FF2B5EF4-FFF2-40B4-BE49-F238E27FC236}">
                    <a16:creationId xmlns:a16="http://schemas.microsoft.com/office/drawing/2014/main" id="{23366CD5-DC2F-D54F-EE65-6AEA67D56018}"/>
                  </a:ext>
                </a:extLst>
              </p:cNvPr>
              <p:cNvCxnSpPr/>
              <p:nvPr/>
            </p:nvCxnSpPr>
            <p:spPr>
              <a:xfrm>
                <a:off x="2459568" y="254422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115">
                <a:extLst>
                  <a:ext uri="{FF2B5EF4-FFF2-40B4-BE49-F238E27FC236}">
                    <a16:creationId xmlns:a16="http://schemas.microsoft.com/office/drawing/2014/main" id="{AA096E2E-F92B-4F6D-4C97-5E28D49ABD62}"/>
                  </a:ext>
                </a:extLst>
              </p:cNvPr>
              <p:cNvCxnSpPr/>
              <p:nvPr/>
            </p:nvCxnSpPr>
            <p:spPr>
              <a:xfrm>
                <a:off x="2336801" y="254421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116">
                <a:extLst>
                  <a:ext uri="{FF2B5EF4-FFF2-40B4-BE49-F238E27FC236}">
                    <a16:creationId xmlns:a16="http://schemas.microsoft.com/office/drawing/2014/main" id="{2C0D9C06-75D0-E627-DCE7-F1513332B365}"/>
                  </a:ext>
                </a:extLst>
              </p:cNvPr>
              <p:cNvCxnSpPr/>
              <p:nvPr/>
            </p:nvCxnSpPr>
            <p:spPr>
              <a:xfrm>
                <a:off x="2226734" y="254421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117">
                <a:extLst>
                  <a:ext uri="{FF2B5EF4-FFF2-40B4-BE49-F238E27FC236}">
                    <a16:creationId xmlns:a16="http://schemas.microsoft.com/office/drawing/2014/main" id="{05156084-2269-6908-A206-59C372CB8B33}"/>
                  </a:ext>
                </a:extLst>
              </p:cNvPr>
              <p:cNvCxnSpPr/>
              <p:nvPr/>
            </p:nvCxnSpPr>
            <p:spPr>
              <a:xfrm>
                <a:off x="2103967"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118">
                <a:extLst>
                  <a:ext uri="{FF2B5EF4-FFF2-40B4-BE49-F238E27FC236}">
                    <a16:creationId xmlns:a16="http://schemas.microsoft.com/office/drawing/2014/main" id="{047A8AF7-DD69-B078-49FA-44A48B9B121E}"/>
                  </a:ext>
                </a:extLst>
              </p:cNvPr>
              <p:cNvCxnSpPr/>
              <p:nvPr/>
            </p:nvCxnSpPr>
            <p:spPr>
              <a:xfrm>
                <a:off x="1989668"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119">
                <a:extLst>
                  <a:ext uri="{FF2B5EF4-FFF2-40B4-BE49-F238E27FC236}">
                    <a16:creationId xmlns:a16="http://schemas.microsoft.com/office/drawing/2014/main" id="{3B51FC38-918F-6074-10A0-ADDAFECD0EC3}"/>
                  </a:ext>
                </a:extLst>
              </p:cNvPr>
              <p:cNvCxnSpPr/>
              <p:nvPr/>
            </p:nvCxnSpPr>
            <p:spPr>
              <a:xfrm>
                <a:off x="1866901" y="254421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120">
                <a:extLst>
                  <a:ext uri="{FF2B5EF4-FFF2-40B4-BE49-F238E27FC236}">
                    <a16:creationId xmlns:a16="http://schemas.microsoft.com/office/drawing/2014/main" id="{C7370F06-10B2-9BB2-EC8B-E9A79E9A01C3}"/>
                  </a:ext>
                </a:extLst>
              </p:cNvPr>
              <p:cNvCxnSpPr/>
              <p:nvPr/>
            </p:nvCxnSpPr>
            <p:spPr>
              <a:xfrm>
                <a:off x="1748368" y="254421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121">
                <a:extLst>
                  <a:ext uri="{FF2B5EF4-FFF2-40B4-BE49-F238E27FC236}">
                    <a16:creationId xmlns:a16="http://schemas.microsoft.com/office/drawing/2014/main" id="{C4BD0F27-5996-7D67-245E-9F9342E249E1}"/>
                  </a:ext>
                </a:extLst>
              </p:cNvPr>
              <p:cNvCxnSpPr/>
              <p:nvPr/>
            </p:nvCxnSpPr>
            <p:spPr>
              <a:xfrm>
                <a:off x="1625601" y="2544214"/>
                <a:ext cx="0" cy="51646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22">
              <a:extLst>
                <a:ext uri="{FF2B5EF4-FFF2-40B4-BE49-F238E27FC236}">
                  <a16:creationId xmlns:a16="http://schemas.microsoft.com/office/drawing/2014/main" id="{757F55EF-DDA6-E2B2-8111-D6911F00EDA0}"/>
                </a:ext>
              </a:extLst>
            </p:cNvPr>
            <p:cNvGrpSpPr/>
            <p:nvPr/>
          </p:nvGrpSpPr>
          <p:grpSpPr>
            <a:xfrm rot="19662162">
              <a:off x="7793465" y="2141522"/>
              <a:ext cx="2734733" cy="1879600"/>
              <a:chOff x="1625601" y="1863533"/>
              <a:chExt cx="2734733" cy="1879600"/>
            </a:xfrm>
          </p:grpSpPr>
          <p:cxnSp>
            <p:nvCxnSpPr>
              <p:cNvPr id="16" name="Straight Arrow Connector 123">
                <a:extLst>
                  <a:ext uri="{FF2B5EF4-FFF2-40B4-BE49-F238E27FC236}">
                    <a16:creationId xmlns:a16="http://schemas.microsoft.com/office/drawing/2014/main" id="{F93DE169-D2A7-19A6-78B5-2FEA0CC327F6}"/>
                  </a:ext>
                </a:extLst>
              </p:cNvPr>
              <p:cNvCxnSpPr/>
              <p:nvPr/>
            </p:nvCxnSpPr>
            <p:spPr>
              <a:xfrm rot="19329323">
                <a:off x="1836842" y="1863533"/>
                <a:ext cx="2413000" cy="187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24">
                <a:extLst>
                  <a:ext uri="{FF2B5EF4-FFF2-40B4-BE49-F238E27FC236}">
                    <a16:creationId xmlns:a16="http://schemas.microsoft.com/office/drawing/2014/main" id="{32608775-AEB8-18DA-DA32-40060577810A}"/>
                  </a:ext>
                </a:extLst>
              </p:cNvPr>
              <p:cNvCxnSpPr/>
              <p:nvPr/>
            </p:nvCxnSpPr>
            <p:spPr>
              <a:xfrm>
                <a:off x="4360334" y="254423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25">
                <a:extLst>
                  <a:ext uri="{FF2B5EF4-FFF2-40B4-BE49-F238E27FC236}">
                    <a16:creationId xmlns:a16="http://schemas.microsoft.com/office/drawing/2014/main" id="{D62FFC44-006D-8852-6788-B5F72E25918A}"/>
                  </a:ext>
                </a:extLst>
              </p:cNvPr>
              <p:cNvCxnSpPr/>
              <p:nvPr/>
            </p:nvCxnSpPr>
            <p:spPr>
              <a:xfrm>
                <a:off x="4237567"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26">
                <a:extLst>
                  <a:ext uri="{FF2B5EF4-FFF2-40B4-BE49-F238E27FC236}">
                    <a16:creationId xmlns:a16="http://schemas.microsoft.com/office/drawing/2014/main" id="{E35D2C81-56C2-7E57-4EA1-493F62A69E20}"/>
                  </a:ext>
                </a:extLst>
              </p:cNvPr>
              <p:cNvCxnSpPr/>
              <p:nvPr/>
            </p:nvCxnSpPr>
            <p:spPr>
              <a:xfrm>
                <a:off x="4123268" y="254423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27">
                <a:extLst>
                  <a:ext uri="{FF2B5EF4-FFF2-40B4-BE49-F238E27FC236}">
                    <a16:creationId xmlns:a16="http://schemas.microsoft.com/office/drawing/2014/main" id="{682EDC9F-00AF-141E-57DD-AF2233D191C6}"/>
                  </a:ext>
                </a:extLst>
              </p:cNvPr>
              <p:cNvCxnSpPr/>
              <p:nvPr/>
            </p:nvCxnSpPr>
            <p:spPr>
              <a:xfrm>
                <a:off x="4000501" y="254423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128">
                <a:extLst>
                  <a:ext uri="{FF2B5EF4-FFF2-40B4-BE49-F238E27FC236}">
                    <a16:creationId xmlns:a16="http://schemas.microsoft.com/office/drawing/2014/main" id="{CE50C5C7-7C9D-50CC-B075-E333DED34104}"/>
                  </a:ext>
                </a:extLst>
              </p:cNvPr>
              <p:cNvCxnSpPr/>
              <p:nvPr/>
            </p:nvCxnSpPr>
            <p:spPr>
              <a:xfrm>
                <a:off x="3881968" y="254423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129">
                <a:extLst>
                  <a:ext uri="{FF2B5EF4-FFF2-40B4-BE49-F238E27FC236}">
                    <a16:creationId xmlns:a16="http://schemas.microsoft.com/office/drawing/2014/main" id="{6B9E4FC4-3AD7-EA46-F30B-76DC66E6519D}"/>
                  </a:ext>
                </a:extLst>
              </p:cNvPr>
              <p:cNvCxnSpPr/>
              <p:nvPr/>
            </p:nvCxnSpPr>
            <p:spPr>
              <a:xfrm>
                <a:off x="3759201" y="254422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130">
                <a:extLst>
                  <a:ext uri="{FF2B5EF4-FFF2-40B4-BE49-F238E27FC236}">
                    <a16:creationId xmlns:a16="http://schemas.microsoft.com/office/drawing/2014/main" id="{E9904D68-1019-3130-B7FA-802A78554BDB}"/>
                  </a:ext>
                </a:extLst>
              </p:cNvPr>
              <p:cNvCxnSpPr/>
              <p:nvPr/>
            </p:nvCxnSpPr>
            <p:spPr>
              <a:xfrm>
                <a:off x="3649134" y="254422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131">
                <a:extLst>
                  <a:ext uri="{FF2B5EF4-FFF2-40B4-BE49-F238E27FC236}">
                    <a16:creationId xmlns:a16="http://schemas.microsoft.com/office/drawing/2014/main" id="{363E5711-383A-0A20-9AEF-CF5962788B60}"/>
                  </a:ext>
                </a:extLst>
              </p:cNvPr>
              <p:cNvCxnSpPr/>
              <p:nvPr/>
            </p:nvCxnSpPr>
            <p:spPr>
              <a:xfrm>
                <a:off x="3526367"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132">
                <a:extLst>
                  <a:ext uri="{FF2B5EF4-FFF2-40B4-BE49-F238E27FC236}">
                    <a16:creationId xmlns:a16="http://schemas.microsoft.com/office/drawing/2014/main" id="{86DCA8BE-8C12-FB7C-C42F-AE7E66E8A88E}"/>
                  </a:ext>
                </a:extLst>
              </p:cNvPr>
              <p:cNvCxnSpPr/>
              <p:nvPr/>
            </p:nvCxnSpPr>
            <p:spPr>
              <a:xfrm>
                <a:off x="3412068" y="254422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133">
                <a:extLst>
                  <a:ext uri="{FF2B5EF4-FFF2-40B4-BE49-F238E27FC236}">
                    <a16:creationId xmlns:a16="http://schemas.microsoft.com/office/drawing/2014/main" id="{9C989B81-908C-7BF4-0A61-4CC48FE973F4}"/>
                  </a:ext>
                </a:extLst>
              </p:cNvPr>
              <p:cNvCxnSpPr/>
              <p:nvPr/>
            </p:nvCxnSpPr>
            <p:spPr>
              <a:xfrm>
                <a:off x="3289301" y="254422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134">
                <a:extLst>
                  <a:ext uri="{FF2B5EF4-FFF2-40B4-BE49-F238E27FC236}">
                    <a16:creationId xmlns:a16="http://schemas.microsoft.com/office/drawing/2014/main" id="{4F41E5DD-59E2-CED6-47C5-60F7C0CFC393}"/>
                  </a:ext>
                </a:extLst>
              </p:cNvPr>
              <p:cNvCxnSpPr/>
              <p:nvPr/>
            </p:nvCxnSpPr>
            <p:spPr>
              <a:xfrm>
                <a:off x="3170768" y="254422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135">
                <a:extLst>
                  <a:ext uri="{FF2B5EF4-FFF2-40B4-BE49-F238E27FC236}">
                    <a16:creationId xmlns:a16="http://schemas.microsoft.com/office/drawing/2014/main" id="{DA1C261F-8119-3889-B0B6-B9F7D3911816}"/>
                  </a:ext>
                </a:extLst>
              </p:cNvPr>
              <p:cNvCxnSpPr/>
              <p:nvPr/>
            </p:nvCxnSpPr>
            <p:spPr>
              <a:xfrm>
                <a:off x="3048001" y="2544224"/>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136">
                <a:extLst>
                  <a:ext uri="{FF2B5EF4-FFF2-40B4-BE49-F238E27FC236}">
                    <a16:creationId xmlns:a16="http://schemas.microsoft.com/office/drawing/2014/main" id="{FF7DD700-1397-D1B0-5FDF-07664216B9CB}"/>
                  </a:ext>
                </a:extLst>
              </p:cNvPr>
              <p:cNvCxnSpPr/>
              <p:nvPr/>
            </p:nvCxnSpPr>
            <p:spPr>
              <a:xfrm>
                <a:off x="2937934" y="2544223"/>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137">
                <a:extLst>
                  <a:ext uri="{FF2B5EF4-FFF2-40B4-BE49-F238E27FC236}">
                    <a16:creationId xmlns:a16="http://schemas.microsoft.com/office/drawing/2014/main" id="{04C4E742-12FD-6EE1-234C-97163499F23D}"/>
                  </a:ext>
                </a:extLst>
              </p:cNvPr>
              <p:cNvCxnSpPr/>
              <p:nvPr/>
            </p:nvCxnSpPr>
            <p:spPr>
              <a:xfrm>
                <a:off x="2815167"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138">
                <a:extLst>
                  <a:ext uri="{FF2B5EF4-FFF2-40B4-BE49-F238E27FC236}">
                    <a16:creationId xmlns:a16="http://schemas.microsoft.com/office/drawing/2014/main" id="{F1F03EFD-AD90-7688-9795-C9E72235B439}"/>
                  </a:ext>
                </a:extLst>
              </p:cNvPr>
              <p:cNvCxnSpPr/>
              <p:nvPr/>
            </p:nvCxnSpPr>
            <p:spPr>
              <a:xfrm>
                <a:off x="2700868" y="2544222"/>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139">
                <a:extLst>
                  <a:ext uri="{FF2B5EF4-FFF2-40B4-BE49-F238E27FC236}">
                    <a16:creationId xmlns:a16="http://schemas.microsoft.com/office/drawing/2014/main" id="{5EF6594E-8194-7D99-0DEF-60F2B8B07FA2}"/>
                  </a:ext>
                </a:extLst>
              </p:cNvPr>
              <p:cNvCxnSpPr/>
              <p:nvPr/>
            </p:nvCxnSpPr>
            <p:spPr>
              <a:xfrm>
                <a:off x="2578101" y="2544221"/>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140">
                <a:extLst>
                  <a:ext uri="{FF2B5EF4-FFF2-40B4-BE49-F238E27FC236}">
                    <a16:creationId xmlns:a16="http://schemas.microsoft.com/office/drawing/2014/main" id="{E2415DB9-B09A-9E9F-D77E-FF4C8F5A84B3}"/>
                  </a:ext>
                </a:extLst>
              </p:cNvPr>
              <p:cNvCxnSpPr/>
              <p:nvPr/>
            </p:nvCxnSpPr>
            <p:spPr>
              <a:xfrm>
                <a:off x="2459568" y="2544220"/>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141">
                <a:extLst>
                  <a:ext uri="{FF2B5EF4-FFF2-40B4-BE49-F238E27FC236}">
                    <a16:creationId xmlns:a16="http://schemas.microsoft.com/office/drawing/2014/main" id="{015D0C2D-3861-66C5-9D73-F61DF513B947}"/>
                  </a:ext>
                </a:extLst>
              </p:cNvPr>
              <p:cNvCxnSpPr/>
              <p:nvPr/>
            </p:nvCxnSpPr>
            <p:spPr>
              <a:xfrm>
                <a:off x="2336801" y="2544219"/>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142">
                <a:extLst>
                  <a:ext uri="{FF2B5EF4-FFF2-40B4-BE49-F238E27FC236}">
                    <a16:creationId xmlns:a16="http://schemas.microsoft.com/office/drawing/2014/main" id="{E5A34FC1-4676-51DA-8F24-773A1C9A80E9}"/>
                  </a:ext>
                </a:extLst>
              </p:cNvPr>
              <p:cNvCxnSpPr/>
              <p:nvPr/>
            </p:nvCxnSpPr>
            <p:spPr>
              <a:xfrm>
                <a:off x="2226734" y="2544218"/>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143">
                <a:extLst>
                  <a:ext uri="{FF2B5EF4-FFF2-40B4-BE49-F238E27FC236}">
                    <a16:creationId xmlns:a16="http://schemas.microsoft.com/office/drawing/2014/main" id="{1D03F01D-B8A8-4444-432C-ED2AFA023BEC}"/>
                  </a:ext>
                </a:extLst>
              </p:cNvPr>
              <p:cNvCxnSpPr/>
              <p:nvPr/>
            </p:nvCxnSpPr>
            <p:spPr>
              <a:xfrm>
                <a:off x="2103967"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144">
                <a:extLst>
                  <a:ext uri="{FF2B5EF4-FFF2-40B4-BE49-F238E27FC236}">
                    <a16:creationId xmlns:a16="http://schemas.microsoft.com/office/drawing/2014/main" id="{E182D7C6-391C-10A8-29CE-EAB86D6DA7D2}"/>
                  </a:ext>
                </a:extLst>
              </p:cNvPr>
              <p:cNvCxnSpPr/>
              <p:nvPr/>
            </p:nvCxnSpPr>
            <p:spPr>
              <a:xfrm>
                <a:off x="1989668" y="2544217"/>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145">
                <a:extLst>
                  <a:ext uri="{FF2B5EF4-FFF2-40B4-BE49-F238E27FC236}">
                    <a16:creationId xmlns:a16="http://schemas.microsoft.com/office/drawing/2014/main" id="{8165CBD0-14D8-0EA2-945F-6FA37894FC44}"/>
                  </a:ext>
                </a:extLst>
              </p:cNvPr>
              <p:cNvCxnSpPr/>
              <p:nvPr/>
            </p:nvCxnSpPr>
            <p:spPr>
              <a:xfrm>
                <a:off x="1866901" y="2544216"/>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146">
                <a:extLst>
                  <a:ext uri="{FF2B5EF4-FFF2-40B4-BE49-F238E27FC236}">
                    <a16:creationId xmlns:a16="http://schemas.microsoft.com/office/drawing/2014/main" id="{00125E42-7E39-3052-9BC2-C6FB5F4693AF}"/>
                  </a:ext>
                </a:extLst>
              </p:cNvPr>
              <p:cNvCxnSpPr/>
              <p:nvPr/>
            </p:nvCxnSpPr>
            <p:spPr>
              <a:xfrm>
                <a:off x="1748368" y="2544215"/>
                <a:ext cx="0" cy="51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147">
                <a:extLst>
                  <a:ext uri="{FF2B5EF4-FFF2-40B4-BE49-F238E27FC236}">
                    <a16:creationId xmlns:a16="http://schemas.microsoft.com/office/drawing/2014/main" id="{3BCD8321-388E-C705-4457-0D730DFC0DA2}"/>
                  </a:ext>
                </a:extLst>
              </p:cNvPr>
              <p:cNvCxnSpPr/>
              <p:nvPr/>
            </p:nvCxnSpPr>
            <p:spPr>
              <a:xfrm>
                <a:off x="1625601" y="2544214"/>
                <a:ext cx="0" cy="516467"/>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Arc 148">
              <a:extLst>
                <a:ext uri="{FF2B5EF4-FFF2-40B4-BE49-F238E27FC236}">
                  <a16:creationId xmlns:a16="http://schemas.microsoft.com/office/drawing/2014/main" id="{C74BFF75-4BED-867A-81A8-851098DC62C0}"/>
                </a:ext>
              </a:extLst>
            </p:cNvPr>
            <p:cNvSpPr/>
            <p:nvPr/>
          </p:nvSpPr>
          <p:spPr>
            <a:xfrm rot="13728101">
              <a:off x="8176638" y="2077126"/>
              <a:ext cx="1430482" cy="1371217"/>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0" name="TextBox 149">
                  <a:extLst>
                    <a:ext uri="{FF2B5EF4-FFF2-40B4-BE49-F238E27FC236}">
                      <a16:creationId xmlns:a16="http://schemas.microsoft.com/office/drawing/2014/main" id="{9090B3B0-9A5A-5FBB-3A1D-82DBE46D2CD5}"/>
                    </a:ext>
                  </a:extLst>
                </p:cNvPr>
                <p:cNvSpPr txBox="1"/>
                <p:nvPr/>
              </p:nvSpPr>
              <p:spPr>
                <a:xfrm>
                  <a:off x="8354934" y="2483402"/>
                  <a:ext cx="404055" cy="547650"/>
                </a:xfrm>
                <a:prstGeom prst="rect">
                  <a:avLst/>
                </a:prstGeom>
                <a:solidFill>
                  <a:schemeClr val="bg1"/>
                </a:solidFill>
                <a:ln>
                  <a:noFill/>
                </a:ln>
              </p:spPr>
              <p:txBody>
                <a:bodyPr wrap="square" rtlCol="1">
                  <a:spAutoFit/>
                </a:bodyPr>
                <a:lstStyle/>
                <a:p>
                  <a:pPr/>
                  <a14:m>
                    <m:oMathPara xmlns:m="http://schemas.openxmlformats.org/officeDocument/2006/math">
                      <m:oMathParaPr>
                        <m:jc m:val="centerGroup"/>
                      </m:oMathParaPr>
                      <m:oMath xmlns:m="http://schemas.openxmlformats.org/officeDocument/2006/math">
                        <m:r>
                          <a:rPr lang="en-US" b="0" i="1" baseline="-25000" smtClean="0">
                            <a:latin typeface="Cambria Math" panose="02040503050406030204" pitchFamily="18" charset="0"/>
                          </a:rPr>
                          <m:t>𝜃</m:t>
                        </m:r>
                      </m:oMath>
                    </m:oMathPara>
                  </a14:m>
                  <a:endParaRPr lang="en-US" b="0" baseline="-25000" dirty="0"/>
                </a:p>
                <a:p>
                  <a:endParaRPr lang="he-IL" baseline="-25000" dirty="0"/>
                </a:p>
              </p:txBody>
            </p:sp>
          </mc:Choice>
          <mc:Fallback xmlns="">
            <p:sp>
              <p:nvSpPr>
                <p:cNvPr id="10" name="TextBox 149">
                  <a:extLst>
                    <a:ext uri="{FF2B5EF4-FFF2-40B4-BE49-F238E27FC236}">
                      <a16:creationId xmlns:a16="http://schemas.microsoft.com/office/drawing/2014/main" id="{9090B3B0-9A5A-5FBB-3A1D-82DBE46D2CD5}"/>
                    </a:ext>
                  </a:extLst>
                </p:cNvPr>
                <p:cNvSpPr txBox="1">
                  <a:spLocks noRot="1" noChangeAspect="1" noMove="1" noResize="1" noEditPoints="1" noAdjustHandles="1" noChangeArrowheads="1" noChangeShapeType="1" noTextEdit="1"/>
                </p:cNvSpPr>
                <p:nvPr/>
              </p:nvSpPr>
              <p:spPr>
                <a:xfrm>
                  <a:off x="8354934" y="2483402"/>
                  <a:ext cx="404055" cy="547650"/>
                </a:xfrm>
                <a:prstGeom prst="rect">
                  <a:avLst/>
                </a:prstGeom>
                <a:blipFill>
                  <a:blip r:embed="rId4"/>
                  <a:stretch>
                    <a:fillRect/>
                  </a:stretch>
                </a:blipFill>
                <a:ln>
                  <a:noFill/>
                </a:ln>
              </p:spPr>
              <p:txBody>
                <a:bodyPr/>
                <a:lstStyle/>
                <a:p>
                  <a:r>
                    <a:rPr lang="he-IL">
                      <a:noFill/>
                    </a:rPr>
                    <a:t> </a:t>
                  </a:r>
                </a:p>
              </p:txBody>
            </p:sp>
          </mc:Fallback>
        </mc:AlternateContent>
        <p:grpSp>
          <p:nvGrpSpPr>
            <p:cNvPr id="13" name="Group 152">
              <a:extLst>
                <a:ext uri="{FF2B5EF4-FFF2-40B4-BE49-F238E27FC236}">
                  <a16:creationId xmlns:a16="http://schemas.microsoft.com/office/drawing/2014/main" id="{ACD4CD3C-8562-1830-0EF5-06536AF71BB3}"/>
                </a:ext>
              </a:extLst>
            </p:cNvPr>
            <p:cNvGrpSpPr/>
            <p:nvPr/>
          </p:nvGrpSpPr>
          <p:grpSpPr>
            <a:xfrm rot="2987503">
              <a:off x="9302485" y="2246683"/>
              <a:ext cx="1019991" cy="811768"/>
              <a:chOff x="5005133" y="1570991"/>
              <a:chExt cx="1019991" cy="811768"/>
            </a:xfrm>
          </p:grpSpPr>
          <p:cxnSp>
            <p:nvCxnSpPr>
              <p:cNvPr id="14" name="Connector: Curved 153">
                <a:extLst>
                  <a:ext uri="{FF2B5EF4-FFF2-40B4-BE49-F238E27FC236}">
                    <a16:creationId xmlns:a16="http://schemas.microsoft.com/office/drawing/2014/main" id="{3D7CA3FF-2510-5711-6E1A-8AEEB2CDBBAD}"/>
                  </a:ext>
                </a:extLst>
              </p:cNvPr>
              <p:cNvCxnSpPr>
                <a:cxnSpLocks/>
              </p:cNvCxnSpPr>
              <p:nvPr/>
            </p:nvCxnSpPr>
            <p:spPr>
              <a:xfrm>
                <a:off x="5005133" y="1570991"/>
                <a:ext cx="508090" cy="405884"/>
              </a:xfrm>
              <a:prstGeom prst="curvedConnector3">
                <a:avLst>
                  <a:gd name="adj1" fmla="val 50000"/>
                </a:avLst>
              </a:prstGeom>
              <a:ln w="19050"/>
            </p:spPr>
            <p:style>
              <a:lnRef idx="1">
                <a:schemeClr val="accent2"/>
              </a:lnRef>
              <a:fillRef idx="0">
                <a:schemeClr val="accent2"/>
              </a:fillRef>
              <a:effectRef idx="0">
                <a:schemeClr val="accent2"/>
              </a:effectRef>
              <a:fontRef idx="minor">
                <a:schemeClr val="tx1"/>
              </a:fontRef>
            </p:style>
          </p:cxnSp>
          <p:cxnSp>
            <p:nvCxnSpPr>
              <p:cNvPr id="15" name="Connector: Curved 154">
                <a:extLst>
                  <a:ext uri="{FF2B5EF4-FFF2-40B4-BE49-F238E27FC236}">
                    <a16:creationId xmlns:a16="http://schemas.microsoft.com/office/drawing/2014/main" id="{DE1A4EB0-DFF3-8D36-6767-9DB729ADCB43}"/>
                  </a:ext>
                </a:extLst>
              </p:cNvPr>
              <p:cNvCxnSpPr>
                <a:cxnSpLocks/>
              </p:cNvCxnSpPr>
              <p:nvPr/>
            </p:nvCxnSpPr>
            <p:spPr>
              <a:xfrm>
                <a:off x="5517034" y="1976875"/>
                <a:ext cx="508090" cy="405884"/>
              </a:xfrm>
              <a:prstGeom prst="curvedConnector3">
                <a:avLst>
                  <a:gd name="adj1" fmla="val 50000"/>
                </a:avLst>
              </a:prstGeom>
              <a:ln w="19050"/>
            </p:spPr>
            <p:style>
              <a:lnRef idx="1">
                <a:schemeClr val="accent2"/>
              </a:lnRef>
              <a:fillRef idx="0">
                <a:schemeClr val="accent2"/>
              </a:fillRef>
              <a:effectRef idx="0">
                <a:schemeClr val="accent2"/>
              </a:effectRef>
              <a:fontRef idx="minor">
                <a:schemeClr val="tx1"/>
              </a:fontRef>
            </p:style>
          </p:cxnSp>
        </p:grpSp>
      </p:grpSp>
      <mc:AlternateContent xmlns:mc="http://schemas.openxmlformats.org/markup-compatibility/2006" xmlns:a14="http://schemas.microsoft.com/office/drawing/2010/main">
        <mc:Choice Requires="a14">
          <p:sp>
            <p:nvSpPr>
              <p:cNvPr id="74" name="תיבת טקסט 73">
                <a:extLst>
                  <a:ext uri="{FF2B5EF4-FFF2-40B4-BE49-F238E27FC236}">
                    <a16:creationId xmlns:a16="http://schemas.microsoft.com/office/drawing/2014/main" id="{79636B26-C9A4-3300-0B3F-9A781A79D92A}"/>
                  </a:ext>
                </a:extLst>
              </p:cNvPr>
              <p:cNvSpPr txBox="1"/>
              <p:nvPr/>
            </p:nvSpPr>
            <p:spPr>
              <a:xfrm>
                <a:off x="424543" y="1673072"/>
                <a:ext cx="6295868" cy="645048"/>
              </a:xfrm>
              <a:prstGeom prst="rect">
                <a:avLst/>
              </a:prstGeom>
              <a:noFill/>
            </p:spPr>
            <p:txBody>
              <a:bodyPr wrap="square">
                <a:spAutoFit/>
              </a:bodyPr>
              <a:lstStyle/>
              <a:p>
                <a:pPr>
                  <a:buNone/>
                </a:pPr>
                <a14:m>
                  <m:oMath xmlns:m="http://schemas.openxmlformats.org/officeDocument/2006/math">
                    <m:r>
                      <a:rPr lang="en-US" sz="2400" b="1" dirty="0">
                        <a:latin typeface="Cambria Math" panose="02040503050406030204" pitchFamily="18" charset="0"/>
                      </a:rPr>
                      <m:t>𝐄</m:t>
                    </m:r>
                    <m:r>
                      <a:rPr lang="en-US" sz="2400" b="0" i="1" dirty="0" smtClean="0">
                        <a:effectLst/>
                        <a:latin typeface="Cambria Math" panose="02040503050406030204" pitchFamily="18" charset="0"/>
                      </a:rPr>
                      <m:t>=</m:t>
                    </m:r>
                    <m:r>
                      <a:rPr lang="en-US" sz="2400" i="1" dirty="0" smtClean="0">
                        <a:effectLst/>
                        <a:latin typeface="Cambria Math" panose="02040503050406030204" pitchFamily="18" charset="0"/>
                      </a:rPr>
                      <m:t>2</m:t>
                    </m:r>
                    <m:r>
                      <a:rPr lang="en-US" sz="2400" b="0" i="1" dirty="0" smtClean="0">
                        <a:effectLst/>
                        <a:latin typeface="Cambria Math" panose="02040503050406030204" pitchFamily="18" charset="0"/>
                      </a:rPr>
                      <m:t>𝐴</m:t>
                    </m:r>
                    <m:sSup>
                      <m:sSupPr>
                        <m:ctrlPr>
                          <a:rPr lang="en-US" sz="2400" i="1" dirty="0" smtClean="0">
                            <a:effectLst/>
                            <a:latin typeface="Cambria Math" panose="02040503050406030204" pitchFamily="18" charset="0"/>
                          </a:rPr>
                        </m:ctrlPr>
                      </m:sSupPr>
                      <m:e>
                        <m:r>
                          <a:rPr lang="en-US" sz="2400" i="1" dirty="0" smtClean="0">
                            <a:effectLst/>
                            <a:latin typeface="Cambria Math" panose="02040503050406030204" pitchFamily="18" charset="0"/>
                          </a:rPr>
                          <m:t>𝑒</m:t>
                        </m:r>
                      </m:e>
                      <m:sup>
                        <m:r>
                          <a:rPr lang="en-US" sz="2400" i="1" dirty="0" err="1">
                            <a:effectLst/>
                            <a:latin typeface="Cambria Math" panose="02040503050406030204" pitchFamily="18" charset="0"/>
                          </a:rPr>
                          <m:t>𝑖</m:t>
                        </m:r>
                        <m:d>
                          <m:dPr>
                            <m:ctrlPr>
                              <a:rPr lang="en-US" sz="2400" i="1" dirty="0">
                                <a:effectLst/>
                                <a:latin typeface="Cambria Math" panose="02040503050406030204" pitchFamily="18" charset="0"/>
                              </a:rPr>
                            </m:ctrlPr>
                          </m:dPr>
                          <m:e>
                            <m:r>
                              <a:rPr lang="el-GR" sz="2400" i="1" dirty="0">
                                <a:effectLst/>
                                <a:latin typeface="Cambria Math" panose="02040503050406030204" pitchFamily="18" charset="0"/>
                              </a:rPr>
                              <m:t>𝜔</m:t>
                            </m:r>
                            <m:r>
                              <a:rPr lang="en-US" sz="2400" i="1" dirty="0">
                                <a:effectLst/>
                                <a:latin typeface="Cambria Math" panose="02040503050406030204" pitchFamily="18" charset="0"/>
                              </a:rPr>
                              <m:t>𝑡</m:t>
                            </m:r>
                            <m:r>
                              <a:rPr lang="en-US" sz="2400" i="1" dirty="0">
                                <a:effectLst/>
                                <a:latin typeface="Cambria Math" panose="02040503050406030204" pitchFamily="18" charset="0"/>
                              </a:rPr>
                              <m:t>−</m:t>
                            </m:r>
                            <m:sSub>
                              <m:sSubPr>
                                <m:ctrlPr>
                                  <a:rPr lang="en-US" sz="2400" i="1" dirty="0">
                                    <a:effectLst/>
                                    <a:latin typeface="Cambria Math" panose="02040503050406030204" pitchFamily="18" charset="0"/>
                                  </a:rPr>
                                </m:ctrlPr>
                              </m:sSubPr>
                              <m:e>
                                <m:r>
                                  <a:rPr lang="en-US" sz="2400" b="1" i="0" dirty="0">
                                    <a:effectLst/>
                                    <a:latin typeface="Cambria Math" panose="02040503050406030204" pitchFamily="18" charset="0"/>
                                  </a:rPr>
                                  <m:t>𝐤</m:t>
                                </m:r>
                              </m:e>
                              <m:sub>
                                <m:r>
                                  <m:rPr>
                                    <m:sty m:val="p"/>
                                  </m:rPr>
                                  <a:rPr lang="en-US" sz="2400" i="0" dirty="0">
                                    <a:effectLst/>
                                    <a:latin typeface="Cambria Math" panose="02040503050406030204" pitchFamily="18" charset="0"/>
                                  </a:rPr>
                                  <m:t>avg</m:t>
                                </m:r>
                              </m:sub>
                            </m:sSub>
                            <m:r>
                              <a:rPr lang="en-US" sz="2400" i="1" dirty="0">
                                <a:effectLst/>
                                <a:latin typeface="Cambria Math" panose="02040503050406030204" pitchFamily="18" charset="0"/>
                              </a:rPr>
                              <m:t>⋅</m:t>
                            </m:r>
                            <m:r>
                              <a:rPr lang="en-US" sz="2400" b="1" i="0" dirty="0">
                                <a:effectLst/>
                                <a:latin typeface="Cambria Math" panose="02040503050406030204" pitchFamily="18" charset="0"/>
                              </a:rPr>
                              <m:t>𝐫</m:t>
                            </m:r>
                          </m:e>
                        </m:d>
                      </m:sup>
                    </m:sSup>
                    <m:func>
                      <m:funcPr>
                        <m:ctrlPr>
                          <a:rPr lang="en-US" sz="2400" i="1" dirty="0">
                            <a:effectLst/>
                            <a:latin typeface="Cambria Math" panose="02040503050406030204" pitchFamily="18" charset="0"/>
                          </a:rPr>
                        </m:ctrlPr>
                      </m:funcPr>
                      <m:fName>
                        <m:r>
                          <m:rPr>
                            <m:sty m:val="p"/>
                          </m:rPr>
                          <a:rPr lang="en-US" sz="2400" i="0" dirty="0">
                            <a:effectLst/>
                            <a:latin typeface="Cambria Math" panose="02040503050406030204" pitchFamily="18" charset="0"/>
                          </a:rPr>
                          <m:t>cos</m:t>
                        </m:r>
                      </m:fName>
                      <m:e>
                        <m:d>
                          <m:dPr>
                            <m:ctrlPr>
                              <a:rPr lang="en-US" sz="2400" i="1" dirty="0">
                                <a:effectLst/>
                                <a:latin typeface="Cambria Math" panose="02040503050406030204" pitchFamily="18" charset="0"/>
                              </a:rPr>
                            </m:ctrlPr>
                          </m:dPr>
                          <m:e>
                            <m:f>
                              <m:fPr>
                                <m:ctrlPr>
                                  <a:rPr lang="en-US" sz="2400" i="1" dirty="0">
                                    <a:effectLst/>
                                    <a:latin typeface="Cambria Math" panose="02040503050406030204" pitchFamily="18" charset="0"/>
                                  </a:rPr>
                                </m:ctrlPr>
                              </m:fPr>
                              <m:num>
                                <m:r>
                                  <m:rPr>
                                    <m:sty m:val="p"/>
                                  </m:rPr>
                                  <a:rPr lang="el-GR" sz="2400" b="0" i="0" dirty="0">
                                    <a:effectLst/>
                                    <a:latin typeface="Cambria Math" panose="02040503050406030204" pitchFamily="18" charset="0"/>
                                  </a:rPr>
                                  <m:t>Δ</m:t>
                                </m:r>
                                <m:r>
                                  <a:rPr lang="en-US" sz="2400" b="1" i="0" dirty="0">
                                    <a:effectLst/>
                                    <a:latin typeface="Cambria Math" panose="02040503050406030204" pitchFamily="18" charset="0"/>
                                  </a:rPr>
                                  <m:t>𝐤</m:t>
                                </m:r>
                                <m:r>
                                  <a:rPr lang="en-US" sz="2400" i="1" dirty="0">
                                    <a:effectLst/>
                                    <a:latin typeface="Cambria Math" panose="02040503050406030204" pitchFamily="18" charset="0"/>
                                  </a:rPr>
                                  <m:t>⋅</m:t>
                                </m:r>
                                <m:r>
                                  <a:rPr lang="en-US" sz="2400" b="1" i="0" dirty="0">
                                    <a:effectLst/>
                                    <a:latin typeface="Cambria Math" panose="02040503050406030204" pitchFamily="18" charset="0"/>
                                  </a:rPr>
                                  <m:t>𝐫</m:t>
                                </m:r>
                              </m:num>
                              <m:den>
                                <m:r>
                                  <a:rPr lang="en-US" sz="2400" i="1" dirty="0">
                                    <a:effectLst/>
                                    <a:latin typeface="Cambria Math" panose="02040503050406030204" pitchFamily="18" charset="0"/>
                                  </a:rPr>
                                  <m:t>2</m:t>
                                </m:r>
                              </m:den>
                            </m:f>
                          </m:e>
                        </m:d>
                      </m:e>
                    </m:func>
                  </m:oMath>
                </a14:m>
                <a:r>
                  <a:rPr lang="en-US" sz="2400" dirty="0"/>
                  <a:t> </a:t>
                </a:r>
                <a14:m>
                  <m:oMath xmlns:m="http://schemas.openxmlformats.org/officeDocument/2006/math">
                    <m:sSub>
                      <m:sSubPr>
                        <m:ctrlPr>
                          <a:rPr lang="en-US" sz="2400" i="1" dirty="0">
                            <a:latin typeface="Cambria Math" panose="02040503050406030204" pitchFamily="18" charset="0"/>
                          </a:rPr>
                        </m:ctrlPr>
                      </m:sSubPr>
                      <m:e>
                        <m:groupChr>
                          <m:groupChrPr>
                            <m:chr m:val="ˆ"/>
                            <m:pos m:val="top"/>
                            <m:vertJc m:val="bot"/>
                            <m:ctrlPr>
                              <a:rPr lang="ar-SA" sz="2400" b="1" i="1">
                                <a:latin typeface="Cambria Math" panose="02040503050406030204" pitchFamily="18" charset="0"/>
                              </a:rPr>
                            </m:ctrlPr>
                          </m:groupChrPr>
                          <m:e>
                            <m:r>
                              <a:rPr lang="ar-SA" sz="2400" b="1">
                                <a:latin typeface="Cambria Math" panose="02040503050406030204" pitchFamily="18" charset="0"/>
                              </a:rPr>
                              <m:t>𝐤</m:t>
                            </m:r>
                          </m:e>
                        </m:groupChr>
                      </m:e>
                      <m:sub>
                        <m:r>
                          <m:rPr>
                            <m:sty m:val="p"/>
                          </m:rPr>
                          <a:rPr lang="en-US" sz="2400" i="1" dirty="0">
                            <a:latin typeface="Cambria Math" panose="02040503050406030204" pitchFamily="18" charset="0"/>
                          </a:rPr>
                          <m:t>avg</m:t>
                        </m:r>
                      </m:sub>
                    </m:sSub>
                  </m:oMath>
                </a14:m>
                <a:endParaRPr lang="en-US" sz="2400" dirty="0">
                  <a:effectLst/>
                </a:endParaRPr>
              </a:p>
            </p:txBody>
          </p:sp>
        </mc:Choice>
        <mc:Fallback xmlns="">
          <p:sp>
            <p:nvSpPr>
              <p:cNvPr id="74" name="תיבת טקסט 73">
                <a:extLst>
                  <a:ext uri="{FF2B5EF4-FFF2-40B4-BE49-F238E27FC236}">
                    <a16:creationId xmlns:a16="http://schemas.microsoft.com/office/drawing/2014/main" id="{79636B26-C9A4-3300-0B3F-9A781A79D92A}"/>
                  </a:ext>
                </a:extLst>
              </p:cNvPr>
              <p:cNvSpPr txBox="1">
                <a:spLocks noRot="1" noChangeAspect="1" noMove="1" noResize="1" noEditPoints="1" noAdjustHandles="1" noChangeArrowheads="1" noChangeShapeType="1" noTextEdit="1"/>
              </p:cNvSpPr>
              <p:nvPr/>
            </p:nvSpPr>
            <p:spPr>
              <a:xfrm>
                <a:off x="424543" y="1673072"/>
                <a:ext cx="6295868" cy="645048"/>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5" name="תיבת טקסט 84">
                <a:extLst>
                  <a:ext uri="{FF2B5EF4-FFF2-40B4-BE49-F238E27FC236}">
                    <a16:creationId xmlns:a16="http://schemas.microsoft.com/office/drawing/2014/main" id="{50E3F8E1-087C-DE32-1BCE-49181535BE7F}"/>
                  </a:ext>
                </a:extLst>
              </p:cNvPr>
              <p:cNvSpPr txBox="1"/>
              <p:nvPr/>
            </p:nvSpPr>
            <p:spPr>
              <a:xfrm>
                <a:off x="662774" y="3225245"/>
                <a:ext cx="6295868" cy="786947"/>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m:rPr>
                          <m:sty m:val="p"/>
                        </m:rPr>
                        <a:rPr lang="el-GR" sz="2400" b="0" i="0" dirty="0" smtClean="0">
                          <a:effectLst/>
                          <a:latin typeface="Cambria Math" panose="02040503050406030204" pitchFamily="18" charset="0"/>
                        </a:rPr>
                        <m:t>Δ</m:t>
                      </m:r>
                      <m:r>
                        <a:rPr lang="en-US" sz="2400" b="1" i="0" dirty="0">
                          <a:effectLst/>
                          <a:latin typeface="Cambria Math" panose="02040503050406030204" pitchFamily="18" charset="0"/>
                        </a:rPr>
                        <m:t>𝐤</m:t>
                      </m:r>
                      <m:r>
                        <a:rPr lang="en-US" sz="2400" i="1" dirty="0">
                          <a:effectLst/>
                          <a:latin typeface="Cambria Math" panose="02040503050406030204" pitchFamily="18" charset="0"/>
                        </a:rPr>
                        <m:t>⋅</m:t>
                      </m:r>
                      <m:r>
                        <a:rPr lang="en-US" sz="2400" b="1" i="0" dirty="0">
                          <a:effectLst/>
                          <a:latin typeface="Cambria Math" panose="02040503050406030204" pitchFamily="18" charset="0"/>
                        </a:rPr>
                        <m:t>𝐫</m:t>
                      </m:r>
                      <m:r>
                        <a:rPr lang="en-US" sz="2400" i="1" dirty="0">
                          <a:effectLst/>
                          <a:latin typeface="Cambria Math" panose="02040503050406030204" pitchFamily="18" charset="0"/>
                        </a:rPr>
                        <m:t>=</m:t>
                      </m:r>
                      <m:r>
                        <a:rPr lang="en-US" sz="2400" i="1" dirty="0">
                          <a:effectLst/>
                          <a:latin typeface="Cambria Math" panose="02040503050406030204" pitchFamily="18" charset="0"/>
                        </a:rPr>
                        <m:t>2</m:t>
                      </m:r>
                      <m:r>
                        <a:rPr lang="en-US" sz="2400" i="1" dirty="0">
                          <a:effectLst/>
                          <a:latin typeface="Cambria Math" panose="02040503050406030204" pitchFamily="18" charset="0"/>
                        </a:rPr>
                        <m:t>𝑘𝑥</m:t>
                      </m:r>
                      <m:func>
                        <m:funcPr>
                          <m:ctrlPr>
                            <a:rPr lang="en-US" sz="2400" i="1" dirty="0">
                              <a:effectLst/>
                              <a:latin typeface="Cambria Math" panose="02040503050406030204" pitchFamily="18" charset="0"/>
                            </a:rPr>
                          </m:ctrlPr>
                        </m:funcPr>
                        <m:fName>
                          <m:r>
                            <m:rPr>
                              <m:sty m:val="p"/>
                            </m:rPr>
                            <a:rPr lang="en-US" sz="2400" i="0" dirty="0">
                              <a:effectLst/>
                              <a:latin typeface="Cambria Math" panose="02040503050406030204" pitchFamily="18" charset="0"/>
                            </a:rPr>
                            <m:t>sin</m:t>
                          </m:r>
                        </m:fName>
                        <m:e>
                          <m:f>
                            <m:fPr>
                              <m:ctrlPr>
                                <a:rPr lang="en-US" sz="2400" i="1" dirty="0">
                                  <a:latin typeface="Cambria Math" panose="02040503050406030204" pitchFamily="18" charset="0"/>
                                </a:rPr>
                              </m:ctrlPr>
                            </m:fPr>
                            <m:num>
                              <m:r>
                                <a:rPr lang="el-GR" sz="2400" i="1" dirty="0">
                                  <a:latin typeface="Cambria Math" panose="02040503050406030204" pitchFamily="18" charset="0"/>
                                </a:rPr>
                                <m:t>𝜃</m:t>
                              </m:r>
                            </m:num>
                            <m:den>
                              <m:r>
                                <a:rPr lang="el-GR" sz="2400" i="1" dirty="0">
                                  <a:latin typeface="Cambria Math" panose="02040503050406030204" pitchFamily="18" charset="0"/>
                                </a:rPr>
                                <m:t>2</m:t>
                              </m:r>
                            </m:den>
                          </m:f>
                        </m:e>
                      </m:func>
                    </m:oMath>
                  </m:oMathPara>
                </a14:m>
                <a:endParaRPr lang="el-GR" sz="2400" dirty="0">
                  <a:effectLst/>
                </a:endParaRPr>
              </a:p>
            </p:txBody>
          </p:sp>
        </mc:Choice>
        <mc:Fallback xmlns="">
          <p:sp>
            <p:nvSpPr>
              <p:cNvPr id="85" name="תיבת טקסט 84">
                <a:extLst>
                  <a:ext uri="{FF2B5EF4-FFF2-40B4-BE49-F238E27FC236}">
                    <a16:creationId xmlns:a16="http://schemas.microsoft.com/office/drawing/2014/main" id="{50E3F8E1-087C-DE32-1BCE-49181535BE7F}"/>
                  </a:ext>
                </a:extLst>
              </p:cNvPr>
              <p:cNvSpPr txBox="1">
                <a:spLocks noRot="1" noChangeAspect="1" noMove="1" noResize="1" noEditPoints="1" noAdjustHandles="1" noChangeArrowheads="1" noChangeShapeType="1" noTextEdit="1"/>
              </p:cNvSpPr>
              <p:nvPr/>
            </p:nvSpPr>
            <p:spPr>
              <a:xfrm>
                <a:off x="662774" y="3225245"/>
                <a:ext cx="6295868" cy="786947"/>
              </a:xfrm>
              <a:prstGeom prst="rect">
                <a:avLst/>
              </a:prstGeom>
              <a:blipFill>
                <a:blip r:embed="rId6"/>
                <a:stretch>
                  <a:fillRect/>
                </a:stretch>
              </a:blipFill>
            </p:spPr>
            <p:txBody>
              <a:bodyPr/>
              <a:lstStyle/>
              <a:p>
                <a:r>
                  <a:rPr lang="he-IL">
                    <a:noFill/>
                  </a:rPr>
                  <a:t> </a:t>
                </a:r>
              </a:p>
            </p:txBody>
          </p:sp>
        </mc:Fallback>
      </mc:AlternateContent>
      <p:cxnSp>
        <p:nvCxnSpPr>
          <p:cNvPr id="92" name="מחבר: מרפקי 91">
            <a:extLst>
              <a:ext uri="{FF2B5EF4-FFF2-40B4-BE49-F238E27FC236}">
                <a16:creationId xmlns:a16="http://schemas.microsoft.com/office/drawing/2014/main" id="{5DDD3F9E-7628-6C19-F821-DF2809326685}"/>
              </a:ext>
            </a:extLst>
          </p:cNvPr>
          <p:cNvCxnSpPr>
            <a:cxnSpLocks/>
          </p:cNvCxnSpPr>
          <p:nvPr/>
        </p:nvCxnSpPr>
        <p:spPr>
          <a:xfrm>
            <a:off x="3764755" y="2459833"/>
            <a:ext cx="1538473" cy="1223227"/>
          </a:xfrm>
          <a:prstGeom prst="bentConnector3">
            <a:avLst>
              <a:gd name="adj1" fmla="val 128009"/>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תיבת טקסט 100">
                <a:extLst>
                  <a:ext uri="{FF2B5EF4-FFF2-40B4-BE49-F238E27FC236}">
                    <a16:creationId xmlns:a16="http://schemas.microsoft.com/office/drawing/2014/main" id="{742BFAA8-08EB-2D28-3C5C-42F44529DF2C}"/>
                  </a:ext>
                </a:extLst>
              </p:cNvPr>
              <p:cNvSpPr txBox="1"/>
              <p:nvPr/>
            </p:nvSpPr>
            <p:spPr>
              <a:xfrm>
                <a:off x="-628528" y="4365999"/>
                <a:ext cx="6295868" cy="92217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sz="2400" i="1" dirty="0" smtClean="0">
                          <a:solidFill>
                            <a:schemeClr val="accent2"/>
                          </a:solidFill>
                          <a:effectLst/>
                          <a:latin typeface="Cambria Math" panose="02040503050406030204" pitchFamily="18" charset="0"/>
                        </a:rPr>
                        <m:t>𝐼</m:t>
                      </m:r>
                      <m:d>
                        <m:dPr>
                          <m:ctrlPr>
                            <a:rPr lang="en-US" sz="2400" i="1" dirty="0" smtClean="0">
                              <a:solidFill>
                                <a:schemeClr val="accent2"/>
                              </a:solidFill>
                              <a:effectLst/>
                              <a:latin typeface="Cambria Math" panose="02040503050406030204" pitchFamily="18" charset="0"/>
                            </a:rPr>
                          </m:ctrlPr>
                        </m:dPr>
                        <m:e>
                          <m:r>
                            <a:rPr lang="en-US" sz="2400" i="1" dirty="0" smtClean="0">
                              <a:solidFill>
                                <a:schemeClr val="accent2"/>
                              </a:solidFill>
                              <a:effectLst/>
                              <a:latin typeface="Cambria Math" panose="02040503050406030204" pitchFamily="18" charset="0"/>
                            </a:rPr>
                            <m:t>𝑥</m:t>
                          </m:r>
                        </m:e>
                      </m:d>
                      <m:r>
                        <a:rPr lang="en-US" sz="2400" i="1" dirty="0" smtClean="0">
                          <a:effectLst/>
                          <a:latin typeface="Cambria Math" panose="02040503050406030204" pitchFamily="18" charset="0"/>
                        </a:rPr>
                        <m:t>∝</m:t>
                      </m:r>
                      <m:sSup>
                        <m:sSupPr>
                          <m:ctrlPr>
                            <a:rPr lang="en-US" sz="2400" i="1" dirty="0" smtClean="0">
                              <a:effectLst/>
                              <a:latin typeface="Cambria Math" panose="02040503050406030204" pitchFamily="18" charset="0"/>
                            </a:rPr>
                          </m:ctrlPr>
                        </m:sSupPr>
                        <m:e>
                          <m:r>
                            <a:rPr lang="en-US" sz="2400" i="1" dirty="0">
                              <a:latin typeface="Cambria Math" panose="02040503050406030204" pitchFamily="18" charset="0"/>
                            </a:rPr>
                            <m:t>|</m:t>
                          </m:r>
                          <m:r>
                            <a:rPr lang="en-US" sz="2400" b="1" i="1" dirty="0">
                              <a:latin typeface="Cambria Math" panose="02040503050406030204" pitchFamily="18" charset="0"/>
                            </a:rPr>
                            <m:t>𝑬</m:t>
                          </m:r>
                          <m:r>
                            <a:rPr lang="en-US" sz="2400" i="1" dirty="0">
                              <a:latin typeface="Cambria Math" panose="02040503050406030204" pitchFamily="18" charset="0"/>
                            </a:rPr>
                            <m:t>|</m:t>
                          </m:r>
                        </m:e>
                        <m:sup>
                          <m:r>
                            <a:rPr lang="en-US" sz="2400" b="0" i="1" dirty="0" smtClean="0">
                              <a:effectLst/>
                              <a:latin typeface="Cambria Math" panose="02040503050406030204" pitchFamily="18" charset="0"/>
                            </a:rPr>
                            <m:t>2</m:t>
                          </m:r>
                        </m:sup>
                      </m:sSup>
                      <m:r>
                        <a:rPr lang="en-US" sz="2400" i="1" dirty="0" smtClean="0">
                          <a:effectLst/>
                          <a:latin typeface="Cambria Math" panose="02040503050406030204" pitchFamily="18" charset="0"/>
                        </a:rPr>
                        <m:t>∝</m:t>
                      </m:r>
                      <m:func>
                        <m:funcPr>
                          <m:ctrlPr>
                            <a:rPr lang="en-US" sz="2400" i="1" dirty="0" smtClean="0">
                              <a:effectLst/>
                              <a:latin typeface="Cambria Math" panose="02040503050406030204" pitchFamily="18" charset="0"/>
                            </a:rPr>
                          </m:ctrlPr>
                        </m:funcPr>
                        <m:fName>
                          <m:sSup>
                            <m:sSupPr>
                              <m:ctrlPr>
                                <a:rPr lang="en-US" sz="2400" i="1" dirty="0" smtClean="0">
                                  <a:effectLst/>
                                  <a:latin typeface="Cambria Math" panose="02040503050406030204" pitchFamily="18" charset="0"/>
                                </a:rPr>
                              </m:ctrlPr>
                            </m:sSupPr>
                            <m:e>
                              <m:r>
                                <m:rPr>
                                  <m:sty m:val="p"/>
                                </m:rPr>
                                <a:rPr lang="en-US" sz="2400" i="0" dirty="0" smtClean="0">
                                  <a:effectLst/>
                                  <a:latin typeface="Cambria Math" panose="02040503050406030204" pitchFamily="18" charset="0"/>
                                </a:rPr>
                                <m:t>cos</m:t>
                              </m:r>
                            </m:e>
                            <m:sup>
                              <m:r>
                                <a:rPr lang="en-US" sz="2400" i="1" dirty="0" smtClean="0">
                                  <a:effectLst/>
                                  <a:latin typeface="Cambria Math" panose="02040503050406030204" pitchFamily="18" charset="0"/>
                                </a:rPr>
                                <m:t>2</m:t>
                              </m:r>
                            </m:sup>
                          </m:sSup>
                        </m:fName>
                        <m:e>
                          <m:d>
                            <m:dPr>
                              <m:ctrlPr>
                                <a:rPr lang="en-US" sz="2400" i="1" dirty="0" smtClean="0">
                                  <a:effectLst/>
                                  <a:latin typeface="Cambria Math" panose="02040503050406030204" pitchFamily="18" charset="0"/>
                                </a:rPr>
                              </m:ctrlPr>
                            </m:dPr>
                            <m:e>
                              <m:r>
                                <a:rPr lang="en-US" sz="2400" i="1" dirty="0" smtClean="0">
                                  <a:effectLst/>
                                  <a:latin typeface="Cambria Math" panose="02040503050406030204" pitchFamily="18" charset="0"/>
                                </a:rPr>
                                <m:t>2</m:t>
                              </m:r>
                              <m:r>
                                <a:rPr lang="en-US" sz="2400" i="1" dirty="0" smtClean="0">
                                  <a:effectLst/>
                                  <a:latin typeface="Cambria Math" panose="02040503050406030204" pitchFamily="18" charset="0"/>
                                </a:rPr>
                                <m:t>𝑘𝑥</m:t>
                              </m:r>
                              <m:func>
                                <m:funcPr>
                                  <m:ctrlPr>
                                    <a:rPr lang="en-US" sz="2400" i="1" dirty="0" smtClean="0">
                                      <a:effectLst/>
                                      <a:latin typeface="Cambria Math" panose="02040503050406030204" pitchFamily="18" charset="0"/>
                                    </a:rPr>
                                  </m:ctrlPr>
                                </m:funcPr>
                                <m:fName>
                                  <m:r>
                                    <m:rPr>
                                      <m:sty m:val="p"/>
                                    </m:rPr>
                                    <a:rPr lang="en-US" sz="2400" i="0" dirty="0" smtClean="0">
                                      <a:effectLst/>
                                      <a:latin typeface="Cambria Math" panose="02040503050406030204" pitchFamily="18" charset="0"/>
                                    </a:rPr>
                                    <m:t>sin</m:t>
                                  </m:r>
                                </m:fName>
                                <m:e>
                                  <m:f>
                                    <m:fPr>
                                      <m:ctrlPr>
                                        <a:rPr lang="en-US" sz="2400" i="1" dirty="0">
                                          <a:latin typeface="Cambria Math" panose="02040503050406030204" pitchFamily="18" charset="0"/>
                                        </a:rPr>
                                      </m:ctrlPr>
                                    </m:fPr>
                                    <m:num>
                                      <m:r>
                                        <a:rPr lang="el-GR" sz="2400" i="1" dirty="0">
                                          <a:latin typeface="Cambria Math" panose="02040503050406030204" pitchFamily="18" charset="0"/>
                                        </a:rPr>
                                        <m:t>𝜃</m:t>
                                      </m:r>
                                    </m:num>
                                    <m:den>
                                      <m:r>
                                        <a:rPr lang="el-GR" sz="2400" i="1" dirty="0">
                                          <a:latin typeface="Cambria Math" panose="02040503050406030204" pitchFamily="18" charset="0"/>
                                        </a:rPr>
                                        <m:t>2</m:t>
                                      </m:r>
                                    </m:den>
                                  </m:f>
                                </m:e>
                              </m:func>
                            </m:e>
                          </m:d>
                        </m:e>
                      </m:func>
                    </m:oMath>
                  </m:oMathPara>
                </a14:m>
                <a:endParaRPr lang="en-US" sz="2400" dirty="0">
                  <a:effectLst/>
                </a:endParaRPr>
              </a:p>
            </p:txBody>
          </p:sp>
        </mc:Choice>
        <mc:Fallback xmlns="">
          <p:sp>
            <p:nvSpPr>
              <p:cNvPr id="101" name="תיבת טקסט 100">
                <a:extLst>
                  <a:ext uri="{FF2B5EF4-FFF2-40B4-BE49-F238E27FC236}">
                    <a16:creationId xmlns:a16="http://schemas.microsoft.com/office/drawing/2014/main" id="{742BFAA8-08EB-2D28-3C5C-42F44529DF2C}"/>
                  </a:ext>
                </a:extLst>
              </p:cNvPr>
              <p:cNvSpPr txBox="1">
                <a:spLocks noRot="1" noChangeAspect="1" noMove="1" noResize="1" noEditPoints="1" noAdjustHandles="1" noChangeArrowheads="1" noChangeShapeType="1" noTextEdit="1"/>
              </p:cNvSpPr>
              <p:nvPr/>
            </p:nvSpPr>
            <p:spPr>
              <a:xfrm>
                <a:off x="-628528" y="4365999"/>
                <a:ext cx="6295868" cy="922176"/>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3" name="תיבת טקסט 102">
                <a:extLst>
                  <a:ext uri="{FF2B5EF4-FFF2-40B4-BE49-F238E27FC236}">
                    <a16:creationId xmlns:a16="http://schemas.microsoft.com/office/drawing/2014/main" id="{D6B40152-BD40-3EEA-99E8-3CD3BB0C4A35}"/>
                  </a:ext>
                </a:extLst>
              </p:cNvPr>
              <p:cNvSpPr txBox="1"/>
              <p:nvPr/>
            </p:nvSpPr>
            <p:spPr>
              <a:xfrm>
                <a:off x="828075" y="5834695"/>
                <a:ext cx="6295868" cy="925703"/>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m:rPr>
                          <m:sty m:val="p"/>
                        </m:rPr>
                        <a:rPr lang="en-US" sz="2000" i="0" dirty="0" smtClean="0">
                          <a:solidFill>
                            <a:srgbClr val="7030A0"/>
                          </a:solidFill>
                          <a:effectLst/>
                          <a:latin typeface="Cambria Math" panose="02040503050406030204" pitchFamily="18" charset="0"/>
                        </a:rPr>
                        <m:t>Λ</m:t>
                      </m:r>
                      <m:r>
                        <a:rPr lang="en-US" sz="2000" i="1" dirty="0" smtClean="0">
                          <a:effectLst/>
                          <a:latin typeface="Cambria Math" panose="02040503050406030204" pitchFamily="18" charset="0"/>
                        </a:rPr>
                        <m:t>=</m:t>
                      </m:r>
                      <m:r>
                        <a:rPr lang="en-US" sz="2000" i="1" dirty="0" smtClean="0">
                          <a:effectLst/>
                          <a:latin typeface="Cambria Math" panose="02040503050406030204" pitchFamily="18" charset="0"/>
                        </a:rPr>
                        <m:t>2</m:t>
                      </m:r>
                      <m:r>
                        <a:rPr lang="en-US" sz="2000" i="1" dirty="0" smtClean="0">
                          <a:effectLst/>
                          <a:latin typeface="Cambria Math" panose="02040503050406030204" pitchFamily="18" charset="0"/>
                        </a:rPr>
                        <m:t>𝜋</m:t>
                      </m:r>
                      <m:r>
                        <m:rPr>
                          <m:lit/>
                        </m:rPr>
                        <a:rPr lang="en-US" sz="2000" i="1" dirty="0" smtClean="0">
                          <a:effectLst/>
                          <a:latin typeface="Cambria Math" panose="02040503050406030204" pitchFamily="18" charset="0"/>
                        </a:rPr>
                        <m:t>/</m:t>
                      </m:r>
                      <m:r>
                        <a:rPr lang="en-US" sz="2000" i="1" dirty="0" smtClean="0">
                          <a:effectLst/>
                          <a:latin typeface="Cambria Math" panose="02040503050406030204" pitchFamily="18" charset="0"/>
                        </a:rPr>
                        <m:t>𝑘</m:t>
                      </m:r>
                      <m:func>
                        <m:funcPr>
                          <m:ctrlPr>
                            <a:rPr lang="en-US" sz="2000" i="1" dirty="0" smtClean="0">
                              <a:effectLst/>
                              <a:latin typeface="Cambria Math" panose="02040503050406030204" pitchFamily="18" charset="0"/>
                            </a:rPr>
                          </m:ctrlPr>
                        </m:funcPr>
                        <m:fName>
                          <m:r>
                            <m:rPr>
                              <m:sty m:val="p"/>
                            </m:rPr>
                            <a:rPr lang="en-US" sz="2000" i="0" dirty="0" smtClean="0">
                              <a:effectLst/>
                              <a:latin typeface="Cambria Math" panose="02040503050406030204" pitchFamily="18" charset="0"/>
                            </a:rPr>
                            <m:t>sin</m:t>
                          </m:r>
                        </m:fName>
                        <m:e>
                          <m:f>
                            <m:fPr>
                              <m:ctrlPr>
                                <a:rPr lang="en-US" sz="2000" i="1" dirty="0">
                                  <a:latin typeface="Cambria Math" panose="02040503050406030204" pitchFamily="18" charset="0"/>
                                </a:rPr>
                              </m:ctrlPr>
                            </m:fPr>
                            <m:num>
                              <m:r>
                                <a:rPr lang="el-GR" sz="2000" i="1" dirty="0">
                                  <a:latin typeface="Cambria Math" panose="02040503050406030204" pitchFamily="18" charset="0"/>
                                </a:rPr>
                                <m:t>𝜃</m:t>
                              </m:r>
                            </m:num>
                            <m:den>
                              <m:r>
                                <a:rPr lang="el-GR" sz="2000" i="1" dirty="0">
                                  <a:latin typeface="Cambria Math" panose="02040503050406030204" pitchFamily="18" charset="0"/>
                                </a:rPr>
                                <m:t>2</m:t>
                              </m:r>
                            </m:den>
                          </m:f>
                        </m:e>
                      </m:func>
                      <m:r>
                        <a:rPr lang="el-GR" sz="2000" i="1" dirty="0">
                          <a:effectLst/>
                          <a:latin typeface="Cambria Math" panose="02040503050406030204" pitchFamily="18" charset="0"/>
                        </a:rPr>
                        <m:t>=</m:t>
                      </m:r>
                      <m:r>
                        <a:rPr lang="el-GR" sz="2000" i="1" dirty="0">
                          <a:effectLst/>
                          <a:latin typeface="Cambria Math" panose="02040503050406030204" pitchFamily="18" charset="0"/>
                        </a:rPr>
                        <m:t>2</m:t>
                      </m:r>
                      <m:r>
                        <a:rPr lang="el-GR" sz="2000" i="1" dirty="0">
                          <a:effectLst/>
                          <a:latin typeface="Cambria Math" panose="02040503050406030204" pitchFamily="18" charset="0"/>
                        </a:rPr>
                        <m:t>𝜋</m:t>
                      </m:r>
                      <m:r>
                        <m:rPr>
                          <m:lit/>
                        </m:rPr>
                        <a:rPr lang="en-US" sz="2000" i="1" dirty="0">
                          <a:effectLst/>
                          <a:latin typeface="Cambria Math" panose="02040503050406030204" pitchFamily="18" charset="0"/>
                        </a:rPr>
                        <m:t>/</m:t>
                      </m:r>
                      <m:f>
                        <m:fPr>
                          <m:ctrlPr>
                            <a:rPr lang="en-US" sz="2000" i="1" dirty="0">
                              <a:effectLst/>
                              <a:latin typeface="Cambria Math" panose="02040503050406030204" pitchFamily="18" charset="0"/>
                            </a:rPr>
                          </m:ctrlPr>
                        </m:fPr>
                        <m:num>
                          <m:r>
                            <a:rPr lang="en-US" sz="2000" i="1" dirty="0">
                              <a:effectLst/>
                              <a:latin typeface="Cambria Math" panose="02040503050406030204" pitchFamily="18" charset="0"/>
                            </a:rPr>
                            <m:t>2</m:t>
                          </m:r>
                          <m:r>
                            <a:rPr lang="en-US" sz="2000" i="1" dirty="0">
                              <a:effectLst/>
                              <a:latin typeface="Cambria Math" panose="02040503050406030204" pitchFamily="18" charset="0"/>
                            </a:rPr>
                            <m:t>𝜋</m:t>
                          </m:r>
                          <m:r>
                            <a:rPr lang="en-US" sz="2000" i="1" dirty="0">
                              <a:effectLst/>
                              <a:latin typeface="Cambria Math" panose="02040503050406030204" pitchFamily="18" charset="0"/>
                            </a:rPr>
                            <m:t>𝑛</m:t>
                          </m:r>
                        </m:num>
                        <m:den>
                          <m:sSub>
                            <m:sSubPr>
                              <m:ctrlPr>
                                <a:rPr lang="en-US" sz="2000" i="1" dirty="0">
                                  <a:effectLst/>
                                  <a:latin typeface="Cambria Math" panose="02040503050406030204" pitchFamily="18" charset="0"/>
                                </a:rPr>
                              </m:ctrlPr>
                            </m:sSubPr>
                            <m:e>
                              <m:r>
                                <a:rPr lang="en-US" sz="2000" i="1" dirty="0">
                                  <a:effectLst/>
                                  <a:latin typeface="Cambria Math" panose="02040503050406030204" pitchFamily="18" charset="0"/>
                                </a:rPr>
                                <m:t>𝜆</m:t>
                              </m:r>
                            </m:e>
                            <m:sub>
                              <m:r>
                                <a:rPr lang="en-US" sz="2000" i="1" dirty="0">
                                  <a:effectLst/>
                                  <a:latin typeface="Cambria Math" panose="02040503050406030204" pitchFamily="18" charset="0"/>
                                </a:rPr>
                                <m:t>0</m:t>
                              </m:r>
                            </m:sub>
                          </m:sSub>
                        </m:den>
                      </m:f>
                      <m:func>
                        <m:funcPr>
                          <m:ctrlPr>
                            <a:rPr lang="en-US" sz="2000" i="1" dirty="0">
                              <a:effectLst/>
                              <a:latin typeface="Cambria Math" panose="02040503050406030204" pitchFamily="18" charset="0"/>
                            </a:rPr>
                          </m:ctrlPr>
                        </m:funcPr>
                        <m:fName>
                          <m:r>
                            <m:rPr>
                              <m:sty m:val="p"/>
                            </m:rPr>
                            <a:rPr lang="en-US" sz="2000" i="0" dirty="0">
                              <a:effectLst/>
                              <a:latin typeface="Cambria Math" panose="02040503050406030204" pitchFamily="18" charset="0"/>
                            </a:rPr>
                            <m:t>sin</m:t>
                          </m:r>
                        </m:fName>
                        <m:e>
                          <m:f>
                            <m:fPr>
                              <m:ctrlPr>
                                <a:rPr lang="en-US" sz="2000" i="1" dirty="0">
                                  <a:latin typeface="Cambria Math" panose="02040503050406030204" pitchFamily="18" charset="0"/>
                                </a:rPr>
                              </m:ctrlPr>
                            </m:fPr>
                            <m:num>
                              <m:r>
                                <a:rPr lang="el-GR" sz="2000" i="1" dirty="0">
                                  <a:latin typeface="Cambria Math" panose="02040503050406030204" pitchFamily="18" charset="0"/>
                                </a:rPr>
                                <m:t>𝜃</m:t>
                              </m:r>
                            </m:num>
                            <m:den>
                              <m:r>
                                <a:rPr lang="el-GR" sz="2000" i="1" dirty="0">
                                  <a:latin typeface="Cambria Math" panose="02040503050406030204" pitchFamily="18" charset="0"/>
                                </a:rPr>
                                <m:t>2</m:t>
                              </m:r>
                            </m:den>
                          </m:f>
                        </m:e>
                      </m:func>
                      <m:r>
                        <a:rPr lang="el-GR" sz="2000" i="1" dirty="0">
                          <a:effectLst/>
                          <a:latin typeface="Cambria Math" panose="02040503050406030204" pitchFamily="18" charset="0"/>
                        </a:rPr>
                        <m:t>=</m:t>
                      </m:r>
                      <m:f>
                        <m:fPr>
                          <m:ctrlPr>
                            <a:rPr lang="el-GR" sz="2000" i="1" dirty="0">
                              <a:effectLst/>
                              <a:latin typeface="Cambria Math" panose="02040503050406030204" pitchFamily="18" charset="0"/>
                            </a:rPr>
                          </m:ctrlPr>
                        </m:fPr>
                        <m:num>
                          <m:sSub>
                            <m:sSubPr>
                              <m:ctrlPr>
                                <a:rPr lang="en-US" sz="2000" i="1" dirty="0">
                                  <a:effectLst/>
                                  <a:latin typeface="Cambria Math" panose="02040503050406030204" pitchFamily="18" charset="0"/>
                                </a:rPr>
                              </m:ctrlPr>
                            </m:sSubPr>
                            <m:e>
                              <m:r>
                                <a:rPr lang="en-US" sz="2000" i="1" dirty="0">
                                  <a:effectLst/>
                                  <a:latin typeface="Cambria Math" panose="02040503050406030204" pitchFamily="18" charset="0"/>
                                </a:rPr>
                                <m:t>𝜆</m:t>
                              </m:r>
                            </m:e>
                            <m:sub>
                              <m:r>
                                <a:rPr lang="en-US" sz="2000" i="1" dirty="0">
                                  <a:effectLst/>
                                  <a:latin typeface="Cambria Math" panose="02040503050406030204" pitchFamily="18" charset="0"/>
                                </a:rPr>
                                <m:t>0</m:t>
                              </m:r>
                            </m:sub>
                          </m:sSub>
                        </m:num>
                        <m:den>
                          <m:r>
                            <a:rPr lang="en-US" sz="2000" i="1" dirty="0">
                              <a:effectLst/>
                              <a:latin typeface="Cambria Math" panose="02040503050406030204" pitchFamily="18" charset="0"/>
                            </a:rPr>
                            <m:t>2</m:t>
                          </m:r>
                          <m:r>
                            <a:rPr lang="en-US" sz="2000" i="1" dirty="0">
                              <a:effectLst/>
                              <a:latin typeface="Cambria Math" panose="02040503050406030204" pitchFamily="18" charset="0"/>
                            </a:rPr>
                            <m:t>𝑛</m:t>
                          </m:r>
                          <m:func>
                            <m:funcPr>
                              <m:ctrlPr>
                                <a:rPr lang="en-US" sz="2000" i="1" dirty="0">
                                  <a:effectLst/>
                                  <a:latin typeface="Cambria Math" panose="02040503050406030204" pitchFamily="18" charset="0"/>
                                </a:rPr>
                              </m:ctrlPr>
                            </m:funcPr>
                            <m:fName>
                              <m:r>
                                <m:rPr>
                                  <m:sty m:val="p"/>
                                </m:rPr>
                                <a:rPr lang="en-US" sz="2000" i="0" dirty="0">
                                  <a:effectLst/>
                                  <a:latin typeface="Cambria Math" panose="02040503050406030204" pitchFamily="18" charset="0"/>
                                </a:rPr>
                                <m:t>sin</m:t>
                              </m:r>
                            </m:fName>
                            <m:e>
                              <m:f>
                                <m:fPr>
                                  <m:ctrlPr>
                                    <a:rPr lang="en-US" sz="2000" i="1" dirty="0">
                                      <a:latin typeface="Cambria Math" panose="02040503050406030204" pitchFamily="18" charset="0"/>
                                    </a:rPr>
                                  </m:ctrlPr>
                                </m:fPr>
                                <m:num>
                                  <m:r>
                                    <a:rPr lang="el-GR" sz="2000" i="1" dirty="0">
                                      <a:latin typeface="Cambria Math" panose="02040503050406030204" pitchFamily="18" charset="0"/>
                                    </a:rPr>
                                    <m:t>𝜃</m:t>
                                  </m:r>
                                </m:num>
                                <m:den>
                                  <m:r>
                                    <a:rPr lang="el-GR" sz="2000" i="1" dirty="0">
                                      <a:latin typeface="Cambria Math" panose="02040503050406030204" pitchFamily="18" charset="0"/>
                                    </a:rPr>
                                    <m:t>2</m:t>
                                  </m:r>
                                </m:den>
                              </m:f>
                            </m:e>
                          </m:func>
                        </m:den>
                      </m:f>
                    </m:oMath>
                  </m:oMathPara>
                </a14:m>
                <a:endParaRPr lang="el-GR" sz="2000" dirty="0">
                  <a:effectLst/>
                </a:endParaRPr>
              </a:p>
            </p:txBody>
          </p:sp>
        </mc:Choice>
        <mc:Fallback xmlns="">
          <p:sp>
            <p:nvSpPr>
              <p:cNvPr id="103" name="תיבת טקסט 102">
                <a:extLst>
                  <a:ext uri="{FF2B5EF4-FFF2-40B4-BE49-F238E27FC236}">
                    <a16:creationId xmlns:a16="http://schemas.microsoft.com/office/drawing/2014/main" id="{D6B40152-BD40-3EEA-99E8-3CD3BB0C4A35}"/>
                  </a:ext>
                </a:extLst>
              </p:cNvPr>
              <p:cNvSpPr txBox="1">
                <a:spLocks noRot="1" noChangeAspect="1" noMove="1" noResize="1" noEditPoints="1" noAdjustHandles="1" noChangeArrowheads="1" noChangeShapeType="1" noTextEdit="1"/>
              </p:cNvSpPr>
              <p:nvPr/>
            </p:nvSpPr>
            <p:spPr>
              <a:xfrm>
                <a:off x="828075" y="5834695"/>
                <a:ext cx="6295868" cy="925703"/>
              </a:xfrm>
              <a:prstGeom prst="rect">
                <a:avLst/>
              </a:prstGeom>
              <a:blipFill>
                <a:blip r:embed="rId8"/>
                <a:stretch>
                  <a:fillRect/>
                </a:stretch>
              </a:blipFill>
            </p:spPr>
            <p:txBody>
              <a:bodyPr/>
              <a:lstStyle/>
              <a:p>
                <a:r>
                  <a:rPr lang="he-IL">
                    <a:noFill/>
                  </a:rPr>
                  <a:t> </a:t>
                </a:r>
              </a:p>
            </p:txBody>
          </p:sp>
        </mc:Fallback>
      </mc:AlternateContent>
      <p:sp>
        <p:nvSpPr>
          <p:cNvPr id="104" name="תיבת טקסט 103">
            <a:extLst>
              <a:ext uri="{FF2B5EF4-FFF2-40B4-BE49-F238E27FC236}">
                <a16:creationId xmlns:a16="http://schemas.microsoft.com/office/drawing/2014/main" id="{5CC6C41F-FEF3-2A74-5BFF-D84466B87D27}"/>
              </a:ext>
            </a:extLst>
          </p:cNvPr>
          <p:cNvSpPr txBox="1"/>
          <p:nvPr/>
        </p:nvSpPr>
        <p:spPr>
          <a:xfrm>
            <a:off x="424543" y="5956023"/>
            <a:ext cx="1200617" cy="830997"/>
          </a:xfrm>
          <a:prstGeom prst="rect">
            <a:avLst/>
          </a:prstGeom>
          <a:noFill/>
        </p:spPr>
        <p:txBody>
          <a:bodyPr wrap="square" rtlCol="1">
            <a:spAutoFit/>
          </a:bodyPr>
          <a:lstStyle/>
          <a:p>
            <a:r>
              <a:rPr lang="en-US" sz="2400" dirty="0"/>
              <a:t>When:</a:t>
            </a:r>
          </a:p>
          <a:p>
            <a:pPr marL="285750" indent="-285750">
              <a:buFont typeface="Arial" panose="020B0604020202020204" pitchFamily="34" charset="0"/>
              <a:buChar char="•"/>
            </a:pPr>
            <a:endParaRPr lang="he-IL" sz="2400" dirty="0"/>
          </a:p>
        </p:txBody>
      </p:sp>
      <p:sp>
        <p:nvSpPr>
          <p:cNvPr id="75" name="תיבת טקסט 74">
            <a:extLst>
              <a:ext uri="{FF2B5EF4-FFF2-40B4-BE49-F238E27FC236}">
                <a16:creationId xmlns:a16="http://schemas.microsoft.com/office/drawing/2014/main" id="{19DE464D-A4D9-B21B-9D09-ADAD1C9AAFCA}"/>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Introduction</a:t>
            </a:r>
            <a:endParaRPr lang="he-IL" dirty="0">
              <a:solidFill>
                <a:schemeClr val="bg1"/>
              </a:solidFill>
            </a:endParaRPr>
          </a:p>
        </p:txBody>
      </p:sp>
      <p:cxnSp>
        <p:nvCxnSpPr>
          <p:cNvPr id="124" name="מחבר חץ ישר 123">
            <a:extLst>
              <a:ext uri="{FF2B5EF4-FFF2-40B4-BE49-F238E27FC236}">
                <a16:creationId xmlns:a16="http://schemas.microsoft.com/office/drawing/2014/main" id="{F7CE9FC8-26D8-21E4-6ADD-8718A8B476A4}"/>
              </a:ext>
            </a:extLst>
          </p:cNvPr>
          <p:cNvCxnSpPr/>
          <p:nvPr/>
        </p:nvCxnSpPr>
        <p:spPr>
          <a:xfrm flipH="1">
            <a:off x="3810708" y="3993399"/>
            <a:ext cx="504117" cy="468652"/>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תיבת טקסט 125">
                <a:extLst>
                  <a:ext uri="{FF2B5EF4-FFF2-40B4-BE49-F238E27FC236}">
                    <a16:creationId xmlns:a16="http://schemas.microsoft.com/office/drawing/2014/main" id="{BD9826ED-D374-D9F6-5BB8-29CBDCA4D208}"/>
                  </a:ext>
                </a:extLst>
              </p:cNvPr>
              <p:cNvSpPr txBox="1"/>
              <p:nvPr/>
            </p:nvSpPr>
            <p:spPr>
              <a:xfrm>
                <a:off x="10377236" y="3805237"/>
                <a:ext cx="10867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dirty="0" smtClean="0">
                          <a:solidFill>
                            <a:schemeClr val="accent2"/>
                          </a:solidFill>
                          <a:effectLst/>
                          <a:latin typeface="Cambria Math" panose="02040503050406030204" pitchFamily="18" charset="0"/>
                        </a:rPr>
                        <m:t>𝐼</m:t>
                      </m:r>
                      <m:d>
                        <m:dPr>
                          <m:ctrlPr>
                            <a:rPr lang="en-US" sz="1800" i="1" dirty="0" smtClean="0">
                              <a:solidFill>
                                <a:schemeClr val="accent2"/>
                              </a:solidFill>
                              <a:effectLst/>
                              <a:latin typeface="Cambria Math" panose="02040503050406030204" pitchFamily="18" charset="0"/>
                            </a:rPr>
                          </m:ctrlPr>
                        </m:dPr>
                        <m:e>
                          <m:r>
                            <a:rPr lang="en-US" sz="1800" i="1" dirty="0" smtClean="0">
                              <a:solidFill>
                                <a:schemeClr val="accent2"/>
                              </a:solidFill>
                              <a:effectLst/>
                              <a:latin typeface="Cambria Math" panose="02040503050406030204" pitchFamily="18" charset="0"/>
                            </a:rPr>
                            <m:t>𝑥</m:t>
                          </m:r>
                        </m:e>
                      </m:d>
                    </m:oMath>
                  </m:oMathPara>
                </a14:m>
                <a:endParaRPr lang="he-IL" dirty="0">
                  <a:solidFill>
                    <a:schemeClr val="accent2"/>
                  </a:solidFill>
                </a:endParaRPr>
              </a:p>
            </p:txBody>
          </p:sp>
        </mc:Choice>
        <mc:Fallback xmlns="">
          <p:sp>
            <p:nvSpPr>
              <p:cNvPr id="126" name="תיבת טקסט 125">
                <a:extLst>
                  <a:ext uri="{FF2B5EF4-FFF2-40B4-BE49-F238E27FC236}">
                    <a16:creationId xmlns:a16="http://schemas.microsoft.com/office/drawing/2014/main" id="{BD9826ED-D374-D9F6-5BB8-29CBDCA4D208}"/>
                  </a:ext>
                </a:extLst>
              </p:cNvPr>
              <p:cNvSpPr txBox="1">
                <a:spLocks noRot="1" noChangeAspect="1" noMove="1" noResize="1" noEditPoints="1" noAdjustHandles="1" noChangeArrowheads="1" noChangeShapeType="1" noTextEdit="1"/>
              </p:cNvSpPr>
              <p:nvPr/>
            </p:nvSpPr>
            <p:spPr>
              <a:xfrm>
                <a:off x="10377236" y="3805237"/>
                <a:ext cx="1086732" cy="369332"/>
              </a:xfrm>
              <a:prstGeom prst="rect">
                <a:avLst/>
              </a:prstGeom>
              <a:blipFill>
                <a:blip r:embed="rId9"/>
                <a:stretch>
                  <a:fillRect/>
                </a:stretch>
              </a:blipFill>
            </p:spPr>
            <p:txBody>
              <a:bodyPr/>
              <a:lstStyle/>
              <a:p>
                <a:r>
                  <a:rPr lang="he-IL">
                    <a:noFill/>
                  </a:rPr>
                  <a:t> </a:t>
                </a:r>
              </a:p>
            </p:txBody>
          </p:sp>
        </mc:Fallback>
      </mc:AlternateContent>
      <p:sp>
        <p:nvSpPr>
          <p:cNvPr id="127" name="תיבת טקסט 126">
            <a:extLst>
              <a:ext uri="{FF2B5EF4-FFF2-40B4-BE49-F238E27FC236}">
                <a16:creationId xmlns:a16="http://schemas.microsoft.com/office/drawing/2014/main" id="{9F2C288E-2D64-2AF5-33BE-1B78E4B9EBD4}"/>
              </a:ext>
            </a:extLst>
          </p:cNvPr>
          <p:cNvSpPr txBox="1"/>
          <p:nvPr/>
        </p:nvSpPr>
        <p:spPr>
          <a:xfrm>
            <a:off x="9444336" y="1615239"/>
            <a:ext cx="1433215" cy="369332"/>
          </a:xfrm>
          <a:prstGeom prst="rect">
            <a:avLst/>
          </a:prstGeom>
          <a:noFill/>
        </p:spPr>
        <p:txBody>
          <a:bodyPr wrap="square" rtlCol="1">
            <a:spAutoFit/>
          </a:bodyPr>
          <a:lstStyle/>
          <a:p>
            <a:r>
              <a:rPr lang="en-US" dirty="0"/>
              <a:t>Wider angle</a:t>
            </a:r>
            <a:endParaRPr lang="he-IL" dirty="0"/>
          </a:p>
        </p:txBody>
      </p:sp>
      <mc:AlternateContent xmlns:mc="http://schemas.openxmlformats.org/markup-compatibility/2006" xmlns:a14="http://schemas.microsoft.com/office/drawing/2010/main">
        <mc:Choice Requires="a14">
          <p:sp>
            <p:nvSpPr>
              <p:cNvPr id="129" name="תיבת טקסט 128">
                <a:extLst>
                  <a:ext uri="{FF2B5EF4-FFF2-40B4-BE49-F238E27FC236}">
                    <a16:creationId xmlns:a16="http://schemas.microsoft.com/office/drawing/2014/main" id="{0DF66C92-D451-29B6-CAFB-756D7913DB54}"/>
                  </a:ext>
                </a:extLst>
              </p:cNvPr>
              <p:cNvSpPr txBox="1"/>
              <p:nvPr/>
            </p:nvSpPr>
            <p:spPr>
              <a:xfrm>
                <a:off x="10993726" y="5617346"/>
                <a:ext cx="37019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800" i="0" dirty="0" smtClean="0">
                          <a:solidFill>
                            <a:srgbClr val="7030A0"/>
                          </a:solidFill>
                          <a:effectLst/>
                          <a:latin typeface="Cambria Math" panose="02040503050406030204" pitchFamily="18" charset="0"/>
                        </a:rPr>
                        <m:t>Λ</m:t>
                      </m:r>
                    </m:oMath>
                  </m:oMathPara>
                </a14:m>
                <a:endParaRPr lang="he-IL" dirty="0">
                  <a:solidFill>
                    <a:srgbClr val="7030A0"/>
                  </a:solidFill>
                </a:endParaRPr>
              </a:p>
            </p:txBody>
          </p:sp>
        </mc:Choice>
        <mc:Fallback xmlns="">
          <p:sp>
            <p:nvSpPr>
              <p:cNvPr id="129" name="תיבת טקסט 128">
                <a:extLst>
                  <a:ext uri="{FF2B5EF4-FFF2-40B4-BE49-F238E27FC236}">
                    <a16:creationId xmlns:a16="http://schemas.microsoft.com/office/drawing/2014/main" id="{0DF66C92-D451-29B6-CAFB-756D7913DB54}"/>
                  </a:ext>
                </a:extLst>
              </p:cNvPr>
              <p:cNvSpPr txBox="1">
                <a:spLocks noRot="1" noChangeAspect="1" noMove="1" noResize="1" noEditPoints="1" noAdjustHandles="1" noChangeArrowheads="1" noChangeShapeType="1" noTextEdit="1"/>
              </p:cNvSpPr>
              <p:nvPr/>
            </p:nvSpPr>
            <p:spPr>
              <a:xfrm>
                <a:off x="10993726" y="5617346"/>
                <a:ext cx="370199" cy="369332"/>
              </a:xfrm>
              <a:prstGeom prst="rect">
                <a:avLst/>
              </a:prstGeom>
              <a:blipFill>
                <a:blip r:embed="rId10"/>
                <a:stretch>
                  <a:fillRect/>
                </a:stretch>
              </a:blipFill>
            </p:spPr>
            <p:txBody>
              <a:bodyPr/>
              <a:lstStyle/>
              <a:p>
                <a:r>
                  <a:rPr lang="he-IL">
                    <a:noFill/>
                  </a:rPr>
                  <a:t> </a:t>
                </a:r>
              </a:p>
            </p:txBody>
          </p:sp>
        </mc:Fallback>
      </mc:AlternateContent>
      <p:cxnSp>
        <p:nvCxnSpPr>
          <p:cNvPr id="131" name="מחבר חץ ישר 130">
            <a:extLst>
              <a:ext uri="{FF2B5EF4-FFF2-40B4-BE49-F238E27FC236}">
                <a16:creationId xmlns:a16="http://schemas.microsoft.com/office/drawing/2014/main" id="{ADB8FC41-7FF8-EE40-3309-31CE6A84C6B3}"/>
              </a:ext>
            </a:extLst>
          </p:cNvPr>
          <p:cNvCxnSpPr/>
          <p:nvPr/>
        </p:nvCxnSpPr>
        <p:spPr>
          <a:xfrm flipH="1">
            <a:off x="11024271" y="5458865"/>
            <a:ext cx="10263" cy="375830"/>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4" name="תיבת טקסט 133">
            <a:extLst>
              <a:ext uri="{FF2B5EF4-FFF2-40B4-BE49-F238E27FC236}">
                <a16:creationId xmlns:a16="http://schemas.microsoft.com/office/drawing/2014/main" id="{48863A58-F1DB-B40D-EC0F-A08EB62C47C0}"/>
              </a:ext>
            </a:extLst>
          </p:cNvPr>
          <p:cNvSpPr txBox="1"/>
          <p:nvPr/>
        </p:nvSpPr>
        <p:spPr>
          <a:xfrm>
            <a:off x="9283441" y="2237969"/>
            <a:ext cx="2180527" cy="369332"/>
          </a:xfrm>
          <a:prstGeom prst="rect">
            <a:avLst/>
          </a:prstGeom>
          <a:noFill/>
        </p:spPr>
        <p:txBody>
          <a:bodyPr wrap="square">
            <a:spAutoFit/>
          </a:bodyPr>
          <a:lstStyle/>
          <a:p>
            <a:r>
              <a:rPr lang="en-US" dirty="0"/>
              <a:t>frequent fringes </a:t>
            </a:r>
            <a:endParaRPr lang="he-IL" dirty="0"/>
          </a:p>
        </p:txBody>
      </p:sp>
      <p:sp>
        <p:nvSpPr>
          <p:cNvPr id="136" name="תיבת טקסט 135">
            <a:extLst>
              <a:ext uri="{FF2B5EF4-FFF2-40B4-BE49-F238E27FC236}">
                <a16:creationId xmlns:a16="http://schemas.microsoft.com/office/drawing/2014/main" id="{F4C86853-510E-FC6E-8C0D-E214601BAE47}"/>
              </a:ext>
            </a:extLst>
          </p:cNvPr>
          <p:cNvSpPr txBox="1"/>
          <p:nvPr/>
        </p:nvSpPr>
        <p:spPr>
          <a:xfrm>
            <a:off x="8446383" y="2792272"/>
            <a:ext cx="3438525" cy="369332"/>
          </a:xfrm>
          <a:prstGeom prst="rect">
            <a:avLst/>
          </a:prstGeom>
          <a:noFill/>
        </p:spPr>
        <p:txBody>
          <a:bodyPr wrap="square">
            <a:spAutoFit/>
          </a:bodyPr>
          <a:lstStyle/>
          <a:p>
            <a:r>
              <a:rPr lang="en-US" dirty="0"/>
              <a:t> larger spatial frequency achieved</a:t>
            </a:r>
            <a:endParaRPr lang="he-IL" dirty="0"/>
          </a:p>
        </p:txBody>
      </p:sp>
      <mc:AlternateContent xmlns:mc="http://schemas.openxmlformats.org/markup-compatibility/2006" xmlns:a14="http://schemas.microsoft.com/office/drawing/2010/main">
        <mc:Choice Requires="a14">
          <p:sp>
            <p:nvSpPr>
              <p:cNvPr id="140" name="תיבת טקסט 139">
                <a:extLst>
                  <a:ext uri="{FF2B5EF4-FFF2-40B4-BE49-F238E27FC236}">
                    <a16:creationId xmlns:a16="http://schemas.microsoft.com/office/drawing/2014/main" id="{B58A43BA-7A16-71CB-F314-7A90FD1755C4}"/>
                  </a:ext>
                </a:extLst>
              </p:cNvPr>
              <p:cNvSpPr txBox="1"/>
              <p:nvPr/>
            </p:nvSpPr>
            <p:spPr>
              <a:xfrm>
                <a:off x="9764701" y="2540117"/>
                <a:ext cx="7429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dirty="0" smtClean="0">
                          <a:effectLst/>
                          <a:latin typeface="Cambria Math" panose="02040503050406030204" pitchFamily="18" charset="0"/>
                        </a:rPr>
                        <m:t>=</m:t>
                      </m:r>
                    </m:oMath>
                  </m:oMathPara>
                </a14:m>
                <a:endParaRPr lang="he-IL" dirty="0"/>
              </a:p>
            </p:txBody>
          </p:sp>
        </mc:Choice>
        <mc:Fallback xmlns="">
          <p:sp>
            <p:nvSpPr>
              <p:cNvPr id="140" name="תיבת טקסט 139">
                <a:extLst>
                  <a:ext uri="{FF2B5EF4-FFF2-40B4-BE49-F238E27FC236}">
                    <a16:creationId xmlns:a16="http://schemas.microsoft.com/office/drawing/2014/main" id="{B58A43BA-7A16-71CB-F314-7A90FD1755C4}"/>
                  </a:ext>
                </a:extLst>
              </p:cNvPr>
              <p:cNvSpPr txBox="1">
                <a:spLocks noRot="1" noChangeAspect="1" noMove="1" noResize="1" noEditPoints="1" noAdjustHandles="1" noChangeArrowheads="1" noChangeShapeType="1" noTextEdit="1"/>
              </p:cNvSpPr>
              <p:nvPr/>
            </p:nvSpPr>
            <p:spPr>
              <a:xfrm>
                <a:off x="9764701" y="2540117"/>
                <a:ext cx="742950" cy="369332"/>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41" name="תיבת טקסט 140">
                <a:extLst>
                  <a:ext uri="{FF2B5EF4-FFF2-40B4-BE49-F238E27FC236}">
                    <a16:creationId xmlns:a16="http://schemas.microsoft.com/office/drawing/2014/main" id="{17BDA027-EF9C-225C-F2DC-B03C2EE000A9}"/>
                  </a:ext>
                </a:extLst>
              </p:cNvPr>
              <p:cNvSpPr txBox="1"/>
              <p:nvPr/>
            </p:nvSpPr>
            <p:spPr>
              <a:xfrm>
                <a:off x="9764701" y="1930517"/>
                <a:ext cx="7429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dirty="0" smtClean="0">
                          <a:effectLst/>
                          <a:latin typeface="Cambria Math" panose="02040503050406030204" pitchFamily="18" charset="0"/>
                        </a:rPr>
                        <m:t>=</m:t>
                      </m:r>
                    </m:oMath>
                  </m:oMathPara>
                </a14:m>
                <a:endParaRPr lang="he-IL" dirty="0"/>
              </a:p>
            </p:txBody>
          </p:sp>
        </mc:Choice>
        <mc:Fallback xmlns="">
          <p:sp>
            <p:nvSpPr>
              <p:cNvPr id="141" name="תיבת טקסט 140">
                <a:extLst>
                  <a:ext uri="{FF2B5EF4-FFF2-40B4-BE49-F238E27FC236}">
                    <a16:creationId xmlns:a16="http://schemas.microsoft.com/office/drawing/2014/main" id="{17BDA027-EF9C-225C-F2DC-B03C2EE000A9}"/>
                  </a:ext>
                </a:extLst>
              </p:cNvPr>
              <p:cNvSpPr txBox="1">
                <a:spLocks noRot="1" noChangeAspect="1" noMove="1" noResize="1" noEditPoints="1" noAdjustHandles="1" noChangeArrowheads="1" noChangeShapeType="1" noTextEdit="1"/>
              </p:cNvSpPr>
              <p:nvPr/>
            </p:nvSpPr>
            <p:spPr>
              <a:xfrm>
                <a:off x="9764701" y="1930517"/>
                <a:ext cx="742950" cy="369332"/>
              </a:xfrm>
              <a:prstGeom prst="rect">
                <a:avLst/>
              </a:prstGeom>
              <a:blipFill>
                <a:blip r:embed="rId11"/>
                <a:stretch>
                  <a:fillRect/>
                </a:stretch>
              </a:blipFill>
            </p:spPr>
            <p:txBody>
              <a:bodyPr/>
              <a:lstStyle/>
              <a:p>
                <a:r>
                  <a:rPr lang="he-IL">
                    <a:noFill/>
                  </a:rPr>
                  <a:t> </a:t>
                </a:r>
              </a:p>
            </p:txBody>
          </p:sp>
        </mc:Fallback>
      </mc:AlternateContent>
      <p:sp>
        <p:nvSpPr>
          <p:cNvPr id="142" name="מלבן: פינות מעוגלות 141">
            <a:extLst>
              <a:ext uri="{FF2B5EF4-FFF2-40B4-BE49-F238E27FC236}">
                <a16:creationId xmlns:a16="http://schemas.microsoft.com/office/drawing/2014/main" id="{10FAB6AA-5180-AC52-399B-19B878551FE3}"/>
              </a:ext>
            </a:extLst>
          </p:cNvPr>
          <p:cNvSpPr/>
          <p:nvPr/>
        </p:nvSpPr>
        <p:spPr>
          <a:xfrm>
            <a:off x="8385657" y="1507097"/>
            <a:ext cx="3550572" cy="602349"/>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4" name="מלבן: פינות מעוגלות 143">
            <a:extLst>
              <a:ext uri="{FF2B5EF4-FFF2-40B4-BE49-F238E27FC236}">
                <a16:creationId xmlns:a16="http://schemas.microsoft.com/office/drawing/2014/main" id="{D80E73F0-825F-9453-F948-37BF4D290E10}"/>
              </a:ext>
            </a:extLst>
          </p:cNvPr>
          <p:cNvSpPr/>
          <p:nvPr/>
        </p:nvSpPr>
        <p:spPr>
          <a:xfrm>
            <a:off x="8373036" y="2716643"/>
            <a:ext cx="3550572" cy="602349"/>
          </a:xfrm>
          <a:prstGeom prst="roundRect">
            <a:avLst/>
          </a:prstGeom>
          <a:solidFill>
            <a:srgbClr val="008080">
              <a:alpha val="14902"/>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5" name="סוגר מרובע שמאלי 144">
            <a:extLst>
              <a:ext uri="{FF2B5EF4-FFF2-40B4-BE49-F238E27FC236}">
                <a16:creationId xmlns:a16="http://schemas.microsoft.com/office/drawing/2014/main" id="{6024DEBD-ABCA-7A0D-56E3-6AC3DF683D81}"/>
              </a:ext>
            </a:extLst>
          </p:cNvPr>
          <p:cNvSpPr/>
          <p:nvPr/>
        </p:nvSpPr>
        <p:spPr>
          <a:xfrm rot="16200000">
            <a:off x="3719456" y="2029947"/>
            <a:ext cx="102203" cy="602349"/>
          </a:xfrm>
          <a:prstGeom prst="leftBracket">
            <a:avLst/>
          </a:prstGeom>
          <a:ln>
            <a:solidFill>
              <a:srgbClr val="246876"/>
            </a:solidFill>
          </a:ln>
        </p:spPr>
        <p:style>
          <a:lnRef idx="1">
            <a:schemeClr val="accent3"/>
          </a:lnRef>
          <a:fillRef idx="0">
            <a:schemeClr val="accent3"/>
          </a:fillRef>
          <a:effectRef idx="0">
            <a:schemeClr val="accent3"/>
          </a:effectRef>
          <a:fontRef idx="minor">
            <a:schemeClr val="tx1"/>
          </a:fontRef>
        </p:style>
        <p:txBody>
          <a:bodyPr rtlCol="1" anchor="ctr"/>
          <a:lstStyle/>
          <a:p>
            <a:pPr algn="ctr"/>
            <a:endParaRPr lang="he-IL"/>
          </a:p>
        </p:txBody>
      </p:sp>
      <p:cxnSp>
        <p:nvCxnSpPr>
          <p:cNvPr id="147" name="מחבר ישר 146">
            <a:extLst>
              <a:ext uri="{FF2B5EF4-FFF2-40B4-BE49-F238E27FC236}">
                <a16:creationId xmlns:a16="http://schemas.microsoft.com/office/drawing/2014/main" id="{251EEB09-0342-3E6B-CCF1-FC89DBCCF6FB}"/>
              </a:ext>
            </a:extLst>
          </p:cNvPr>
          <p:cNvCxnSpPr>
            <a:stCxn id="145" idx="1"/>
            <a:endCxn id="145" idx="1"/>
          </p:cNvCxnSpPr>
          <p:nvPr/>
        </p:nvCxnSpPr>
        <p:spPr>
          <a:xfrm>
            <a:off x="3770558" y="238222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מחבר ישר 165">
            <a:extLst>
              <a:ext uri="{FF2B5EF4-FFF2-40B4-BE49-F238E27FC236}">
                <a16:creationId xmlns:a16="http://schemas.microsoft.com/office/drawing/2014/main" id="{59901302-AF35-E7F2-8582-8F526C3E64D3}"/>
              </a:ext>
            </a:extLst>
          </p:cNvPr>
          <p:cNvCxnSpPr>
            <a:cxnSpLocks/>
            <a:endCxn id="145" idx="1"/>
          </p:cNvCxnSpPr>
          <p:nvPr/>
        </p:nvCxnSpPr>
        <p:spPr>
          <a:xfrm flipV="1">
            <a:off x="3770558" y="2382223"/>
            <a:ext cx="0" cy="84752"/>
          </a:xfrm>
          <a:prstGeom prst="line">
            <a:avLst/>
          </a:prstGeom>
          <a:ln w="19050">
            <a:solidFill>
              <a:srgbClr val="297787"/>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TextBox 150">
                <a:extLst>
                  <a:ext uri="{FF2B5EF4-FFF2-40B4-BE49-F238E27FC236}">
                    <a16:creationId xmlns:a16="http://schemas.microsoft.com/office/drawing/2014/main" id="{5BDB939C-12F0-2CD0-3E93-26409D0BE1C7}"/>
                  </a:ext>
                </a:extLst>
              </p:cNvPr>
              <p:cNvSpPr txBox="1"/>
              <p:nvPr/>
            </p:nvSpPr>
            <p:spPr>
              <a:xfrm>
                <a:off x="9476239" y="3503410"/>
                <a:ext cx="587613" cy="369332"/>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dirty="0">
                              <a:latin typeface="Cambria Math" panose="02040503050406030204" pitchFamily="18" charset="0"/>
                            </a:rPr>
                            <m:t>𝐄</m:t>
                          </m:r>
                        </m:e>
                        <m:sub>
                          <m:r>
                            <a:rPr lang="en-US" i="1">
                              <a:latin typeface="Cambria Math" panose="02040503050406030204" pitchFamily="18" charset="0"/>
                            </a:rPr>
                            <m:t>1</m:t>
                          </m:r>
                        </m:sub>
                      </m:sSub>
                    </m:oMath>
                  </m:oMathPara>
                </a14:m>
                <a:endParaRPr lang="he-IL" dirty="0"/>
              </a:p>
            </p:txBody>
          </p:sp>
        </mc:Choice>
        <mc:Fallback xmlns="">
          <p:sp>
            <p:nvSpPr>
              <p:cNvPr id="170" name="TextBox 150">
                <a:extLst>
                  <a:ext uri="{FF2B5EF4-FFF2-40B4-BE49-F238E27FC236}">
                    <a16:creationId xmlns:a16="http://schemas.microsoft.com/office/drawing/2014/main" id="{5BDB939C-12F0-2CD0-3E93-26409D0BE1C7}"/>
                  </a:ext>
                </a:extLst>
              </p:cNvPr>
              <p:cNvSpPr txBox="1">
                <a:spLocks noRot="1" noChangeAspect="1" noMove="1" noResize="1" noEditPoints="1" noAdjustHandles="1" noChangeArrowheads="1" noChangeShapeType="1" noTextEdit="1"/>
              </p:cNvSpPr>
              <p:nvPr/>
            </p:nvSpPr>
            <p:spPr>
              <a:xfrm>
                <a:off x="9476239" y="3503410"/>
                <a:ext cx="587613" cy="369332"/>
              </a:xfrm>
              <a:prstGeom prst="rect">
                <a:avLst/>
              </a:prstGeom>
              <a:blipFill>
                <a:blip r:embed="rId1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1" name="TextBox 151">
                <a:extLst>
                  <a:ext uri="{FF2B5EF4-FFF2-40B4-BE49-F238E27FC236}">
                    <a16:creationId xmlns:a16="http://schemas.microsoft.com/office/drawing/2014/main" id="{B3EDA75E-A602-B640-F87E-1522A21823F2}"/>
                  </a:ext>
                </a:extLst>
              </p:cNvPr>
              <p:cNvSpPr txBox="1"/>
              <p:nvPr/>
            </p:nvSpPr>
            <p:spPr>
              <a:xfrm>
                <a:off x="9523792" y="6348342"/>
                <a:ext cx="587613" cy="369332"/>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dirty="0">
                              <a:latin typeface="Cambria Math" panose="02040503050406030204" pitchFamily="18" charset="0"/>
                            </a:rPr>
                            <m:t>𝐄</m:t>
                          </m:r>
                        </m:e>
                        <m:sub>
                          <m:r>
                            <a:rPr lang="en-US" i="1">
                              <a:latin typeface="Cambria Math" panose="02040503050406030204" pitchFamily="18" charset="0"/>
                            </a:rPr>
                            <m:t>2</m:t>
                          </m:r>
                        </m:sub>
                      </m:sSub>
                    </m:oMath>
                  </m:oMathPara>
                </a14:m>
                <a:endParaRPr lang="he-IL" dirty="0"/>
              </a:p>
            </p:txBody>
          </p:sp>
        </mc:Choice>
        <mc:Fallback xmlns="">
          <p:sp>
            <p:nvSpPr>
              <p:cNvPr id="171" name="TextBox 151">
                <a:extLst>
                  <a:ext uri="{FF2B5EF4-FFF2-40B4-BE49-F238E27FC236}">
                    <a16:creationId xmlns:a16="http://schemas.microsoft.com/office/drawing/2014/main" id="{B3EDA75E-A602-B640-F87E-1522A21823F2}"/>
                  </a:ext>
                </a:extLst>
              </p:cNvPr>
              <p:cNvSpPr txBox="1">
                <a:spLocks noRot="1" noChangeAspect="1" noMove="1" noResize="1" noEditPoints="1" noAdjustHandles="1" noChangeArrowheads="1" noChangeShapeType="1" noTextEdit="1"/>
              </p:cNvSpPr>
              <p:nvPr/>
            </p:nvSpPr>
            <p:spPr>
              <a:xfrm>
                <a:off x="9523792" y="6348342"/>
                <a:ext cx="587613" cy="369332"/>
              </a:xfrm>
              <a:prstGeom prst="rect">
                <a:avLst/>
              </a:prstGeom>
              <a:blipFill>
                <a:blip r:embed="rId13"/>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427078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1D5F4-40BA-7863-3BF9-A92A0830BB3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39C928C-86D0-6E1D-919E-4228294F15D7}"/>
              </a:ext>
            </a:extLst>
          </p:cNvPr>
          <p:cNvSpPr txBox="1">
            <a:spLocks/>
          </p:cNvSpPr>
          <p:nvPr/>
        </p:nvSpPr>
        <p:spPr>
          <a:xfrm>
            <a:off x="-76200" y="-16423"/>
            <a:ext cx="6347460" cy="1328057"/>
          </a:xfrm>
          <a:prstGeom prst="rect">
            <a:avLst/>
          </a:prstGeom>
          <a:solidFill>
            <a:srgbClr val="1A4C56"/>
          </a:solidFill>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a:t>
            </a:r>
          </a:p>
        </p:txBody>
      </p:sp>
      <p:sp>
        <p:nvSpPr>
          <p:cNvPr id="7" name="Title 1">
            <a:extLst>
              <a:ext uri="{FF2B5EF4-FFF2-40B4-BE49-F238E27FC236}">
                <a16:creationId xmlns:a16="http://schemas.microsoft.com/office/drawing/2014/main" id="{A211A488-72C6-E2FF-3D3B-59781A42245D}"/>
              </a:ext>
            </a:extLst>
          </p:cNvPr>
          <p:cNvSpPr>
            <a:spLocks noGrp="1"/>
          </p:cNvSpPr>
          <p:nvPr>
            <p:ph type="title"/>
          </p:nvPr>
        </p:nvSpPr>
        <p:spPr>
          <a:xfrm>
            <a:off x="-76200" y="365760"/>
            <a:ext cx="12344400" cy="962297"/>
          </a:xfrm>
          <a:solidFill>
            <a:srgbClr val="246876"/>
          </a:solidFill>
        </p:spPr>
        <p:txBody>
          <a:bodyPr>
            <a:normAutofit/>
          </a:bodyPr>
          <a:lstStyle/>
          <a:p>
            <a:r>
              <a:rPr lang="en-US" b="1" dirty="0">
                <a:solidFill>
                  <a:schemeClr val="bg1"/>
                </a:solidFill>
              </a:rPr>
              <a:t>   Aperture function definition</a:t>
            </a:r>
          </a:p>
        </p:txBody>
      </p:sp>
      <p:sp>
        <p:nvSpPr>
          <p:cNvPr id="2" name="תיבת טקסט 1">
            <a:extLst>
              <a:ext uri="{FF2B5EF4-FFF2-40B4-BE49-F238E27FC236}">
                <a16:creationId xmlns:a16="http://schemas.microsoft.com/office/drawing/2014/main" id="{F22E39A2-A5F5-DE9B-5A34-93C49FE36962}"/>
              </a:ext>
            </a:extLst>
          </p:cNvPr>
          <p:cNvSpPr txBox="1"/>
          <p:nvPr/>
        </p:nvSpPr>
        <p:spPr>
          <a:xfrm>
            <a:off x="300718" y="1514478"/>
            <a:ext cx="11891282" cy="400110"/>
          </a:xfrm>
          <a:prstGeom prst="rect">
            <a:avLst/>
          </a:prstGeom>
          <a:noFill/>
        </p:spPr>
        <p:txBody>
          <a:bodyPr wrap="square" rtlCol="1">
            <a:spAutoFit/>
          </a:bodyPr>
          <a:lstStyle/>
          <a:p>
            <a:r>
              <a:rPr lang="en-US" sz="2000" dirty="0"/>
              <a:t>Every imaging system uses apertures (lenses, mirrors, holes…).</a:t>
            </a:r>
          </a:p>
        </p:txBody>
      </p:sp>
      <p:sp>
        <p:nvSpPr>
          <p:cNvPr id="11" name="תיבת טקסט 10">
            <a:extLst>
              <a:ext uri="{FF2B5EF4-FFF2-40B4-BE49-F238E27FC236}">
                <a16:creationId xmlns:a16="http://schemas.microsoft.com/office/drawing/2014/main" id="{C3A4E947-989A-70DE-DC56-56EC7EC7A405}"/>
              </a:ext>
            </a:extLst>
          </p:cNvPr>
          <p:cNvSpPr txBox="1"/>
          <p:nvPr/>
        </p:nvSpPr>
        <p:spPr>
          <a:xfrm>
            <a:off x="0" y="-3572"/>
            <a:ext cx="2835797" cy="369332"/>
          </a:xfrm>
          <a:prstGeom prst="rect">
            <a:avLst/>
          </a:prstGeom>
          <a:noFill/>
        </p:spPr>
        <p:txBody>
          <a:bodyPr wrap="square" rtlCol="1">
            <a:spAutoFit/>
          </a:bodyPr>
          <a:lstStyle/>
          <a:p>
            <a:r>
              <a:rPr lang="en-US" dirty="0">
                <a:solidFill>
                  <a:schemeClr val="bg1"/>
                </a:solidFill>
              </a:rPr>
              <a:t>MTF designing</a:t>
            </a:r>
          </a:p>
        </p:txBody>
      </p:sp>
      <p:sp>
        <p:nvSpPr>
          <p:cNvPr id="14" name="תיבת טקסט 13">
            <a:extLst>
              <a:ext uri="{FF2B5EF4-FFF2-40B4-BE49-F238E27FC236}">
                <a16:creationId xmlns:a16="http://schemas.microsoft.com/office/drawing/2014/main" id="{92F89ECC-FFFF-7CAB-0671-BA5E1CA53B90}"/>
              </a:ext>
            </a:extLst>
          </p:cNvPr>
          <p:cNvSpPr txBox="1"/>
          <p:nvPr/>
        </p:nvSpPr>
        <p:spPr>
          <a:xfrm>
            <a:off x="4419600" y="-117719"/>
            <a:ext cx="1851661" cy="584775"/>
          </a:xfrm>
          <a:prstGeom prst="rect">
            <a:avLst/>
          </a:prstGeom>
          <a:noFill/>
        </p:spPr>
        <p:txBody>
          <a:bodyPr wrap="square" rtlCol="1">
            <a:spAutoFit/>
          </a:bodyPr>
          <a:lstStyle/>
          <a:p>
            <a:pPr algn="r"/>
            <a:r>
              <a:rPr lang="en-US" sz="3200" b="1" dirty="0">
                <a:solidFill>
                  <a:schemeClr val="bg1">
                    <a:lumMod val="85000"/>
                  </a:schemeClr>
                </a:solidFill>
              </a:rPr>
              <a:t>I</a:t>
            </a:r>
            <a:r>
              <a:rPr lang="en-US" sz="3200" b="1" dirty="0">
                <a:solidFill>
                  <a:schemeClr val="bg2">
                    <a:lumMod val="50000"/>
                  </a:schemeClr>
                </a:solidFill>
              </a:rPr>
              <a:t>IIIIIIIIIIIIII</a:t>
            </a:r>
            <a:endParaRPr lang="he-IL" sz="3200" b="1" dirty="0">
              <a:solidFill>
                <a:schemeClr val="bg2">
                  <a:lumMod val="50000"/>
                </a:schemeClr>
              </a:solidFill>
            </a:endParaRPr>
          </a:p>
        </p:txBody>
      </p:sp>
      <p:grpSp>
        <p:nvGrpSpPr>
          <p:cNvPr id="52" name="קבוצה 51">
            <a:extLst>
              <a:ext uri="{FF2B5EF4-FFF2-40B4-BE49-F238E27FC236}">
                <a16:creationId xmlns:a16="http://schemas.microsoft.com/office/drawing/2014/main" id="{EB61EF22-70FD-66B7-5057-85FD6BD226AD}"/>
              </a:ext>
            </a:extLst>
          </p:cNvPr>
          <p:cNvGrpSpPr/>
          <p:nvPr/>
        </p:nvGrpSpPr>
        <p:grpSpPr>
          <a:xfrm>
            <a:off x="-1534520" y="4914228"/>
            <a:ext cx="8812300" cy="1287993"/>
            <a:chOff x="-1623275" y="2660069"/>
            <a:chExt cx="8812300" cy="1287993"/>
          </a:xfrm>
        </p:grpSpPr>
        <mc:AlternateContent xmlns:mc="http://schemas.openxmlformats.org/markup-compatibility/2006" xmlns:a14="http://schemas.microsoft.com/office/drawing/2010/main">
          <mc:Choice Requires="a14">
            <p:sp>
              <p:nvSpPr>
                <p:cNvPr id="42" name="תיבת טקסט 41">
                  <a:extLst>
                    <a:ext uri="{FF2B5EF4-FFF2-40B4-BE49-F238E27FC236}">
                      <a16:creationId xmlns:a16="http://schemas.microsoft.com/office/drawing/2014/main" id="{B69D9C3D-EE7D-2A07-7831-C287BFEBAA2B}"/>
                    </a:ext>
                  </a:extLst>
                </p:cNvPr>
                <p:cNvSpPr txBox="1"/>
                <p:nvPr/>
              </p:nvSpPr>
              <p:spPr>
                <a:xfrm>
                  <a:off x="3405984" y="3173692"/>
                  <a:ext cx="1494751" cy="390492"/>
                </a:xfrm>
                <a:prstGeom prst="rect">
                  <a:avLst/>
                </a:prstGeom>
                <a:noFill/>
              </p:spPr>
              <p:txBody>
                <a:bodyPr wrap="square">
                  <a:spAutoFit/>
                </a:bodyPr>
                <a:lstStyle/>
                <a:p>
                  <a14:m>
                    <m:oMath xmlns:m="http://schemas.openxmlformats.org/officeDocument/2006/math">
                      <m:r>
                        <a:rPr lang="en-US" sz="1600" b="0" i="1" dirty="0" smtClean="0">
                          <a:effectLst/>
                          <a:latin typeface="Cambria Math" panose="02040503050406030204" pitchFamily="18" charset="0"/>
                        </a:rPr>
                        <m:t>𝑟</m:t>
                      </m:r>
                      <m:r>
                        <a:rPr lang="en-US" sz="1600" b="0" i="1" dirty="0" smtClean="0">
                          <a:effectLst/>
                          <a:latin typeface="Cambria Math" panose="02040503050406030204" pitchFamily="18" charset="0"/>
                        </a:rPr>
                        <m:t>=</m:t>
                      </m:r>
                    </m:oMath>
                  </a14:m>
                  <a:r>
                    <a:rPr lang="en-US" sz="1600" i="1" dirty="0"/>
                    <a:t> </a:t>
                  </a:r>
                  <a14:m>
                    <m:oMath xmlns:m="http://schemas.openxmlformats.org/officeDocument/2006/math">
                      <m:rad>
                        <m:radPr>
                          <m:degHide m:val="on"/>
                          <m:ctrlPr>
                            <a:rPr lang="en-US" sz="1600" i="1" dirty="0">
                              <a:latin typeface="Cambria Math" panose="02040503050406030204" pitchFamily="18" charset="0"/>
                            </a:rPr>
                          </m:ctrlPr>
                        </m:radPr>
                        <m:deg/>
                        <m:e>
                          <m:sSup>
                            <m:sSupPr>
                              <m:ctrlPr>
                                <a:rPr lang="en-US" sz="1600" i="1" dirty="0">
                                  <a:latin typeface="Cambria Math" panose="02040503050406030204" pitchFamily="18" charset="0"/>
                                </a:rPr>
                              </m:ctrlPr>
                            </m:sSupPr>
                            <m:e>
                              <m:r>
                                <a:rPr lang="en-US" sz="1600" b="0" i="1" dirty="0" smtClean="0">
                                  <a:latin typeface="Cambria Math" panose="02040503050406030204" pitchFamily="18" charset="0"/>
                                </a:rPr>
                                <m:t>𝑥</m:t>
                              </m:r>
                            </m:e>
                            <m:sup>
                              <m:r>
                                <a:rPr lang="en-US" sz="1600" i="1" dirty="0">
                                  <a:latin typeface="Cambria Math" panose="02040503050406030204" pitchFamily="18" charset="0"/>
                                </a:rPr>
                                <m:t>2</m:t>
                              </m:r>
                            </m:sup>
                          </m:sSup>
                          <m:r>
                            <a:rPr lang="en-US" sz="1600" i="1" dirty="0">
                              <a:latin typeface="Cambria Math" panose="02040503050406030204" pitchFamily="18" charset="0"/>
                            </a:rPr>
                            <m:t>+</m:t>
                          </m:r>
                          <m:sSup>
                            <m:sSupPr>
                              <m:ctrlPr>
                                <a:rPr lang="en-US" sz="1600" i="1" dirty="0">
                                  <a:latin typeface="Cambria Math" panose="02040503050406030204" pitchFamily="18" charset="0"/>
                                </a:rPr>
                              </m:ctrlPr>
                            </m:sSupPr>
                            <m:e>
                              <m:r>
                                <a:rPr lang="en-US" sz="1600" b="0" i="1" dirty="0" smtClean="0">
                                  <a:latin typeface="Cambria Math" panose="02040503050406030204" pitchFamily="18" charset="0"/>
                                </a:rPr>
                                <m:t>𝑦</m:t>
                              </m:r>
                            </m:e>
                            <m:sup>
                              <m:r>
                                <a:rPr lang="en-US" sz="1600" i="1" dirty="0">
                                  <a:latin typeface="Cambria Math" panose="02040503050406030204" pitchFamily="18" charset="0"/>
                                </a:rPr>
                                <m:t>2</m:t>
                              </m:r>
                            </m:sup>
                          </m:sSup>
                        </m:e>
                      </m:rad>
                    </m:oMath>
                  </a14:m>
                  <a:endParaRPr lang="he-IL" sz="1600" i="1" dirty="0"/>
                </a:p>
              </p:txBody>
            </p:sp>
          </mc:Choice>
          <mc:Fallback xmlns="">
            <p:sp>
              <p:nvSpPr>
                <p:cNvPr id="42" name="תיבת טקסט 41">
                  <a:extLst>
                    <a:ext uri="{FF2B5EF4-FFF2-40B4-BE49-F238E27FC236}">
                      <a16:creationId xmlns:a16="http://schemas.microsoft.com/office/drawing/2014/main" id="{B69D9C3D-EE7D-2A07-7831-C287BFEBAA2B}"/>
                    </a:ext>
                  </a:extLst>
                </p:cNvPr>
                <p:cNvSpPr txBox="1">
                  <a:spLocks noRot="1" noChangeAspect="1" noMove="1" noResize="1" noEditPoints="1" noAdjustHandles="1" noChangeArrowheads="1" noChangeShapeType="1" noTextEdit="1"/>
                </p:cNvSpPr>
                <p:nvPr/>
              </p:nvSpPr>
              <p:spPr>
                <a:xfrm>
                  <a:off x="3405984" y="3173692"/>
                  <a:ext cx="1494751" cy="390492"/>
                </a:xfrm>
                <a:prstGeom prst="rect">
                  <a:avLst/>
                </a:prstGeom>
                <a:blipFill>
                  <a:blip r:embed="rId3"/>
                  <a:stretch>
                    <a:fillRect b="-3125"/>
                  </a:stretch>
                </a:blipFill>
              </p:spPr>
              <p:txBody>
                <a:bodyPr/>
                <a:lstStyle/>
                <a:p>
                  <a:r>
                    <a:rPr lang="he-IL">
                      <a:noFill/>
                    </a:rPr>
                    <a:t> </a:t>
                  </a:r>
                </a:p>
              </p:txBody>
            </p:sp>
          </mc:Fallback>
        </mc:AlternateContent>
        <p:grpSp>
          <p:nvGrpSpPr>
            <p:cNvPr id="51" name="קבוצה 50">
              <a:extLst>
                <a:ext uri="{FF2B5EF4-FFF2-40B4-BE49-F238E27FC236}">
                  <a16:creationId xmlns:a16="http://schemas.microsoft.com/office/drawing/2014/main" id="{55A8B0EF-A07A-B12C-2F08-B26B1DBDEB88}"/>
                </a:ext>
              </a:extLst>
            </p:cNvPr>
            <p:cNvGrpSpPr/>
            <p:nvPr/>
          </p:nvGrpSpPr>
          <p:grpSpPr>
            <a:xfrm>
              <a:off x="-1623275" y="2660069"/>
              <a:ext cx="8812300" cy="1287993"/>
              <a:chOff x="-1623275" y="2660069"/>
              <a:chExt cx="8812300" cy="1287993"/>
            </a:xfrm>
          </p:grpSpPr>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30A4883A-BDDE-84FB-A44A-B4E8F305ED63}"/>
                      </a:ext>
                    </a:extLst>
                  </p:cNvPr>
                  <p:cNvSpPr txBox="1"/>
                  <p:nvPr/>
                </p:nvSpPr>
                <p:spPr>
                  <a:xfrm>
                    <a:off x="-1623275" y="3169194"/>
                    <a:ext cx="6580555" cy="7788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dirty="0" smtClean="0">
                              <a:effectLst/>
                              <a:latin typeface="Cambria Math" panose="02040503050406030204" pitchFamily="18" charset="0"/>
                            </a:rPr>
                            <m:t>𝑃</m:t>
                          </m:r>
                          <m:d>
                            <m:dPr>
                              <m:ctrlPr>
                                <a:rPr lang="en-US" sz="2000" i="1" dirty="0" smtClean="0">
                                  <a:effectLst/>
                                  <a:latin typeface="Cambria Math" panose="02040503050406030204" pitchFamily="18" charset="0"/>
                                </a:rPr>
                              </m:ctrlPr>
                            </m:dPr>
                            <m:e>
                              <m:r>
                                <a:rPr lang="en-US" sz="2000" b="0" i="1" dirty="0" smtClean="0">
                                  <a:effectLst/>
                                  <a:latin typeface="Cambria Math" panose="02040503050406030204" pitchFamily="18" charset="0"/>
                                </a:rPr>
                                <m:t>𝑟</m:t>
                              </m:r>
                            </m:e>
                          </m:d>
                          <m:r>
                            <a:rPr lang="en-US" sz="2000" i="1" dirty="0" smtClean="0">
                              <a:effectLst/>
                              <a:latin typeface="Cambria Math" panose="02040503050406030204" pitchFamily="18" charset="0"/>
                            </a:rPr>
                            <m:t>=</m:t>
                          </m:r>
                          <m:d>
                            <m:dPr>
                              <m:begChr m:val="{"/>
                              <m:endChr m:val=""/>
                              <m:ctrlPr>
                                <a:rPr lang="en-US" sz="2000" i="1" dirty="0" smtClean="0">
                                  <a:effectLst/>
                                  <a:latin typeface="Cambria Math" panose="02040503050406030204" pitchFamily="18" charset="0"/>
                                </a:rPr>
                              </m:ctrlPr>
                            </m:dPr>
                            <m:e>
                              <m:eqArr>
                                <m:eqArrPr>
                                  <m:ctrlPr>
                                    <a:rPr lang="en-US" sz="2000" i="1" dirty="0" smtClean="0">
                                      <a:effectLst/>
                                      <a:latin typeface="Cambria Math" panose="02040503050406030204" pitchFamily="18" charset="0"/>
                                    </a:rPr>
                                  </m:ctrlPr>
                                </m:eqArrPr>
                                <m:e>
                                  <m:r>
                                    <a:rPr lang="en-US" sz="2000" b="0" i="1" dirty="0" smtClean="0">
                                      <a:latin typeface="Cambria Math" panose="02040503050406030204" pitchFamily="18" charset="0"/>
                                    </a:rPr>
                                    <m:t>1</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𝑟</m:t>
                                  </m:r>
                                  <m:r>
                                    <a:rPr lang="en-US" sz="2000" i="1" dirty="0">
                                      <a:latin typeface="Cambria Math" panose="02040503050406030204" pitchFamily="18" charset="0"/>
                                    </a:rPr>
                                    <m:t>≤</m:t>
                                  </m:r>
                                  <m:r>
                                    <a:rPr lang="en-US" sz="2000" i="1" dirty="0">
                                      <a:latin typeface="Cambria Math" panose="02040503050406030204" pitchFamily="18" charset="0"/>
                                    </a:rPr>
                                    <m:t>𝑅</m:t>
                                  </m:r>
                                  <m:r>
                                    <m:rPr>
                                      <m:nor/>
                                    </m:rPr>
                                    <a:rPr lang="en-US" sz="2000" dirty="0"/>
                                    <m:t> </m:t>
                                  </m:r>
                                </m:e>
                                <m:e>
                                  <m:r>
                                    <a:rPr lang="en-US" sz="2000" b="0" i="1" dirty="0" smtClean="0">
                                      <a:effectLst/>
                                      <a:latin typeface="Cambria Math" panose="02040503050406030204" pitchFamily="18" charset="0"/>
                                    </a:rPr>
                                    <m:t>0</m:t>
                                  </m:r>
                                  <m:r>
                                    <a:rPr lang="en-US" sz="2000" b="0" i="1" dirty="0" smtClean="0">
                                      <a:effectLst/>
                                      <a:latin typeface="Cambria Math" panose="02040503050406030204" pitchFamily="18" charset="0"/>
                                    </a:rPr>
                                    <m:t>,        </m:t>
                                  </m:r>
                                  <m:r>
                                    <m:rPr>
                                      <m:sty m:val="p"/>
                                    </m:rPr>
                                    <a:rPr lang="en-US" sz="2000" b="0" i="1" dirty="0" smtClean="0">
                                      <a:effectLst/>
                                      <a:latin typeface="Cambria Math" panose="02040503050406030204" pitchFamily="18" charset="0"/>
                                    </a:rPr>
                                    <m:t>else</m:t>
                                  </m:r>
                                </m:e>
                              </m:eqArr>
                            </m:e>
                          </m:d>
                        </m:oMath>
                      </m:oMathPara>
                    </a14:m>
                    <a:endParaRPr lang="he-IL" sz="2000" dirty="0"/>
                  </a:p>
                </p:txBody>
              </p:sp>
            </mc:Choice>
            <mc:Fallback xmlns="">
              <p:sp>
                <p:nvSpPr>
                  <p:cNvPr id="37" name="תיבת טקסט 36">
                    <a:extLst>
                      <a:ext uri="{FF2B5EF4-FFF2-40B4-BE49-F238E27FC236}">
                        <a16:creationId xmlns:a16="http://schemas.microsoft.com/office/drawing/2014/main" id="{30A4883A-BDDE-84FB-A44A-B4E8F305ED63}"/>
                      </a:ext>
                    </a:extLst>
                  </p:cNvPr>
                  <p:cNvSpPr txBox="1">
                    <a:spLocks noRot="1" noChangeAspect="1" noMove="1" noResize="1" noEditPoints="1" noAdjustHandles="1" noChangeArrowheads="1" noChangeShapeType="1" noTextEdit="1"/>
                  </p:cNvSpPr>
                  <p:nvPr/>
                </p:nvSpPr>
                <p:spPr>
                  <a:xfrm>
                    <a:off x="-1623275" y="3169194"/>
                    <a:ext cx="6580555" cy="778868"/>
                  </a:xfrm>
                  <a:prstGeom prst="rect">
                    <a:avLst/>
                  </a:prstGeom>
                  <a:blipFill>
                    <a:blip r:embed="rId4"/>
                    <a:stretch>
                      <a:fillRect/>
                    </a:stretch>
                  </a:blipFill>
                </p:spPr>
                <p:txBody>
                  <a:bodyPr/>
                  <a:lstStyle/>
                  <a:p>
                    <a:r>
                      <a:rPr lang="he-IL">
                        <a:noFill/>
                      </a:rPr>
                      <a:t> </a:t>
                    </a:r>
                  </a:p>
                </p:txBody>
              </p:sp>
            </mc:Fallback>
          </mc:AlternateContent>
          <p:sp>
            <p:nvSpPr>
              <p:cNvPr id="49" name="תיבת טקסט 48">
                <a:extLst>
                  <a:ext uri="{FF2B5EF4-FFF2-40B4-BE49-F238E27FC236}">
                    <a16:creationId xmlns:a16="http://schemas.microsoft.com/office/drawing/2014/main" id="{B5358DB3-DA98-5326-60C8-AC2DEE7068CB}"/>
                  </a:ext>
                </a:extLst>
              </p:cNvPr>
              <p:cNvSpPr txBox="1"/>
              <p:nvPr/>
            </p:nvSpPr>
            <p:spPr>
              <a:xfrm>
                <a:off x="188151" y="2660069"/>
                <a:ext cx="7000874" cy="400110"/>
              </a:xfrm>
              <a:prstGeom prst="rect">
                <a:avLst/>
              </a:prstGeom>
              <a:noFill/>
            </p:spPr>
            <p:txBody>
              <a:bodyPr wrap="square">
                <a:spAutoFit/>
              </a:bodyPr>
              <a:lstStyle/>
              <a:p>
                <a:r>
                  <a:rPr lang="en-US" sz="2000" dirty="0"/>
                  <a:t>For a single round hole, the aperture function can be written as:</a:t>
                </a:r>
                <a:endParaRPr lang="he-IL" sz="2000" dirty="0"/>
              </a:p>
            </p:txBody>
          </p:sp>
        </p:grpSp>
      </p:grpSp>
      <p:sp>
        <p:nvSpPr>
          <p:cNvPr id="54" name="תיבת טקסט 53">
            <a:extLst>
              <a:ext uri="{FF2B5EF4-FFF2-40B4-BE49-F238E27FC236}">
                <a16:creationId xmlns:a16="http://schemas.microsoft.com/office/drawing/2014/main" id="{09163FFB-F3F6-5E57-55F8-D18B693A759C}"/>
              </a:ext>
            </a:extLst>
          </p:cNvPr>
          <p:cNvSpPr txBox="1"/>
          <p:nvPr/>
        </p:nvSpPr>
        <p:spPr>
          <a:xfrm>
            <a:off x="300718" y="4028343"/>
            <a:ext cx="6977062" cy="400110"/>
          </a:xfrm>
          <a:prstGeom prst="rect">
            <a:avLst/>
          </a:prstGeom>
          <a:noFill/>
        </p:spPr>
        <p:txBody>
          <a:bodyPr wrap="square">
            <a:spAutoFit/>
          </a:bodyPr>
          <a:lstStyle/>
          <a:p>
            <a:r>
              <a:rPr lang="en-US" sz="2000" dirty="0"/>
              <a:t>In our case – each aperture is a full pass hole, no phase. </a:t>
            </a:r>
          </a:p>
        </p:txBody>
      </p:sp>
      <mc:AlternateContent xmlns:mc="http://schemas.openxmlformats.org/markup-compatibility/2006" xmlns:a14="http://schemas.microsoft.com/office/drawing/2010/main">
        <mc:Choice Requires="a14">
          <p:sp>
            <p:nvSpPr>
              <p:cNvPr id="178" name="תיבת טקסט 177">
                <a:extLst>
                  <a:ext uri="{FF2B5EF4-FFF2-40B4-BE49-F238E27FC236}">
                    <a16:creationId xmlns:a16="http://schemas.microsoft.com/office/drawing/2014/main" id="{B650E822-D08C-6604-E33E-B65E835DF416}"/>
                  </a:ext>
                </a:extLst>
              </p:cNvPr>
              <p:cNvSpPr txBox="1"/>
              <p:nvPr/>
            </p:nvSpPr>
            <p:spPr>
              <a:xfrm>
                <a:off x="300718" y="2027186"/>
                <a:ext cx="11665834" cy="707886"/>
              </a:xfrm>
              <a:prstGeom prst="rect">
                <a:avLst/>
              </a:prstGeom>
              <a:noFill/>
            </p:spPr>
            <p:txBody>
              <a:bodyPr wrap="square">
                <a:spAutoFit/>
              </a:bodyPr>
              <a:lstStyle/>
              <a:p>
                <a:r>
                  <a:rPr lang="en-US" sz="2000" dirty="0"/>
                  <a:t>The aperture function </a:t>
                </a:r>
                <a14:m>
                  <m:oMath xmlns:m="http://schemas.openxmlformats.org/officeDocument/2006/math">
                    <m:r>
                      <a:rPr lang="en-US" sz="2000" i="1" dirty="0">
                        <a:latin typeface="Cambria Math" panose="02040503050406030204" pitchFamily="18" charset="0"/>
                      </a:rPr>
                      <m:t>𝑃</m:t>
                    </m:r>
                    <m:d>
                      <m:dPr>
                        <m:ctrlPr>
                          <a:rPr lang="en-US" sz="2000" i="1" dirty="0">
                            <a:latin typeface="Cambria Math" panose="02040503050406030204" pitchFamily="18" charset="0"/>
                          </a:rPr>
                        </m:ctrlPr>
                      </m:dPr>
                      <m:e>
                        <m:r>
                          <a:rPr lang="en-US" sz="2000" i="1" dirty="0">
                            <a:latin typeface="Cambria Math" panose="02040503050406030204" pitchFamily="18" charset="0"/>
                          </a:rPr>
                          <m:t>𝑥</m:t>
                        </m:r>
                        <m:r>
                          <a:rPr lang="en-US" sz="2000" i="1" dirty="0">
                            <a:latin typeface="Cambria Math" panose="02040503050406030204" pitchFamily="18" charset="0"/>
                          </a:rPr>
                          <m:t>,</m:t>
                        </m:r>
                        <m:r>
                          <a:rPr lang="en-US" sz="2000" i="1" dirty="0">
                            <a:latin typeface="Cambria Math" panose="02040503050406030204" pitchFamily="18" charset="0"/>
                          </a:rPr>
                          <m:t>𝑦</m:t>
                        </m:r>
                      </m:e>
                    </m:d>
                  </m:oMath>
                </a14:m>
                <a:r>
                  <a:rPr lang="en-US" sz="2000" dirty="0"/>
                  <a:t> describes how light is affected from transmission through the imaging system.</a:t>
                </a:r>
              </a:p>
              <a:p>
                <a:endParaRPr lang="en-US" sz="2000" dirty="0"/>
              </a:p>
            </p:txBody>
          </p:sp>
        </mc:Choice>
        <mc:Fallback xmlns="">
          <p:sp>
            <p:nvSpPr>
              <p:cNvPr id="178" name="תיבת טקסט 177">
                <a:extLst>
                  <a:ext uri="{FF2B5EF4-FFF2-40B4-BE49-F238E27FC236}">
                    <a16:creationId xmlns:a16="http://schemas.microsoft.com/office/drawing/2014/main" id="{B650E822-D08C-6604-E33E-B65E835DF416}"/>
                  </a:ext>
                </a:extLst>
              </p:cNvPr>
              <p:cNvSpPr txBox="1">
                <a:spLocks noRot="1" noChangeAspect="1" noMove="1" noResize="1" noEditPoints="1" noAdjustHandles="1" noChangeArrowheads="1" noChangeShapeType="1" noTextEdit="1"/>
              </p:cNvSpPr>
              <p:nvPr/>
            </p:nvSpPr>
            <p:spPr>
              <a:xfrm>
                <a:off x="300718" y="2027186"/>
                <a:ext cx="11665834" cy="707886"/>
              </a:xfrm>
              <a:prstGeom prst="rect">
                <a:avLst/>
              </a:prstGeom>
              <a:blipFill>
                <a:blip r:embed="rId5"/>
                <a:stretch>
                  <a:fillRect l="-522" t="-5172"/>
                </a:stretch>
              </a:blipFill>
            </p:spPr>
            <p:txBody>
              <a:bodyPr/>
              <a:lstStyle/>
              <a:p>
                <a:r>
                  <a:rPr lang="he-IL">
                    <a:noFill/>
                  </a:rPr>
                  <a:t> </a:t>
                </a:r>
              </a:p>
            </p:txBody>
          </p:sp>
        </mc:Fallback>
      </mc:AlternateContent>
      <p:grpSp>
        <p:nvGrpSpPr>
          <p:cNvPr id="211" name="קבוצה 210">
            <a:extLst>
              <a:ext uri="{FF2B5EF4-FFF2-40B4-BE49-F238E27FC236}">
                <a16:creationId xmlns:a16="http://schemas.microsoft.com/office/drawing/2014/main" id="{466D26E1-073D-3A8A-3307-303E75D3E2EA}"/>
              </a:ext>
            </a:extLst>
          </p:cNvPr>
          <p:cNvGrpSpPr/>
          <p:nvPr/>
        </p:nvGrpSpPr>
        <p:grpSpPr>
          <a:xfrm>
            <a:off x="-2210752" y="2530387"/>
            <a:ext cx="8482012" cy="1289376"/>
            <a:chOff x="-2210752" y="2463712"/>
            <a:chExt cx="8482012" cy="1289376"/>
          </a:xfrm>
        </p:grpSpPr>
        <p:cxnSp>
          <p:nvCxnSpPr>
            <p:cNvPr id="131" name="מחבר חץ ישר 130">
              <a:extLst>
                <a:ext uri="{FF2B5EF4-FFF2-40B4-BE49-F238E27FC236}">
                  <a16:creationId xmlns:a16="http://schemas.microsoft.com/office/drawing/2014/main" id="{91C9F5B3-2AD2-91EB-161B-542594EBA1D5}"/>
                </a:ext>
              </a:extLst>
            </p:cNvPr>
            <p:cNvCxnSpPr>
              <a:cxnSpLocks/>
              <a:stCxn id="185" idx="0"/>
              <a:endCxn id="195" idx="1"/>
            </p:cNvCxnSpPr>
            <p:nvPr/>
          </p:nvCxnSpPr>
          <p:spPr>
            <a:xfrm flipH="1" flipV="1">
              <a:off x="3045258" y="2962383"/>
              <a:ext cx="122375" cy="263281"/>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4" name="תיבת טקסט 183">
                  <a:extLst>
                    <a:ext uri="{FF2B5EF4-FFF2-40B4-BE49-F238E27FC236}">
                      <a16:creationId xmlns:a16="http://schemas.microsoft.com/office/drawing/2014/main" id="{7E8878E6-7031-6B6D-0F4C-C0B6DF547D43}"/>
                    </a:ext>
                  </a:extLst>
                </p:cNvPr>
                <p:cNvSpPr txBox="1"/>
                <p:nvPr/>
              </p:nvSpPr>
              <p:spPr>
                <a:xfrm>
                  <a:off x="-2210752" y="2463712"/>
                  <a:ext cx="8482012" cy="413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dirty="0" smtClean="0">
                            <a:effectLst/>
                            <a:latin typeface="Cambria Math" panose="02040503050406030204" pitchFamily="18" charset="0"/>
                          </a:rPr>
                          <m:t>𝑃</m:t>
                        </m:r>
                        <m:d>
                          <m:dPr>
                            <m:ctrlPr>
                              <a:rPr lang="en-US" sz="2000" i="1" dirty="0" smtClean="0">
                                <a:effectLst/>
                                <a:latin typeface="Cambria Math" panose="02040503050406030204" pitchFamily="18" charset="0"/>
                              </a:rPr>
                            </m:ctrlPr>
                          </m:dPr>
                          <m:e>
                            <m:r>
                              <a:rPr lang="en-US" sz="2000" b="0" i="1" dirty="0" smtClean="0">
                                <a:effectLst/>
                                <a:latin typeface="Cambria Math" panose="02040503050406030204" pitchFamily="18" charset="0"/>
                              </a:rPr>
                              <m:t>𝑥</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𝑦</m:t>
                            </m:r>
                          </m:e>
                        </m:d>
                        <m:r>
                          <a:rPr lang="en-US" sz="2000" i="1" dirty="0" smtClean="0">
                            <a:effectLst/>
                            <a:latin typeface="Cambria Math" panose="02040503050406030204" pitchFamily="18" charset="0"/>
                          </a:rPr>
                          <m:t>=</m:t>
                        </m:r>
                        <m:r>
                          <a:rPr lang="en-US" sz="2000" b="0" i="1" dirty="0" smtClean="0">
                            <a:effectLst/>
                            <a:latin typeface="Cambria Math" panose="02040503050406030204" pitchFamily="18" charset="0"/>
                          </a:rPr>
                          <m:t>𝐴</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𝑥</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𝑦</m:t>
                        </m:r>
                        <m:r>
                          <a:rPr lang="en-US" sz="2000" b="0" i="1" dirty="0" smtClean="0">
                            <a:effectLst/>
                            <a:latin typeface="Cambria Math" panose="02040503050406030204" pitchFamily="18" charset="0"/>
                          </a:rPr>
                          <m:t>)∙</m:t>
                        </m:r>
                        <m:sSup>
                          <m:sSupPr>
                            <m:ctrlPr>
                              <a:rPr lang="en-US" sz="2000" b="0" i="1" dirty="0" smtClean="0">
                                <a:effectLst/>
                                <a:latin typeface="Cambria Math" panose="02040503050406030204" pitchFamily="18" charset="0"/>
                              </a:rPr>
                            </m:ctrlPr>
                          </m:sSupPr>
                          <m:e>
                            <m:r>
                              <a:rPr lang="en-US" sz="2000" i="1" dirty="0">
                                <a:latin typeface="Cambria Math" panose="02040503050406030204" pitchFamily="18" charset="0"/>
                              </a:rPr>
                              <m:t>𝑒</m:t>
                            </m:r>
                          </m:e>
                          <m:sup>
                            <m:r>
                              <a:rPr lang="en-US" sz="2000" i="1" dirty="0">
                                <a:latin typeface="Cambria Math" panose="02040503050406030204" pitchFamily="18" charset="0"/>
                              </a:rPr>
                              <m:t>𝑖</m:t>
                            </m:r>
                            <m:r>
                              <a:rPr lang="en-US" sz="2000" i="1" dirty="0">
                                <a:latin typeface="Cambria Math" panose="02040503050406030204" pitchFamily="18" charset="0"/>
                              </a:rPr>
                              <m:t>𝜃</m:t>
                            </m:r>
                            <m:r>
                              <a:rPr lang="en-US" sz="2000" i="1" dirty="0">
                                <a:latin typeface="Cambria Math" panose="02040503050406030204" pitchFamily="18" charset="0"/>
                              </a:rPr>
                              <m:t>(</m:t>
                            </m:r>
                            <m:r>
                              <a:rPr lang="en-US" sz="2000" i="1" dirty="0">
                                <a:latin typeface="Cambria Math" panose="02040503050406030204" pitchFamily="18" charset="0"/>
                              </a:rPr>
                              <m:t>𝑥</m:t>
                            </m:r>
                            <m:r>
                              <a:rPr lang="en-US" sz="2000" i="1" dirty="0">
                                <a:latin typeface="Cambria Math" panose="02040503050406030204" pitchFamily="18" charset="0"/>
                              </a:rPr>
                              <m:t>,</m:t>
                            </m:r>
                            <m:r>
                              <a:rPr lang="en-US" sz="2000" i="1" dirty="0">
                                <a:latin typeface="Cambria Math" panose="02040503050406030204" pitchFamily="18" charset="0"/>
                              </a:rPr>
                              <m:t>𝑦</m:t>
                            </m:r>
                            <m:r>
                              <a:rPr lang="en-US" sz="2000" i="1" dirty="0">
                                <a:latin typeface="Cambria Math" panose="02040503050406030204" pitchFamily="18" charset="0"/>
                              </a:rPr>
                              <m:t>)</m:t>
                            </m:r>
                          </m:sup>
                        </m:sSup>
                      </m:oMath>
                    </m:oMathPara>
                  </a14:m>
                  <a:endParaRPr lang="he-IL" sz="2000" i="1" dirty="0"/>
                </a:p>
              </p:txBody>
            </p:sp>
          </mc:Choice>
          <mc:Fallback xmlns="">
            <p:sp>
              <p:nvSpPr>
                <p:cNvPr id="184" name="תיבת טקסט 183">
                  <a:extLst>
                    <a:ext uri="{FF2B5EF4-FFF2-40B4-BE49-F238E27FC236}">
                      <a16:creationId xmlns:a16="http://schemas.microsoft.com/office/drawing/2014/main" id="{7E8878E6-7031-6B6D-0F4C-C0B6DF547D43}"/>
                    </a:ext>
                  </a:extLst>
                </p:cNvPr>
                <p:cNvSpPr txBox="1">
                  <a:spLocks noRot="1" noChangeAspect="1" noMove="1" noResize="1" noEditPoints="1" noAdjustHandles="1" noChangeArrowheads="1" noChangeShapeType="1" noTextEdit="1"/>
                </p:cNvSpPr>
                <p:nvPr/>
              </p:nvSpPr>
              <p:spPr>
                <a:xfrm>
                  <a:off x="-2210752" y="2463712"/>
                  <a:ext cx="8482012" cy="413703"/>
                </a:xfrm>
                <a:prstGeom prst="rect">
                  <a:avLst/>
                </a:prstGeom>
                <a:blipFill>
                  <a:blip r:embed="rId6"/>
                  <a:stretch>
                    <a:fillRect b="-17647"/>
                  </a:stretch>
                </a:blipFill>
              </p:spPr>
              <p:txBody>
                <a:bodyPr/>
                <a:lstStyle/>
                <a:p>
                  <a:r>
                    <a:rPr lang="he-IL">
                      <a:noFill/>
                    </a:rPr>
                    <a:t> </a:t>
                  </a:r>
                </a:p>
              </p:txBody>
            </p:sp>
          </mc:Fallback>
        </mc:AlternateContent>
        <p:sp>
          <p:nvSpPr>
            <p:cNvPr id="185" name="תיבת טקסט 184">
              <a:extLst>
                <a:ext uri="{FF2B5EF4-FFF2-40B4-BE49-F238E27FC236}">
                  <a16:creationId xmlns:a16="http://schemas.microsoft.com/office/drawing/2014/main" id="{6099B163-E435-FC67-77C8-02E0338FA2F4}"/>
                </a:ext>
              </a:extLst>
            </p:cNvPr>
            <p:cNvSpPr txBox="1"/>
            <p:nvPr/>
          </p:nvSpPr>
          <p:spPr>
            <a:xfrm>
              <a:off x="2384988" y="3225664"/>
              <a:ext cx="1565289" cy="523220"/>
            </a:xfrm>
            <a:prstGeom prst="rect">
              <a:avLst/>
            </a:prstGeom>
            <a:noFill/>
          </p:spPr>
          <p:txBody>
            <a:bodyPr wrap="square" rtlCol="1">
              <a:spAutoFit/>
            </a:bodyPr>
            <a:lstStyle/>
            <a:p>
              <a:pPr algn="ctr"/>
              <a:r>
                <a:rPr lang="en-US" sz="1400" dirty="0">
                  <a:solidFill>
                    <a:schemeClr val="bg1">
                      <a:lumMod val="50000"/>
                    </a:schemeClr>
                  </a:solidFill>
                </a:rPr>
                <a:t>Phase change inside the optics</a:t>
              </a:r>
              <a:endParaRPr lang="he-IL" sz="1400" dirty="0">
                <a:solidFill>
                  <a:schemeClr val="bg1">
                    <a:lumMod val="50000"/>
                  </a:schemeClr>
                </a:solidFill>
              </a:endParaRPr>
            </a:p>
          </p:txBody>
        </p:sp>
        <p:sp>
          <p:nvSpPr>
            <p:cNvPr id="186" name="תיבת טקסט 185">
              <a:extLst>
                <a:ext uri="{FF2B5EF4-FFF2-40B4-BE49-F238E27FC236}">
                  <a16:creationId xmlns:a16="http://schemas.microsoft.com/office/drawing/2014/main" id="{3AAFB93C-3FB6-BF1C-C462-2036A1B65B9F}"/>
                </a:ext>
              </a:extLst>
            </p:cNvPr>
            <p:cNvSpPr txBox="1"/>
            <p:nvPr/>
          </p:nvSpPr>
          <p:spPr>
            <a:xfrm>
              <a:off x="973432" y="3229868"/>
              <a:ext cx="1565289" cy="523220"/>
            </a:xfrm>
            <a:prstGeom prst="rect">
              <a:avLst/>
            </a:prstGeom>
            <a:noFill/>
          </p:spPr>
          <p:txBody>
            <a:bodyPr wrap="square" rtlCol="1">
              <a:spAutoFit/>
            </a:bodyPr>
            <a:lstStyle/>
            <a:p>
              <a:pPr algn="ctr"/>
              <a:r>
                <a:rPr lang="en-US" sz="1400" dirty="0">
                  <a:solidFill>
                    <a:schemeClr val="bg1">
                      <a:lumMod val="50000"/>
                    </a:schemeClr>
                  </a:solidFill>
                </a:rPr>
                <a:t>Amplitude change inside the optics</a:t>
              </a:r>
              <a:endParaRPr lang="he-IL" sz="1400" dirty="0">
                <a:solidFill>
                  <a:schemeClr val="bg1">
                    <a:lumMod val="50000"/>
                  </a:schemeClr>
                </a:solidFill>
              </a:endParaRPr>
            </a:p>
          </p:txBody>
        </p:sp>
        <p:cxnSp>
          <p:nvCxnSpPr>
            <p:cNvPr id="189" name="מחבר חץ ישר 188">
              <a:extLst>
                <a:ext uri="{FF2B5EF4-FFF2-40B4-BE49-F238E27FC236}">
                  <a16:creationId xmlns:a16="http://schemas.microsoft.com/office/drawing/2014/main" id="{A577B015-44CC-B4FB-D714-B6E7712BC9C1}"/>
                </a:ext>
              </a:extLst>
            </p:cNvPr>
            <p:cNvCxnSpPr>
              <a:cxnSpLocks/>
              <a:stCxn id="186" idx="0"/>
              <a:endCxn id="194" idx="1"/>
            </p:cNvCxnSpPr>
            <p:nvPr/>
          </p:nvCxnSpPr>
          <p:spPr>
            <a:xfrm flipV="1">
              <a:off x="1756077" y="2965559"/>
              <a:ext cx="320485" cy="264309"/>
            </a:xfrm>
            <a:prstGeom prst="straightConnector1">
              <a:avLst/>
            </a:prstGeom>
            <a:ln w="19050">
              <a:solidFill>
                <a:srgbClr val="297787"/>
              </a:solidFill>
              <a:tailEnd type="triangle"/>
            </a:ln>
          </p:spPr>
          <p:style>
            <a:lnRef idx="1">
              <a:schemeClr val="accent1"/>
            </a:lnRef>
            <a:fillRef idx="0">
              <a:schemeClr val="accent1"/>
            </a:fillRef>
            <a:effectRef idx="0">
              <a:schemeClr val="accent1"/>
            </a:effectRef>
            <a:fontRef idx="minor">
              <a:schemeClr val="tx1"/>
            </a:fontRef>
          </p:style>
        </p:cxnSp>
        <p:sp>
          <p:nvSpPr>
            <p:cNvPr id="194" name="סוגר מרובע שמאלי 193">
              <a:extLst>
                <a:ext uri="{FF2B5EF4-FFF2-40B4-BE49-F238E27FC236}">
                  <a16:creationId xmlns:a16="http://schemas.microsoft.com/office/drawing/2014/main" id="{B07D402E-FC49-2DE3-8558-C12F5E73F56B}"/>
                </a:ext>
              </a:extLst>
            </p:cNvPr>
            <p:cNvSpPr/>
            <p:nvPr/>
          </p:nvSpPr>
          <p:spPr>
            <a:xfrm rot="16200000">
              <a:off x="2037461" y="2532593"/>
              <a:ext cx="78201" cy="787730"/>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sp>
          <p:nvSpPr>
            <p:cNvPr id="195" name="סוגר מרובע שמאלי 194">
              <a:extLst>
                <a:ext uri="{FF2B5EF4-FFF2-40B4-BE49-F238E27FC236}">
                  <a16:creationId xmlns:a16="http://schemas.microsoft.com/office/drawing/2014/main" id="{F02FDB97-2896-2974-DFE6-3852602335ED}"/>
                </a:ext>
              </a:extLst>
            </p:cNvPr>
            <p:cNvSpPr/>
            <p:nvPr/>
          </p:nvSpPr>
          <p:spPr>
            <a:xfrm rot="16200000">
              <a:off x="3006157" y="2529417"/>
              <a:ext cx="78201" cy="787730"/>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grpSp>
      <p:grpSp>
        <p:nvGrpSpPr>
          <p:cNvPr id="210" name="קבוצה 209">
            <a:extLst>
              <a:ext uri="{FF2B5EF4-FFF2-40B4-BE49-F238E27FC236}">
                <a16:creationId xmlns:a16="http://schemas.microsoft.com/office/drawing/2014/main" id="{9B2CCC31-268C-AC25-EB29-D3E4836F4CAB}"/>
              </a:ext>
            </a:extLst>
          </p:cNvPr>
          <p:cNvGrpSpPr/>
          <p:nvPr/>
        </p:nvGrpSpPr>
        <p:grpSpPr>
          <a:xfrm>
            <a:off x="8339192" y="4444095"/>
            <a:ext cx="2584930" cy="1958519"/>
            <a:chOff x="1982005" y="5448191"/>
            <a:chExt cx="1494751" cy="1219200"/>
          </a:xfrm>
        </p:grpSpPr>
        <p:sp>
          <p:nvSpPr>
            <p:cNvPr id="202" name="מלבן 201">
              <a:extLst>
                <a:ext uri="{FF2B5EF4-FFF2-40B4-BE49-F238E27FC236}">
                  <a16:creationId xmlns:a16="http://schemas.microsoft.com/office/drawing/2014/main" id="{BDF9EF9A-1308-4399-D02A-8F9B5D07A2BA}"/>
                </a:ext>
              </a:extLst>
            </p:cNvPr>
            <p:cNvSpPr/>
            <p:nvPr/>
          </p:nvSpPr>
          <p:spPr>
            <a:xfrm>
              <a:off x="1982005" y="5448191"/>
              <a:ext cx="1494751" cy="1219200"/>
            </a:xfrm>
            <a:prstGeom prst="rect">
              <a:avLst/>
            </a:prstGeom>
            <a:solidFill>
              <a:schemeClr val="bg2">
                <a:lumMod val="25000"/>
              </a:schemeClr>
            </a:solidFill>
            <a:scene3d>
              <a:camera prst="isometricOffAxis2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3" name="אליפסה 202">
              <a:extLst>
                <a:ext uri="{FF2B5EF4-FFF2-40B4-BE49-F238E27FC236}">
                  <a16:creationId xmlns:a16="http://schemas.microsoft.com/office/drawing/2014/main" id="{31CBA03A-7C2E-9A89-B76B-25C9B7F03D1D}"/>
                </a:ext>
              </a:extLst>
            </p:cNvPr>
            <p:cNvSpPr/>
            <p:nvPr/>
          </p:nvSpPr>
          <p:spPr>
            <a:xfrm>
              <a:off x="2470427" y="5705648"/>
              <a:ext cx="562612" cy="704285"/>
            </a:xfrm>
            <a:prstGeom prst="ellipse">
              <a:avLst/>
            </a:prstGeom>
            <a:solidFill>
              <a:schemeClr val="bg2">
                <a:lumMod val="90000"/>
              </a:schemeClr>
            </a:solidFill>
            <a:scene3d>
              <a:camera prst="isometricOffAxis2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205" name="מחבר חץ ישר 204">
              <a:extLst>
                <a:ext uri="{FF2B5EF4-FFF2-40B4-BE49-F238E27FC236}">
                  <a16:creationId xmlns:a16="http://schemas.microsoft.com/office/drawing/2014/main" id="{2C180110-FF79-EFA1-BF79-AF5552188974}"/>
                </a:ext>
              </a:extLst>
            </p:cNvPr>
            <p:cNvCxnSpPr>
              <a:cxnSpLocks/>
            </p:cNvCxnSpPr>
            <p:nvPr/>
          </p:nvCxnSpPr>
          <p:spPr>
            <a:xfrm flipV="1">
              <a:off x="2751733" y="5707270"/>
              <a:ext cx="15240" cy="403970"/>
            </a:xfrm>
            <a:prstGeom prst="straightConnector1">
              <a:avLst/>
            </a:prstGeom>
            <a:ln>
              <a:solidFill>
                <a:srgbClr val="297787"/>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7" name="תיבת טקסט 206">
                  <a:extLst>
                    <a:ext uri="{FF2B5EF4-FFF2-40B4-BE49-F238E27FC236}">
                      <a16:creationId xmlns:a16="http://schemas.microsoft.com/office/drawing/2014/main" id="{ABB30256-BA3B-AEEC-513E-203CFCD152F4}"/>
                    </a:ext>
                  </a:extLst>
                </p:cNvPr>
                <p:cNvSpPr txBox="1"/>
                <p:nvPr/>
              </p:nvSpPr>
              <p:spPr>
                <a:xfrm>
                  <a:off x="2473757" y="5817587"/>
                  <a:ext cx="48768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297787"/>
                            </a:solidFill>
                            <a:latin typeface="Cambria Math" panose="02040503050406030204" pitchFamily="18" charset="0"/>
                          </a:rPr>
                          <m:t>𝑅</m:t>
                        </m:r>
                      </m:oMath>
                    </m:oMathPara>
                  </a14:m>
                  <a:endParaRPr lang="he-IL" sz="1400" dirty="0">
                    <a:solidFill>
                      <a:srgbClr val="297787"/>
                    </a:solidFill>
                  </a:endParaRPr>
                </a:p>
              </p:txBody>
            </p:sp>
          </mc:Choice>
          <mc:Fallback xmlns="">
            <p:sp>
              <p:nvSpPr>
                <p:cNvPr id="207" name="תיבת טקסט 206">
                  <a:extLst>
                    <a:ext uri="{FF2B5EF4-FFF2-40B4-BE49-F238E27FC236}">
                      <a16:creationId xmlns:a16="http://schemas.microsoft.com/office/drawing/2014/main" id="{ABB30256-BA3B-AEEC-513E-203CFCD152F4}"/>
                    </a:ext>
                  </a:extLst>
                </p:cNvPr>
                <p:cNvSpPr txBox="1">
                  <a:spLocks noRot="1" noChangeAspect="1" noMove="1" noResize="1" noEditPoints="1" noAdjustHandles="1" noChangeArrowheads="1" noChangeShapeType="1" noTextEdit="1"/>
                </p:cNvSpPr>
                <p:nvPr/>
              </p:nvSpPr>
              <p:spPr>
                <a:xfrm>
                  <a:off x="2473757" y="5817587"/>
                  <a:ext cx="487680" cy="307777"/>
                </a:xfrm>
                <a:prstGeom prst="rect">
                  <a:avLst/>
                </a:prstGeom>
                <a:blipFill>
                  <a:blip r:embed="rId7"/>
                  <a:stretch>
                    <a:fillRect/>
                  </a:stretch>
                </a:blipFill>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209" name="תיבת טקסט 208">
                <a:extLst>
                  <a:ext uri="{FF2B5EF4-FFF2-40B4-BE49-F238E27FC236}">
                    <a16:creationId xmlns:a16="http://schemas.microsoft.com/office/drawing/2014/main" id="{BF90D38F-B57A-0E9F-76D9-EA66698D0635}"/>
                  </a:ext>
                </a:extLst>
              </p:cNvPr>
              <p:cNvSpPr txBox="1"/>
              <p:nvPr/>
            </p:nvSpPr>
            <p:spPr>
              <a:xfrm>
                <a:off x="4989490" y="2539912"/>
                <a:ext cx="6977062" cy="584775"/>
              </a:xfrm>
              <a:prstGeom prst="rect">
                <a:avLst/>
              </a:prstGeom>
              <a:noFill/>
            </p:spPr>
            <p:txBody>
              <a:bodyPr wrap="square">
                <a:spAutoFit/>
              </a:bodyPr>
              <a:lstStyle/>
              <a:p>
                <a:pPr marL="285750" indent="-285750">
                  <a:buFont typeface="Arial" panose="020B0604020202020204" pitchFamily="34" charset="0"/>
                  <a:buChar char="•"/>
                </a:pPr>
                <a:r>
                  <a:rPr lang="en-US" sz="1600" dirty="0"/>
                  <a:t>Full pass: </a:t>
                </a:r>
                <a14:m>
                  <m:oMath xmlns:m="http://schemas.openxmlformats.org/officeDocument/2006/math">
                    <m:r>
                      <a:rPr lang="en-US" sz="1600" b="0" i="1" dirty="0" smtClean="0">
                        <a:latin typeface="Cambria Math" panose="02040503050406030204" pitchFamily="18" charset="0"/>
                      </a:rPr>
                      <m:t>𝑃</m:t>
                    </m:r>
                    <m:d>
                      <m:dPr>
                        <m:ctrlPr>
                          <a:rPr lang="en-US" sz="1600" i="1" dirty="0">
                            <a:latin typeface="Cambria Math" panose="02040503050406030204" pitchFamily="18" charset="0"/>
                          </a:rPr>
                        </m:ctrlPr>
                      </m:dPr>
                      <m:e>
                        <m:r>
                          <a:rPr lang="en-US" sz="1600" i="1" dirty="0">
                            <a:latin typeface="Cambria Math" panose="02040503050406030204" pitchFamily="18" charset="0"/>
                          </a:rPr>
                          <m:t>𝑥</m:t>
                        </m:r>
                        <m:r>
                          <a:rPr lang="en-US" sz="1600" i="1" dirty="0">
                            <a:latin typeface="Cambria Math" panose="02040503050406030204" pitchFamily="18" charset="0"/>
                          </a:rPr>
                          <m:t>,</m:t>
                        </m:r>
                        <m:r>
                          <a:rPr lang="en-US" sz="1600" i="1" dirty="0">
                            <a:latin typeface="Cambria Math" panose="02040503050406030204" pitchFamily="18" charset="0"/>
                          </a:rPr>
                          <m:t>𝑦</m:t>
                        </m:r>
                      </m:e>
                    </m:d>
                    <m:r>
                      <a:rPr lang="en-US" sz="1600" b="0" i="1" dirty="0" smtClean="0">
                        <a:latin typeface="Cambria Math" panose="02040503050406030204" pitchFamily="18" charset="0"/>
                      </a:rPr>
                      <m:t>=</m:t>
                    </m:r>
                    <m:r>
                      <a:rPr lang="en-US" sz="1600" b="0" i="1" dirty="0" smtClean="0">
                        <a:latin typeface="Cambria Math" panose="02040503050406030204" pitchFamily="18" charset="0"/>
                      </a:rPr>
                      <m:t>1</m:t>
                    </m:r>
                  </m:oMath>
                </a14:m>
                <a:endParaRPr lang="en-US" sz="1600" b="0" dirty="0"/>
              </a:p>
              <a:p>
                <a:pPr marL="285750" indent="-285750">
                  <a:buFont typeface="Arial" panose="020B0604020202020204" pitchFamily="34" charset="0"/>
                  <a:buChar char="•"/>
                </a:pPr>
                <a:r>
                  <a:rPr lang="en-US" sz="1600" dirty="0"/>
                  <a:t>No pass: </a:t>
                </a:r>
                <a14:m>
                  <m:oMath xmlns:m="http://schemas.openxmlformats.org/officeDocument/2006/math">
                    <m:r>
                      <a:rPr lang="en-US" sz="1600" b="0" i="1" dirty="0" smtClean="0">
                        <a:latin typeface="Cambria Math" panose="02040503050406030204" pitchFamily="18" charset="0"/>
                      </a:rPr>
                      <m:t>𝑃</m:t>
                    </m:r>
                    <m:d>
                      <m:dPr>
                        <m:ctrlPr>
                          <a:rPr lang="en-US" sz="1600" i="1" dirty="0">
                            <a:latin typeface="Cambria Math" panose="02040503050406030204" pitchFamily="18" charset="0"/>
                          </a:rPr>
                        </m:ctrlPr>
                      </m:dPr>
                      <m:e>
                        <m:r>
                          <a:rPr lang="en-US" sz="1600" i="1" dirty="0">
                            <a:latin typeface="Cambria Math" panose="02040503050406030204" pitchFamily="18" charset="0"/>
                          </a:rPr>
                          <m:t>𝑥</m:t>
                        </m:r>
                        <m:r>
                          <a:rPr lang="en-US" sz="1600" i="1" dirty="0">
                            <a:latin typeface="Cambria Math" panose="02040503050406030204" pitchFamily="18" charset="0"/>
                          </a:rPr>
                          <m:t>,</m:t>
                        </m:r>
                        <m:r>
                          <a:rPr lang="en-US" sz="1600" i="1" dirty="0">
                            <a:latin typeface="Cambria Math" panose="02040503050406030204" pitchFamily="18" charset="0"/>
                          </a:rPr>
                          <m:t>𝑦</m:t>
                        </m:r>
                      </m:e>
                    </m:d>
                    <m:r>
                      <a:rPr lang="en-US" sz="1600" i="1" dirty="0">
                        <a:latin typeface="Cambria Math" panose="02040503050406030204" pitchFamily="18" charset="0"/>
                      </a:rPr>
                      <m:t>=</m:t>
                    </m:r>
                    <m:r>
                      <a:rPr lang="en-US" sz="1600" b="0" i="1" dirty="0" smtClean="0">
                        <a:latin typeface="Cambria Math" panose="02040503050406030204" pitchFamily="18" charset="0"/>
                      </a:rPr>
                      <m:t>0</m:t>
                    </m:r>
                  </m:oMath>
                </a14:m>
                <a:endParaRPr lang="en-US" sz="1600" dirty="0"/>
              </a:p>
            </p:txBody>
          </p:sp>
        </mc:Choice>
        <mc:Fallback xmlns="">
          <p:sp>
            <p:nvSpPr>
              <p:cNvPr id="209" name="תיבת טקסט 208">
                <a:extLst>
                  <a:ext uri="{FF2B5EF4-FFF2-40B4-BE49-F238E27FC236}">
                    <a16:creationId xmlns:a16="http://schemas.microsoft.com/office/drawing/2014/main" id="{BF90D38F-B57A-0E9F-76D9-EA66698D0635}"/>
                  </a:ext>
                </a:extLst>
              </p:cNvPr>
              <p:cNvSpPr txBox="1">
                <a:spLocks noRot="1" noChangeAspect="1" noMove="1" noResize="1" noEditPoints="1" noAdjustHandles="1" noChangeArrowheads="1" noChangeShapeType="1" noTextEdit="1"/>
              </p:cNvSpPr>
              <p:nvPr/>
            </p:nvSpPr>
            <p:spPr>
              <a:xfrm>
                <a:off x="4989490" y="2539912"/>
                <a:ext cx="6977062" cy="584775"/>
              </a:xfrm>
              <a:prstGeom prst="rect">
                <a:avLst/>
              </a:prstGeom>
              <a:blipFill>
                <a:blip r:embed="rId8"/>
                <a:stretch>
                  <a:fillRect l="-349" t="-3125" b="-12500"/>
                </a:stretch>
              </a:blipFill>
            </p:spPr>
            <p:txBody>
              <a:bodyPr/>
              <a:lstStyle/>
              <a:p>
                <a:r>
                  <a:rPr lang="he-IL">
                    <a:noFill/>
                  </a:rPr>
                  <a:t> </a:t>
                </a:r>
              </a:p>
            </p:txBody>
          </p:sp>
        </mc:Fallback>
      </mc:AlternateContent>
      <p:sp>
        <p:nvSpPr>
          <p:cNvPr id="214" name="סוגר מרובע שמאלי 213">
            <a:extLst>
              <a:ext uri="{FF2B5EF4-FFF2-40B4-BE49-F238E27FC236}">
                <a16:creationId xmlns:a16="http://schemas.microsoft.com/office/drawing/2014/main" id="{990E87E2-95E5-5A58-3F28-BD45403436CD}"/>
              </a:ext>
            </a:extLst>
          </p:cNvPr>
          <p:cNvSpPr/>
          <p:nvPr/>
        </p:nvSpPr>
        <p:spPr>
          <a:xfrm rot="16200000">
            <a:off x="4278155" y="3731975"/>
            <a:ext cx="51501" cy="1371171"/>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216" name="תיבת טקסט 215">
                <a:extLst>
                  <a:ext uri="{FF2B5EF4-FFF2-40B4-BE49-F238E27FC236}">
                    <a16:creationId xmlns:a16="http://schemas.microsoft.com/office/drawing/2014/main" id="{A852AB99-7A1B-089B-5EA0-59CB10DFB1E3}"/>
                  </a:ext>
                </a:extLst>
              </p:cNvPr>
              <p:cNvSpPr txBox="1"/>
              <p:nvPr/>
            </p:nvSpPr>
            <p:spPr>
              <a:xfrm>
                <a:off x="3789676" y="4403506"/>
                <a:ext cx="11998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dirty="0" smtClean="0">
                          <a:solidFill>
                            <a:schemeClr val="bg1">
                              <a:lumMod val="50000"/>
                            </a:schemeClr>
                          </a:solidFill>
                          <a:latin typeface="Cambria Math" panose="02040503050406030204" pitchFamily="18" charset="0"/>
                        </a:rPr>
                        <m:t>𝐴</m:t>
                      </m:r>
                      <m:r>
                        <a:rPr lang="en-US" sz="1600" i="1" dirty="0" smtClean="0">
                          <a:solidFill>
                            <a:schemeClr val="bg1">
                              <a:lumMod val="50000"/>
                            </a:schemeClr>
                          </a:solidFill>
                          <a:latin typeface="Cambria Math" panose="02040503050406030204" pitchFamily="18" charset="0"/>
                        </a:rPr>
                        <m:t>(</m:t>
                      </m:r>
                      <m:r>
                        <a:rPr lang="en-US" sz="1600" i="1" dirty="0" smtClean="0">
                          <a:solidFill>
                            <a:schemeClr val="bg1">
                              <a:lumMod val="50000"/>
                            </a:schemeClr>
                          </a:solidFill>
                          <a:latin typeface="Cambria Math" panose="02040503050406030204" pitchFamily="18" charset="0"/>
                        </a:rPr>
                        <m:t>𝑥</m:t>
                      </m:r>
                      <m:r>
                        <a:rPr lang="en-US" sz="1600" i="1" dirty="0" smtClean="0">
                          <a:solidFill>
                            <a:schemeClr val="bg1">
                              <a:lumMod val="50000"/>
                            </a:schemeClr>
                          </a:solidFill>
                          <a:latin typeface="Cambria Math" panose="02040503050406030204" pitchFamily="18" charset="0"/>
                        </a:rPr>
                        <m:t>,</m:t>
                      </m:r>
                      <m:r>
                        <a:rPr lang="en-US" sz="1600" i="1" dirty="0" smtClean="0">
                          <a:solidFill>
                            <a:schemeClr val="bg1">
                              <a:lumMod val="50000"/>
                            </a:schemeClr>
                          </a:solidFill>
                          <a:latin typeface="Cambria Math" panose="02040503050406030204" pitchFamily="18" charset="0"/>
                        </a:rPr>
                        <m:t>𝑦</m:t>
                      </m:r>
                      <m:r>
                        <a:rPr lang="en-US" sz="1600" i="1" dirty="0" smtClean="0">
                          <a:solidFill>
                            <a:schemeClr val="bg1">
                              <a:lumMod val="50000"/>
                            </a:schemeClr>
                          </a:solidFill>
                          <a:latin typeface="Cambria Math" panose="02040503050406030204" pitchFamily="18" charset="0"/>
                        </a:rPr>
                        <m:t>)=</m:t>
                      </m:r>
                      <m:r>
                        <a:rPr lang="en-US" sz="1600" b="0" i="1" dirty="0" smtClean="0">
                          <a:solidFill>
                            <a:schemeClr val="bg1">
                              <a:lumMod val="50000"/>
                            </a:schemeClr>
                          </a:solidFill>
                          <a:latin typeface="Cambria Math" panose="02040503050406030204" pitchFamily="18" charset="0"/>
                        </a:rPr>
                        <m:t>1</m:t>
                      </m:r>
                    </m:oMath>
                  </m:oMathPara>
                </a14:m>
                <a:endParaRPr lang="en-US" sz="1600" b="0" dirty="0">
                  <a:solidFill>
                    <a:schemeClr val="bg1">
                      <a:lumMod val="50000"/>
                    </a:schemeClr>
                  </a:solidFill>
                </a:endParaRPr>
              </a:p>
            </p:txBody>
          </p:sp>
        </mc:Choice>
        <mc:Fallback xmlns="">
          <p:sp>
            <p:nvSpPr>
              <p:cNvPr id="216" name="תיבת טקסט 215">
                <a:extLst>
                  <a:ext uri="{FF2B5EF4-FFF2-40B4-BE49-F238E27FC236}">
                    <a16:creationId xmlns:a16="http://schemas.microsoft.com/office/drawing/2014/main" id="{A852AB99-7A1B-089B-5EA0-59CB10DFB1E3}"/>
                  </a:ext>
                </a:extLst>
              </p:cNvPr>
              <p:cNvSpPr txBox="1">
                <a:spLocks noRot="1" noChangeAspect="1" noMove="1" noResize="1" noEditPoints="1" noAdjustHandles="1" noChangeArrowheads="1" noChangeShapeType="1" noTextEdit="1"/>
              </p:cNvSpPr>
              <p:nvPr/>
            </p:nvSpPr>
            <p:spPr>
              <a:xfrm>
                <a:off x="3789676" y="4403506"/>
                <a:ext cx="1199814" cy="338554"/>
              </a:xfrm>
              <a:prstGeom prst="rect">
                <a:avLst/>
              </a:prstGeom>
              <a:blipFill>
                <a:blip r:embed="rId9"/>
                <a:stretch>
                  <a:fillRect b="-892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18" name="תיבת טקסט 217">
                <a:extLst>
                  <a:ext uri="{FF2B5EF4-FFF2-40B4-BE49-F238E27FC236}">
                    <a16:creationId xmlns:a16="http://schemas.microsoft.com/office/drawing/2014/main" id="{DF5BA487-CC53-AAB2-5526-B409EC2BD7CF}"/>
                  </a:ext>
                </a:extLst>
              </p:cNvPr>
              <p:cNvSpPr txBox="1"/>
              <p:nvPr/>
            </p:nvSpPr>
            <p:spPr>
              <a:xfrm>
                <a:off x="5021313" y="4391808"/>
                <a:ext cx="11998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chemeClr val="bg1">
                              <a:lumMod val="50000"/>
                            </a:schemeClr>
                          </a:solidFill>
                          <a:effectLst/>
                          <a:latin typeface="Cambria Math" panose="02040503050406030204" pitchFamily="18" charset="0"/>
                        </a:rPr>
                        <m:t>𝜃</m:t>
                      </m:r>
                      <m:r>
                        <a:rPr lang="en-US" sz="1600" i="1" dirty="0">
                          <a:solidFill>
                            <a:schemeClr val="bg1">
                              <a:lumMod val="50000"/>
                            </a:schemeClr>
                          </a:solidFill>
                          <a:latin typeface="Cambria Math" panose="02040503050406030204" pitchFamily="18" charset="0"/>
                        </a:rPr>
                        <m:t>(</m:t>
                      </m:r>
                      <m:r>
                        <a:rPr lang="en-US" sz="1600" i="1" dirty="0">
                          <a:solidFill>
                            <a:schemeClr val="bg1">
                              <a:lumMod val="50000"/>
                            </a:schemeClr>
                          </a:solidFill>
                          <a:latin typeface="Cambria Math" panose="02040503050406030204" pitchFamily="18" charset="0"/>
                        </a:rPr>
                        <m:t>𝑥</m:t>
                      </m:r>
                      <m:r>
                        <a:rPr lang="en-US" sz="1600" i="1" dirty="0">
                          <a:solidFill>
                            <a:schemeClr val="bg1">
                              <a:lumMod val="50000"/>
                            </a:schemeClr>
                          </a:solidFill>
                          <a:latin typeface="Cambria Math" panose="02040503050406030204" pitchFamily="18" charset="0"/>
                        </a:rPr>
                        <m:t>,</m:t>
                      </m:r>
                      <m:r>
                        <a:rPr lang="en-US" sz="1600" i="1" dirty="0">
                          <a:solidFill>
                            <a:schemeClr val="bg1">
                              <a:lumMod val="50000"/>
                            </a:schemeClr>
                          </a:solidFill>
                          <a:latin typeface="Cambria Math" panose="02040503050406030204" pitchFamily="18" charset="0"/>
                        </a:rPr>
                        <m:t>𝑦</m:t>
                      </m:r>
                      <m:r>
                        <a:rPr lang="en-US" sz="1600" i="1" dirty="0">
                          <a:solidFill>
                            <a:schemeClr val="bg1">
                              <a:lumMod val="50000"/>
                            </a:schemeClr>
                          </a:solidFill>
                          <a:latin typeface="Cambria Math" panose="02040503050406030204" pitchFamily="18" charset="0"/>
                        </a:rPr>
                        <m:t>)=</m:t>
                      </m:r>
                      <m:r>
                        <a:rPr lang="en-US" sz="1600" b="0" i="1" dirty="0" smtClean="0">
                          <a:solidFill>
                            <a:schemeClr val="bg1">
                              <a:lumMod val="50000"/>
                            </a:schemeClr>
                          </a:solidFill>
                          <a:effectLst/>
                          <a:latin typeface="Cambria Math" panose="02040503050406030204" pitchFamily="18" charset="0"/>
                        </a:rPr>
                        <m:t>0</m:t>
                      </m:r>
                    </m:oMath>
                  </m:oMathPara>
                </a14:m>
                <a:endParaRPr lang="he-IL" sz="1600" dirty="0">
                  <a:solidFill>
                    <a:schemeClr val="bg1">
                      <a:lumMod val="50000"/>
                    </a:schemeClr>
                  </a:solidFill>
                </a:endParaRPr>
              </a:p>
            </p:txBody>
          </p:sp>
        </mc:Choice>
        <mc:Fallback xmlns="">
          <p:sp>
            <p:nvSpPr>
              <p:cNvPr id="218" name="תיבת טקסט 217">
                <a:extLst>
                  <a:ext uri="{FF2B5EF4-FFF2-40B4-BE49-F238E27FC236}">
                    <a16:creationId xmlns:a16="http://schemas.microsoft.com/office/drawing/2014/main" id="{DF5BA487-CC53-AAB2-5526-B409EC2BD7CF}"/>
                  </a:ext>
                </a:extLst>
              </p:cNvPr>
              <p:cNvSpPr txBox="1">
                <a:spLocks noRot="1" noChangeAspect="1" noMove="1" noResize="1" noEditPoints="1" noAdjustHandles="1" noChangeArrowheads="1" noChangeShapeType="1" noTextEdit="1"/>
              </p:cNvSpPr>
              <p:nvPr/>
            </p:nvSpPr>
            <p:spPr>
              <a:xfrm>
                <a:off x="5021313" y="4391808"/>
                <a:ext cx="1199814" cy="338554"/>
              </a:xfrm>
              <a:prstGeom prst="rect">
                <a:avLst/>
              </a:prstGeom>
              <a:blipFill>
                <a:blip r:embed="rId10"/>
                <a:stretch>
                  <a:fillRect b="-10714"/>
                </a:stretch>
              </a:blipFill>
            </p:spPr>
            <p:txBody>
              <a:bodyPr/>
              <a:lstStyle/>
              <a:p>
                <a:r>
                  <a:rPr lang="he-IL">
                    <a:noFill/>
                  </a:rPr>
                  <a:t> </a:t>
                </a:r>
              </a:p>
            </p:txBody>
          </p:sp>
        </mc:Fallback>
      </mc:AlternateContent>
      <p:sp>
        <p:nvSpPr>
          <p:cNvPr id="222" name="סוגר מרובע שמאלי 221">
            <a:extLst>
              <a:ext uri="{FF2B5EF4-FFF2-40B4-BE49-F238E27FC236}">
                <a16:creationId xmlns:a16="http://schemas.microsoft.com/office/drawing/2014/main" id="{43E55A0B-48BF-0F0A-7F4A-3BD50567FFEA}"/>
              </a:ext>
            </a:extLst>
          </p:cNvPr>
          <p:cNvSpPr/>
          <p:nvPr/>
        </p:nvSpPr>
        <p:spPr>
          <a:xfrm rot="16200000">
            <a:off x="5602675" y="3949983"/>
            <a:ext cx="51501" cy="935153"/>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spTree>
    <p:extLst>
      <p:ext uri="{BB962C8B-B14F-4D97-AF65-F5344CB8AC3E}">
        <p14:creationId xmlns:p14="http://schemas.microsoft.com/office/powerpoint/2010/main" val="106461622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TM02892315[[fn=קווים דקיקים]]</Template>
  <TotalTime>28566</TotalTime>
  <Words>8532</Words>
  <Application>Microsoft Office PowerPoint</Application>
  <PresentationFormat>מסך רחב</PresentationFormat>
  <Paragraphs>835</Paragraphs>
  <Slides>40</Slides>
  <Notes>38</Notes>
  <HiddenSlides>6</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40</vt:i4>
      </vt:variant>
    </vt:vector>
  </HeadingPairs>
  <TitlesOfParts>
    <vt:vector size="50" baseType="lpstr">
      <vt:lpstr>Abadi</vt:lpstr>
      <vt:lpstr>Aharoni</vt:lpstr>
      <vt:lpstr>Aptos</vt:lpstr>
      <vt:lpstr>Arial</vt:lpstr>
      <vt:lpstr>Calibri</vt:lpstr>
      <vt:lpstr>Calibri Light</vt:lpstr>
      <vt:lpstr>Cambria Math</vt:lpstr>
      <vt:lpstr>Wingdings</vt:lpstr>
      <vt:lpstr>Wingdings 2</vt:lpstr>
      <vt:lpstr>HDOfficeLightV0</vt:lpstr>
      <vt:lpstr>From the Schrödinger equation to telescope designing </vt:lpstr>
      <vt:lpstr> Outline</vt:lpstr>
      <vt:lpstr>   Sparse vs. segmented telescopes</vt:lpstr>
      <vt:lpstr>   Benefits</vt:lpstr>
      <vt:lpstr> Angular resolution</vt:lpstr>
      <vt:lpstr>   Challenges </vt:lpstr>
      <vt:lpstr>   Basic background</vt:lpstr>
      <vt:lpstr> Basic background</vt:lpstr>
      <vt:lpstr>   Aperture function definition</vt:lpstr>
      <vt:lpstr>   MTF definition</vt:lpstr>
      <vt:lpstr>   Auto-correlation calculation</vt:lpstr>
      <vt:lpstr>   Redundancy</vt:lpstr>
      <vt:lpstr>   Finite radius apertures</vt:lpstr>
      <vt:lpstr>   Finite radius apertures</vt:lpstr>
      <vt:lpstr>   Finite radius apertures</vt:lpstr>
      <vt:lpstr>   Previous work</vt:lpstr>
      <vt:lpstr>   Previous work</vt:lpstr>
      <vt:lpstr>   Previous work</vt:lpstr>
      <vt:lpstr>   Previous work</vt:lpstr>
      <vt:lpstr>   Previous work</vt:lpstr>
      <vt:lpstr>   Previous work</vt:lpstr>
      <vt:lpstr>   Previous work</vt:lpstr>
      <vt:lpstr>   Previous work</vt:lpstr>
      <vt:lpstr>   Previous work</vt:lpstr>
      <vt:lpstr>   Project goals</vt:lpstr>
      <vt:lpstr>   System description </vt:lpstr>
      <vt:lpstr>   Gradient descent</vt:lpstr>
      <vt:lpstr>   Momentum gradient descent</vt:lpstr>
      <vt:lpstr>   Delta-bar-delta</vt:lpstr>
      <vt:lpstr>   Delta-bar-delta</vt:lpstr>
      <vt:lpstr>   Simulated annealing</vt:lpstr>
      <vt:lpstr>   Simulated annealing – modified Lam</vt:lpstr>
      <vt:lpstr>   3-6 apertures </vt:lpstr>
      <vt:lpstr>   7-10 apertures</vt:lpstr>
      <vt:lpstr>   Parameter dependance</vt:lpstr>
      <vt:lpstr>   Parameter dependance</vt:lpstr>
      <vt:lpstr>   Potential</vt:lpstr>
      <vt:lpstr>   Summary</vt:lpstr>
      <vt:lpstr>   Conclusions</vt:lpstr>
      <vt:lpstr>   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Odeia Moshkovich</dc:creator>
  <cp:lastModifiedBy>Odeia Moshkovich</cp:lastModifiedBy>
  <cp:revision>281</cp:revision>
  <dcterms:created xsi:type="dcterms:W3CDTF">2025-10-30T13:32:40Z</dcterms:created>
  <dcterms:modified xsi:type="dcterms:W3CDTF">2025-12-21T09:24:54Z</dcterms:modified>
</cp:coreProperties>
</file>